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48" r:id="rId5"/>
  </p:sldMasterIdLst>
  <p:sldIdLst>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9CD38-3184-4441-8FD5-59B420443E4D}" v="15" dt="2024-07-23T10:41:08.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127" d="100"/>
          <a:sy n="127"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F3CA3-800F-624E-CA73-9DBF212B1E1C}"/>
              </a:ext>
            </a:extLst>
          </p:cNvPr>
          <p:cNvSpPr/>
          <p:nvPr userDrawn="1"/>
        </p:nvSpPr>
        <p:spPr>
          <a:xfrm>
            <a:off x="1556084" y="1942107"/>
            <a:ext cx="9079832" cy="3224463"/>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 name="Title 1">
            <a:extLst>
              <a:ext uri="{FF2B5EF4-FFF2-40B4-BE49-F238E27FC236}">
                <a16:creationId xmlns:a16="http://schemas.microsoft.com/office/drawing/2014/main" id="{B9D096BC-78FA-F23D-0DD1-69C4987CCBEF}"/>
              </a:ext>
            </a:extLst>
          </p:cNvPr>
          <p:cNvSpPr>
            <a:spLocks noGrp="1"/>
          </p:cNvSpPr>
          <p:nvPr>
            <p:ph type="ctrTitle"/>
          </p:nvPr>
        </p:nvSpPr>
        <p:spPr>
          <a:xfrm>
            <a:off x="1524000" y="1942105"/>
            <a:ext cx="9144000" cy="1567857"/>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3F80E42-C39C-27FF-8C97-6AE5F95D5A12}"/>
              </a:ext>
            </a:extLst>
          </p:cNvPr>
          <p:cNvSpPr>
            <a:spLocks noGrp="1"/>
          </p:cNvSpPr>
          <p:nvPr>
            <p:ph type="subTitle" idx="1"/>
          </p:nvPr>
        </p:nvSpPr>
        <p:spPr>
          <a:xfrm>
            <a:off x="1524000" y="4588002"/>
            <a:ext cx="9144000" cy="5785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935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4A07-FC13-BCF6-B771-97BDFBA8C5C0}"/>
              </a:ext>
            </a:extLst>
          </p:cNvPr>
          <p:cNvSpPr>
            <a:spLocks noGrp="1"/>
          </p:cNvSpPr>
          <p:nvPr>
            <p:ph type="title"/>
          </p:nvPr>
        </p:nvSpPr>
        <p:spPr>
          <a:xfrm>
            <a:off x="854075" y="1788407"/>
            <a:ext cx="10515600" cy="1325563"/>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501F8F35-C802-B67E-654A-08579B619839}"/>
              </a:ext>
            </a:extLst>
          </p:cNvPr>
          <p:cNvSpPr>
            <a:spLocks noGrp="1"/>
          </p:cNvSpPr>
          <p:nvPr>
            <p:ph type="body" sz="quarter" idx="10"/>
          </p:nvPr>
        </p:nvSpPr>
        <p:spPr>
          <a:xfrm>
            <a:off x="854076" y="3113970"/>
            <a:ext cx="10515600" cy="211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78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328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0BD60-706A-66D8-B3C7-374B55A7D067}"/>
              </a:ext>
            </a:extLst>
          </p:cNvPr>
          <p:cNvSpPr>
            <a:spLocks noGrp="1"/>
          </p:cNvSpPr>
          <p:nvPr>
            <p:ph type="title"/>
          </p:nvPr>
        </p:nvSpPr>
        <p:spPr>
          <a:xfrm>
            <a:off x="1502796" y="2315165"/>
            <a:ext cx="9446149" cy="726744"/>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a:extLst>
              <a:ext uri="{FF2B5EF4-FFF2-40B4-BE49-F238E27FC236}">
                <a16:creationId xmlns:a16="http://schemas.microsoft.com/office/drawing/2014/main" id="{DCE40C0E-378B-FB30-D851-2A46B218EF25}"/>
              </a:ext>
            </a:extLst>
          </p:cNvPr>
          <p:cNvSpPr>
            <a:spLocks noGrp="1"/>
          </p:cNvSpPr>
          <p:nvPr>
            <p:ph type="body" idx="1"/>
          </p:nvPr>
        </p:nvSpPr>
        <p:spPr>
          <a:xfrm>
            <a:off x="1502797" y="3041908"/>
            <a:ext cx="9446148" cy="2082959"/>
          </a:xfrm>
          <a:prstGeom prst="rect">
            <a:avLst/>
          </a:prstGeom>
        </p:spPr>
        <p:txBody>
          <a:bodyPr vert="horz" lIns="91440" tIns="45720" rIns="91440" bIns="45720" rtlCol="0">
            <a:normAutofit/>
          </a:bodyPr>
          <a:lstStyle/>
          <a:p>
            <a:pPr lvl="0"/>
            <a:r>
              <a:rPr lang="en-US" dirty="0"/>
              <a:t>Subtitle</a:t>
            </a:r>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94DEDEB2-E639-DD73-47FE-4D5E11C5A9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684" y="31392"/>
            <a:ext cx="2709113" cy="1352786"/>
          </a:xfrm>
          <a:prstGeom prst="rect">
            <a:avLst/>
          </a:prstGeom>
        </p:spPr>
      </p:pic>
      <p:sp>
        <p:nvSpPr>
          <p:cNvPr id="9" name="Rectangle 8">
            <a:extLst>
              <a:ext uri="{FF2B5EF4-FFF2-40B4-BE49-F238E27FC236}">
                <a16:creationId xmlns:a16="http://schemas.microsoft.com/office/drawing/2014/main" id="{B0B362E8-A271-9E73-2E75-8A7CC1DDF3FF}"/>
              </a:ext>
            </a:extLst>
          </p:cNvPr>
          <p:cNvSpPr/>
          <p:nvPr userDrawn="1"/>
        </p:nvSpPr>
        <p:spPr>
          <a:xfrm>
            <a:off x="0" y="1403929"/>
            <a:ext cx="12192000" cy="518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pic>
        <p:nvPicPr>
          <p:cNvPr id="11" name="Picture 10" descr="Text&#10;&#10;Description automatically generated">
            <a:extLst>
              <a:ext uri="{FF2B5EF4-FFF2-40B4-BE49-F238E27FC236}">
                <a16:creationId xmlns:a16="http://schemas.microsoft.com/office/drawing/2014/main" id="{87A42188-4815-73B6-A7A8-94BAA8A0C0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6247" y="5819588"/>
            <a:ext cx="930303" cy="828519"/>
          </a:xfrm>
          <a:prstGeom prst="rect">
            <a:avLst/>
          </a:prstGeom>
        </p:spPr>
      </p:pic>
      <p:pic>
        <p:nvPicPr>
          <p:cNvPr id="13" name="Picture 12" descr="Text, application&#10;&#10;Description automatically generated">
            <a:extLst>
              <a:ext uri="{FF2B5EF4-FFF2-40B4-BE49-F238E27FC236}">
                <a16:creationId xmlns:a16="http://schemas.microsoft.com/office/drawing/2014/main" id="{0890819A-85AB-B2A0-5DC2-EDB6E65FD40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02455" y="5813726"/>
            <a:ext cx="1203297" cy="834381"/>
          </a:xfrm>
          <a:prstGeom prst="rect">
            <a:avLst/>
          </a:prstGeom>
        </p:spPr>
      </p:pic>
    </p:spTree>
    <p:extLst>
      <p:ext uri="{BB962C8B-B14F-4D97-AF65-F5344CB8AC3E}">
        <p14:creationId xmlns:p14="http://schemas.microsoft.com/office/powerpoint/2010/main" val="3888561518"/>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6146B2-2E0A-CDBC-FB19-C068A7FAAC4D}"/>
              </a:ext>
            </a:extLst>
          </p:cNvPr>
          <p:cNvSpPr txBox="1"/>
          <p:nvPr/>
        </p:nvSpPr>
        <p:spPr>
          <a:xfrm>
            <a:off x="179614" y="1492406"/>
            <a:ext cx="11832772" cy="769441"/>
          </a:xfrm>
          <a:prstGeom prst="rect">
            <a:avLst/>
          </a:prstGeom>
          <a:noFill/>
        </p:spPr>
        <p:txBody>
          <a:bodyPr wrap="square">
            <a:spAutoFit/>
          </a:bodyPr>
          <a:lstStyle/>
          <a:p>
            <a:pPr fontAlgn="b"/>
            <a:r>
              <a:rPr lang="en-GB" sz="1100" b="1" dirty="0">
                <a:solidFill>
                  <a:schemeClr val="dk1"/>
                </a:solidFill>
                <a:latin typeface="Arial" panose="020B0604020202020204" pitchFamily="34" charset="0"/>
                <a:cs typeface="Arial" panose="020B0604020202020204" pitchFamily="34" charset="0"/>
              </a:rPr>
              <a:t>For diagnostic patients in the 15 modalities that are reportable under the national standard and should be seen within 6 weeks of their request date.</a:t>
            </a:r>
            <a:br>
              <a:rPr lang="en-GB" sz="1100" b="1" i="0" u="none" strike="noStrike" dirty="0">
                <a:solidFill>
                  <a:schemeClr val="dk1"/>
                </a:solidFill>
                <a:effectLst/>
                <a:latin typeface="Arial" panose="020B0604020202020204" pitchFamily="34" charset="0"/>
                <a:cs typeface="Arial" panose="020B0604020202020204" pitchFamily="34" charset="0"/>
              </a:rPr>
            </a:br>
            <a:r>
              <a:rPr lang="en-GB" sz="1100" i="0" u="none" strike="noStrike" dirty="0">
                <a:solidFill>
                  <a:schemeClr val="dk1"/>
                </a:solidFill>
                <a:effectLst/>
                <a:latin typeface="Arial" panose="020B0604020202020204" pitchFamily="34" charset="0"/>
                <a:cs typeface="Arial" panose="020B0604020202020204" pitchFamily="34" charset="0"/>
              </a:rPr>
              <a:t>Please note that these diagnostic tests are offered in any of these BNSSG sites noted under the modality heading. Patient choice will be provided where available and applicable , but some niche procedures are only offered at certain site/s. UHBW aims to offer patients appointments at the site which has the shortest waits. </a:t>
            </a:r>
            <a:r>
              <a:rPr lang="en-GB" sz="1100" b="1" i="0" u="none" strike="noStrike" dirty="0">
                <a:solidFill>
                  <a:schemeClr val="dk1"/>
                </a:solidFill>
                <a:effectLst/>
                <a:latin typeface="Arial" panose="020B0604020202020204" pitchFamily="34" charset="0"/>
                <a:cs typeface="Arial" panose="020B0604020202020204" pitchFamily="34" charset="0"/>
              </a:rPr>
              <a:t>N.B. Referral pathways for diagnostic tests remain unchanged.</a:t>
            </a:r>
            <a:r>
              <a:rPr lang="en-GB" sz="1100" dirty="0">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B08917FF-4A44-3827-5CA8-656C82BC4F38}"/>
              </a:ext>
            </a:extLst>
          </p:cNvPr>
          <p:cNvGraphicFramePr>
            <a:graphicFrameLocks noGrp="1"/>
          </p:cNvGraphicFramePr>
          <p:nvPr>
            <p:extLst>
              <p:ext uri="{D42A27DB-BD31-4B8C-83A1-F6EECF244321}">
                <p14:modId xmlns:p14="http://schemas.microsoft.com/office/powerpoint/2010/main" val="1446225604"/>
              </p:ext>
            </p:extLst>
          </p:nvPr>
        </p:nvGraphicFramePr>
        <p:xfrm>
          <a:off x="57000" y="2415982"/>
          <a:ext cx="12078000" cy="4424560"/>
        </p:xfrm>
        <a:graphic>
          <a:graphicData uri="http://schemas.openxmlformats.org/drawingml/2006/table">
            <a:tbl>
              <a:tblPr>
                <a:tableStyleId>{5C22544A-7EE6-4342-B048-85BDC9FD1C3A}</a:tableStyleId>
              </a:tblPr>
              <a:tblGrid>
                <a:gridCol w="1098000">
                  <a:extLst>
                    <a:ext uri="{9D8B030D-6E8A-4147-A177-3AD203B41FA5}">
                      <a16:colId xmlns:a16="http://schemas.microsoft.com/office/drawing/2014/main" val="149436829"/>
                    </a:ext>
                  </a:extLst>
                </a:gridCol>
                <a:gridCol w="1098000">
                  <a:extLst>
                    <a:ext uri="{9D8B030D-6E8A-4147-A177-3AD203B41FA5}">
                      <a16:colId xmlns:a16="http://schemas.microsoft.com/office/drawing/2014/main" val="1105845885"/>
                    </a:ext>
                  </a:extLst>
                </a:gridCol>
                <a:gridCol w="1098000">
                  <a:extLst>
                    <a:ext uri="{9D8B030D-6E8A-4147-A177-3AD203B41FA5}">
                      <a16:colId xmlns:a16="http://schemas.microsoft.com/office/drawing/2014/main" val="4170182371"/>
                    </a:ext>
                  </a:extLst>
                </a:gridCol>
                <a:gridCol w="1098000">
                  <a:extLst>
                    <a:ext uri="{9D8B030D-6E8A-4147-A177-3AD203B41FA5}">
                      <a16:colId xmlns:a16="http://schemas.microsoft.com/office/drawing/2014/main" val="2900027838"/>
                    </a:ext>
                  </a:extLst>
                </a:gridCol>
                <a:gridCol w="1098000">
                  <a:extLst>
                    <a:ext uri="{9D8B030D-6E8A-4147-A177-3AD203B41FA5}">
                      <a16:colId xmlns:a16="http://schemas.microsoft.com/office/drawing/2014/main" val="1321024171"/>
                    </a:ext>
                  </a:extLst>
                </a:gridCol>
                <a:gridCol w="1098000">
                  <a:extLst>
                    <a:ext uri="{9D8B030D-6E8A-4147-A177-3AD203B41FA5}">
                      <a16:colId xmlns:a16="http://schemas.microsoft.com/office/drawing/2014/main" val="574378564"/>
                    </a:ext>
                  </a:extLst>
                </a:gridCol>
                <a:gridCol w="1098000">
                  <a:extLst>
                    <a:ext uri="{9D8B030D-6E8A-4147-A177-3AD203B41FA5}">
                      <a16:colId xmlns:a16="http://schemas.microsoft.com/office/drawing/2014/main" val="3677017946"/>
                    </a:ext>
                  </a:extLst>
                </a:gridCol>
                <a:gridCol w="1098000">
                  <a:extLst>
                    <a:ext uri="{9D8B030D-6E8A-4147-A177-3AD203B41FA5}">
                      <a16:colId xmlns:a16="http://schemas.microsoft.com/office/drawing/2014/main" val="3634459374"/>
                    </a:ext>
                  </a:extLst>
                </a:gridCol>
                <a:gridCol w="1098000">
                  <a:extLst>
                    <a:ext uri="{9D8B030D-6E8A-4147-A177-3AD203B41FA5}">
                      <a16:colId xmlns:a16="http://schemas.microsoft.com/office/drawing/2014/main" val="3092582428"/>
                    </a:ext>
                  </a:extLst>
                </a:gridCol>
                <a:gridCol w="1098000">
                  <a:extLst>
                    <a:ext uri="{9D8B030D-6E8A-4147-A177-3AD203B41FA5}">
                      <a16:colId xmlns:a16="http://schemas.microsoft.com/office/drawing/2014/main" val="3209507609"/>
                    </a:ext>
                  </a:extLst>
                </a:gridCol>
                <a:gridCol w="1098000">
                  <a:extLst>
                    <a:ext uri="{9D8B030D-6E8A-4147-A177-3AD203B41FA5}">
                      <a16:colId xmlns:a16="http://schemas.microsoft.com/office/drawing/2014/main" val="2836126072"/>
                    </a:ext>
                  </a:extLst>
                </a:gridCol>
              </a:tblGrid>
              <a:tr h="252000">
                <a:tc>
                  <a:txBody>
                    <a:bodyPr/>
                    <a:lstStyle/>
                    <a:p>
                      <a:pPr algn="ctr" fontAlgn="ctr"/>
                      <a:r>
                        <a:rPr lang="en-GB" sz="800" b="1" u="none" strike="noStrike" dirty="0">
                          <a:effectLst/>
                          <a:latin typeface="Arial" panose="020B0604020202020204" pitchFamily="34" charset="0"/>
                          <a:cs typeface="Arial" panose="020B0604020202020204" pitchFamily="34" charset="0"/>
                        </a:rPr>
                        <a:t>Audiology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Colonoscopy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CT</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DEXA Scan</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Echocardiography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Flexi Sigmoidoscopy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Gastroscopy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MRI</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Neurophysiology</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Sleep Studies</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tc>
                  <a:txBody>
                    <a:bodyPr/>
                    <a:lstStyle/>
                    <a:p>
                      <a:pPr algn="ctr" fontAlgn="ctr"/>
                      <a:r>
                        <a:rPr lang="en-GB" sz="800" b="1" u="none" strike="noStrike" dirty="0">
                          <a:effectLst/>
                          <a:latin typeface="Arial" panose="020B0604020202020204" pitchFamily="34" charset="0"/>
                          <a:cs typeface="Arial" panose="020B0604020202020204" pitchFamily="34" charset="0"/>
                        </a:rPr>
                        <a:t>Ultrasound</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nchor="ctr">
                    <a:solidFill>
                      <a:schemeClr val="accent5"/>
                    </a:solidFill>
                  </a:tcPr>
                </a:tc>
                <a:extLst>
                  <a:ext uri="{0D108BD9-81ED-4DB2-BD59-A6C34878D82A}">
                    <a16:rowId xmlns:a16="http://schemas.microsoft.com/office/drawing/2014/main" val="1106307656"/>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Bristol Royal Hospital For Children (BRHC)</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dirty="0">
                          <a:effectLst/>
                          <a:latin typeface="Arial" panose="020B0604020202020204" pitchFamily="34" charset="0"/>
                          <a:cs typeface="Arial" panose="020B0604020202020204" pitchFamily="34" charset="0"/>
                        </a:rPr>
                        <a:t>Bristol Royal Hospital For Children (BRHC)</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Heart Institute Clinical Services (BHI)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Heart Institute Clinical Services (BHI)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3942584147"/>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Clevedon Hospital (NHS property services) </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dirty="0">
                          <a:effectLst/>
                          <a:latin typeface="Arial" panose="020B0604020202020204" pitchFamily="34" charset="0"/>
                          <a:cs typeface="Arial" panose="020B0604020202020204" pitchFamily="34" charset="0"/>
                        </a:rPr>
                        <a:t>Bristol Royal Hospital For Children (BRHC)</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dirty="0">
                          <a:effectLst/>
                          <a:latin typeface="Arial" panose="020B0604020202020204" pitchFamily="34" charset="0"/>
                          <a:cs typeface="Arial" panose="020B0604020202020204" pitchFamily="34" charset="0"/>
                        </a:rPr>
                        <a:t>Bristol Royal Infirmary (BRI)</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Hospital For Children (BRHC)</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Weston Community Diagnostic Centre (Weston CDC).</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461951897"/>
                  </a:ext>
                </a:extLst>
              </a:tr>
              <a:tr h="119017">
                <a:tc>
                  <a:txBody>
                    <a:bodyPr/>
                    <a:lstStyle/>
                    <a:p>
                      <a:pPr algn="l" fontAlgn="t"/>
                      <a:r>
                        <a:rPr lang="en-GB" sz="800" u="none" strike="noStrike" dirty="0" err="1">
                          <a:effectLst/>
                          <a:latin typeface="Arial" panose="020B0604020202020204" pitchFamily="34" charset="0"/>
                          <a:cs typeface="Arial" panose="020B0604020202020204" pitchFamily="34" charset="0"/>
                        </a:rPr>
                        <a:t>Cossham</a:t>
                      </a:r>
                      <a:r>
                        <a:rPr lang="en-GB" sz="800" u="none" strike="noStrike" dirty="0">
                          <a:effectLst/>
                          <a:latin typeface="Arial" panose="020B0604020202020204" pitchFamily="34" charset="0"/>
                          <a:cs typeface="Arial" panose="020B0604020202020204" pitchFamily="34" charset="0"/>
                        </a:rPr>
                        <a:t> Hospital (NBT) </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South Bristol Community Hospital (SBCH)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South Bristol Community Hospital (SBCH)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Weston Community Diagnostic Centre (Weston CDC).</a:t>
                      </a:r>
                      <a:endParaRPr lang="en-GB" sz="8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dirty="0">
                          <a:effectLst/>
                          <a:latin typeface="Arial" panose="020B0604020202020204" pitchFamily="34" charset="0"/>
                          <a:cs typeface="Arial" panose="020B0604020202020204" pitchFamily="34" charset="0"/>
                        </a:rPr>
                        <a:t>South Bristol Community Hospital (SBCH)</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South Bristol Community Hospital (SBCH)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Bristol Royal Infirmary (BRI)</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South Bristol Community Hospital (SBCH)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3896968792"/>
                  </a:ext>
                </a:extLst>
              </a:tr>
              <a:tr h="178526">
                <a:tc>
                  <a:txBody>
                    <a:bodyPr/>
                    <a:lstStyle/>
                    <a:p>
                      <a:pPr algn="l" fontAlgn="t"/>
                      <a:r>
                        <a:rPr lang="en-GB" sz="800" u="none" strike="noStrike" dirty="0">
                          <a:effectLst/>
                          <a:latin typeface="Arial" panose="020B0604020202020204" pitchFamily="34" charset="0"/>
                          <a:cs typeface="Arial" panose="020B0604020202020204" pitchFamily="34" charset="0"/>
                        </a:rPr>
                        <a:t>Portishead Marina Gardens Practice (NHS property services/ Sirona) </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University Of Bristol Dental Hospital (BDH) </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Weston Community Diagnostic Centre (Weston CDC).</a:t>
                      </a:r>
                      <a:endParaRPr lang="en-GB" sz="8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dirty="0">
                          <a:effectLst/>
                          <a:latin typeface="Arial" panose="020B0604020202020204" pitchFamily="34" charset="0"/>
                          <a:cs typeface="Arial" panose="020B0604020202020204" pitchFamily="34" charset="0"/>
                        </a:rPr>
                        <a:t>Weston General Hospital (WGH)</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South Bristol Community Hospital (SBCH)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St Michaels Hospital (STM)</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4132153850"/>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South Bristol Community Hospital (SBCH)</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North Bristol Community Diagnostic Centre (NB CDC) sites.</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North Bristol Community Diagnostic Centre (NB CDC) sites.</a:t>
                      </a:r>
                      <a:endParaRPr lang="en-GB" sz="8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North Bristol Community Diagnostic Centre (NB CDC) sites.</a:t>
                      </a:r>
                      <a:endParaRPr lang="en-GB" sz="8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University Of Bristol Dental Hospital (BDH)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2072692433"/>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Southmead Hospital (NBT)</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Weston Community Diagnostic Centre (Weston CDC).</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r>
                        <a:rPr lang="en-GB" sz="800" u="none" strike="noStrike">
                          <a:effectLst/>
                          <a:latin typeface="Arial" panose="020B0604020202020204" pitchFamily="34" charset="0"/>
                          <a:cs typeface="Arial" panose="020B0604020202020204" pitchFamily="34" charset="0"/>
                        </a:rPr>
                        <a:t>Weston General Hospital (WGH)</a:t>
                      </a:r>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2841255040"/>
                  </a:ext>
                </a:extLst>
              </a:tr>
              <a:tr h="59509">
                <a:tc>
                  <a:txBody>
                    <a:bodyPr/>
                    <a:lstStyle/>
                    <a:p>
                      <a:pPr algn="l" fontAlgn="t"/>
                      <a:r>
                        <a:rPr lang="en-GB" sz="800" u="none" strike="noStrike" dirty="0">
                          <a:effectLst/>
                          <a:latin typeface="Arial" panose="020B0604020202020204" pitchFamily="34" charset="0"/>
                          <a:cs typeface="Arial" panose="020B0604020202020204" pitchFamily="34" charset="0"/>
                        </a:rPr>
                        <a:t>St Michaels Hospital (STM)</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err="1">
                          <a:effectLst/>
                          <a:latin typeface="Arial" panose="020B0604020202020204" pitchFamily="34" charset="0"/>
                          <a:cs typeface="Arial" panose="020B0604020202020204" pitchFamily="34" charset="0"/>
                        </a:rPr>
                        <a:t>InHealth</a:t>
                      </a:r>
                      <a:r>
                        <a:rPr lang="en-GB" sz="800" u="none" strike="noStrike" dirty="0">
                          <a:effectLst/>
                          <a:latin typeface="Arial" panose="020B0604020202020204" pitchFamily="34" charset="0"/>
                          <a:cs typeface="Arial" panose="020B0604020202020204" pitchFamily="34" charset="0"/>
                        </a:rPr>
                        <a:t> Weston Community Diagnostic Centre (Weston CDC).</a:t>
                      </a:r>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1082899848"/>
                  </a:ext>
                </a:extLst>
              </a:tr>
              <a:tr h="59509">
                <a:tc>
                  <a:txBody>
                    <a:bodyPr/>
                    <a:lstStyle/>
                    <a:p>
                      <a:pPr algn="l" fontAlgn="t"/>
                      <a:r>
                        <a:rPr lang="en-GB" sz="800" u="none" strike="noStrike" dirty="0">
                          <a:effectLst/>
                          <a:latin typeface="Arial" panose="020B0604020202020204" pitchFamily="34" charset="0"/>
                          <a:cs typeface="Arial" panose="020B0604020202020204" pitchFamily="34" charset="0"/>
                        </a:rPr>
                        <a:t>Stockwood Medical Centre </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96678483"/>
                  </a:ext>
                </a:extLst>
              </a:tr>
              <a:tr h="59509">
                <a:tc>
                  <a:txBody>
                    <a:bodyPr/>
                    <a:lstStyle/>
                    <a:p>
                      <a:pPr algn="l" fontAlgn="t"/>
                      <a:r>
                        <a:rPr lang="pl-PL" sz="800" u="none" strike="noStrike" dirty="0">
                          <a:effectLst/>
                          <a:latin typeface="Arial" panose="020B0604020202020204" pitchFamily="34" charset="0"/>
                          <a:cs typeface="Arial" panose="020B0604020202020204" pitchFamily="34" charset="0"/>
                        </a:rPr>
                        <a:t>Thornbury O/P clinic  (NBT)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615224000"/>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Weston General Hospital (WGH)</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1298697716"/>
                  </a:ext>
                </a:extLst>
              </a:tr>
              <a:tr h="119017">
                <a:tc>
                  <a:txBody>
                    <a:bodyPr/>
                    <a:lstStyle/>
                    <a:p>
                      <a:pPr algn="l" fontAlgn="t"/>
                      <a:r>
                        <a:rPr lang="en-GB" sz="800" u="none" strike="noStrike" dirty="0">
                          <a:effectLst/>
                          <a:latin typeface="Arial" panose="020B0604020202020204" pitchFamily="34" charset="0"/>
                          <a:cs typeface="Arial" panose="020B0604020202020204" pitchFamily="34" charset="0"/>
                        </a:rPr>
                        <a:t>Yate Health Centre – Westgate (Sirona) </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u="none" strike="noStrike" dirty="0">
                          <a:effectLst/>
                          <a:latin typeface="Arial" panose="020B0604020202020204" pitchFamily="34" charset="0"/>
                          <a:cs typeface="Arial" panose="020B0604020202020204" pitchFamily="34" charset="0"/>
                        </a:rPr>
                        <a:t>Collaborative working with Practice Plus Group (PPG) at  Emersons Green Treatment Centre</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2480" marR="2480" marT="2480" marB="0"/>
                </a:tc>
                <a:extLst>
                  <a:ext uri="{0D108BD9-81ED-4DB2-BD59-A6C34878D82A}">
                    <a16:rowId xmlns:a16="http://schemas.microsoft.com/office/drawing/2014/main" val="2915086744"/>
                  </a:ext>
                </a:extLst>
              </a:tr>
            </a:tbl>
          </a:graphicData>
        </a:graphic>
      </p:graphicFrame>
      <p:sp>
        <p:nvSpPr>
          <p:cNvPr id="3" name="TextBox 2">
            <a:extLst>
              <a:ext uri="{FF2B5EF4-FFF2-40B4-BE49-F238E27FC236}">
                <a16:creationId xmlns:a16="http://schemas.microsoft.com/office/drawing/2014/main" id="{3A237169-8CA1-A7F1-0B3F-779E743126C1}"/>
              </a:ext>
            </a:extLst>
          </p:cNvPr>
          <p:cNvSpPr txBox="1"/>
          <p:nvPr/>
        </p:nvSpPr>
        <p:spPr>
          <a:xfrm>
            <a:off x="354434" y="425301"/>
            <a:ext cx="9217403"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UHBW DM01 diagnostic tests and sites </a:t>
            </a:r>
          </a:p>
        </p:txBody>
      </p:sp>
    </p:spTree>
    <p:extLst>
      <p:ext uri="{BB962C8B-B14F-4D97-AF65-F5344CB8AC3E}">
        <p14:creationId xmlns:p14="http://schemas.microsoft.com/office/powerpoint/2010/main" val="4532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NHSNBT_logo.jpg">
            <a:extLst>
              <a:ext uri="{FF2B5EF4-FFF2-40B4-BE49-F238E27FC236}">
                <a16:creationId xmlns:a16="http://schemas.microsoft.com/office/drawing/2014/main" id="{4906161F-0D4F-644C-8A02-7BECCA142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856" y="104776"/>
            <a:ext cx="1352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3B515C2-A257-44C3-A2DE-33B7FFD4E03B}"/>
              </a:ext>
            </a:extLst>
          </p:cNvPr>
          <p:cNvPicPr>
            <a:picLocks noChangeAspect="1"/>
          </p:cNvPicPr>
          <p:nvPr/>
        </p:nvPicPr>
        <p:blipFill rotWithShape="1">
          <a:blip r:embed="rId3"/>
          <a:srcRect t="65215" r="3181"/>
          <a:stretch/>
        </p:blipFill>
        <p:spPr>
          <a:xfrm>
            <a:off x="0" y="6206966"/>
            <a:ext cx="12192000" cy="650008"/>
          </a:xfrm>
          <a:prstGeom prst="rect">
            <a:avLst/>
          </a:prstGeom>
        </p:spPr>
      </p:pic>
      <p:graphicFrame>
        <p:nvGraphicFramePr>
          <p:cNvPr id="4" name="Table 3">
            <a:extLst>
              <a:ext uri="{FF2B5EF4-FFF2-40B4-BE49-F238E27FC236}">
                <a16:creationId xmlns:a16="http://schemas.microsoft.com/office/drawing/2014/main" id="{9144C487-C717-BE11-0502-33A7B6DEE81C}"/>
              </a:ext>
            </a:extLst>
          </p:cNvPr>
          <p:cNvGraphicFramePr>
            <a:graphicFrameLocks noGrp="1"/>
          </p:cNvGraphicFramePr>
          <p:nvPr>
            <p:extLst>
              <p:ext uri="{D42A27DB-BD31-4B8C-83A1-F6EECF244321}">
                <p14:modId xmlns:p14="http://schemas.microsoft.com/office/powerpoint/2010/main" val="3826851936"/>
              </p:ext>
            </p:extLst>
          </p:nvPr>
        </p:nvGraphicFramePr>
        <p:xfrm>
          <a:off x="152400" y="2177674"/>
          <a:ext cx="11851005" cy="3867097"/>
        </p:xfrm>
        <a:graphic>
          <a:graphicData uri="http://schemas.openxmlformats.org/drawingml/2006/table">
            <a:tbl>
              <a:tblPr>
                <a:tableStyleId>{5C22544A-7EE6-4342-B048-85BDC9FD1C3A}</a:tableStyleId>
              </a:tblPr>
              <a:tblGrid>
                <a:gridCol w="1010034">
                  <a:extLst>
                    <a:ext uri="{9D8B030D-6E8A-4147-A177-3AD203B41FA5}">
                      <a16:colId xmlns:a16="http://schemas.microsoft.com/office/drawing/2014/main" val="2949547307"/>
                    </a:ext>
                  </a:extLst>
                </a:gridCol>
                <a:gridCol w="1445394">
                  <a:extLst>
                    <a:ext uri="{9D8B030D-6E8A-4147-A177-3AD203B41FA5}">
                      <a16:colId xmlns:a16="http://schemas.microsoft.com/office/drawing/2014/main" val="2671426775"/>
                    </a:ext>
                  </a:extLst>
                </a:gridCol>
                <a:gridCol w="1067864">
                  <a:extLst>
                    <a:ext uri="{9D8B030D-6E8A-4147-A177-3AD203B41FA5}">
                      <a16:colId xmlns:a16="http://schemas.microsoft.com/office/drawing/2014/main" val="254528942"/>
                    </a:ext>
                  </a:extLst>
                </a:gridCol>
                <a:gridCol w="873707">
                  <a:extLst>
                    <a:ext uri="{9D8B030D-6E8A-4147-A177-3AD203B41FA5}">
                      <a16:colId xmlns:a16="http://schemas.microsoft.com/office/drawing/2014/main" val="3986974078"/>
                    </a:ext>
                  </a:extLst>
                </a:gridCol>
                <a:gridCol w="970786">
                  <a:extLst>
                    <a:ext uri="{9D8B030D-6E8A-4147-A177-3AD203B41FA5}">
                      <a16:colId xmlns:a16="http://schemas.microsoft.com/office/drawing/2014/main" val="2701180203"/>
                    </a:ext>
                  </a:extLst>
                </a:gridCol>
                <a:gridCol w="755583">
                  <a:extLst>
                    <a:ext uri="{9D8B030D-6E8A-4147-A177-3AD203B41FA5}">
                      <a16:colId xmlns:a16="http://schemas.microsoft.com/office/drawing/2014/main" val="3783052119"/>
                    </a:ext>
                  </a:extLst>
                </a:gridCol>
                <a:gridCol w="776628">
                  <a:extLst>
                    <a:ext uri="{9D8B030D-6E8A-4147-A177-3AD203B41FA5}">
                      <a16:colId xmlns:a16="http://schemas.microsoft.com/office/drawing/2014/main" val="1568978747"/>
                    </a:ext>
                  </a:extLst>
                </a:gridCol>
                <a:gridCol w="1423293">
                  <a:extLst>
                    <a:ext uri="{9D8B030D-6E8A-4147-A177-3AD203B41FA5}">
                      <a16:colId xmlns:a16="http://schemas.microsoft.com/office/drawing/2014/main" val="188698004"/>
                    </a:ext>
                  </a:extLst>
                </a:gridCol>
                <a:gridCol w="1057078">
                  <a:extLst>
                    <a:ext uri="{9D8B030D-6E8A-4147-A177-3AD203B41FA5}">
                      <a16:colId xmlns:a16="http://schemas.microsoft.com/office/drawing/2014/main" val="2436624210"/>
                    </a:ext>
                  </a:extLst>
                </a:gridCol>
                <a:gridCol w="1036033">
                  <a:extLst>
                    <a:ext uri="{9D8B030D-6E8A-4147-A177-3AD203B41FA5}">
                      <a16:colId xmlns:a16="http://schemas.microsoft.com/office/drawing/2014/main" val="14265687"/>
                    </a:ext>
                  </a:extLst>
                </a:gridCol>
                <a:gridCol w="1434605">
                  <a:extLst>
                    <a:ext uri="{9D8B030D-6E8A-4147-A177-3AD203B41FA5}">
                      <a16:colId xmlns:a16="http://schemas.microsoft.com/office/drawing/2014/main" val="3222442995"/>
                    </a:ext>
                  </a:extLst>
                </a:gridCol>
              </a:tblGrid>
              <a:tr h="438433">
                <a:tc>
                  <a:txBody>
                    <a:bodyPr/>
                    <a:lstStyle/>
                    <a:p>
                      <a:pPr algn="ctr" fontAlgn="b"/>
                      <a:r>
                        <a:rPr lang="en-GB" sz="1200" b="1" u="none" strike="noStrike" dirty="0">
                          <a:solidFill>
                            <a:schemeClr val="bg1"/>
                          </a:solidFill>
                          <a:effectLst/>
                        </a:rPr>
                        <a:t>Barium Enema</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Echocardiography</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Endoscopy</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CT</a:t>
                      </a: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 Cystoscopy</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DEXA Scan</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MRI</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Neurophysiology</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Ultrasound</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Sleep Studies</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tc>
                  <a:txBody>
                    <a:bodyPr/>
                    <a:lstStyle/>
                    <a:p>
                      <a:pPr algn="ctr" fontAlgn="b"/>
                      <a:r>
                        <a:rPr lang="en-GB" sz="1200" b="1" u="none" strike="noStrike" dirty="0">
                          <a:solidFill>
                            <a:schemeClr val="bg1"/>
                          </a:solidFill>
                          <a:effectLst/>
                        </a:rPr>
                        <a:t>Urodynamics</a:t>
                      </a:r>
                      <a:endParaRPr lang="en-GB" sz="1200" b="1" i="0" u="none" strike="noStrike" dirty="0">
                        <a:solidFill>
                          <a:schemeClr val="bg1"/>
                        </a:solidFill>
                        <a:effectLst/>
                        <a:latin typeface="Calibri" panose="020F0502020204030204" pitchFamily="34" charset="0"/>
                      </a:endParaRPr>
                    </a:p>
                  </a:txBody>
                  <a:tcPr marL="3814" marR="3814" marT="3814" marB="0" anchor="b">
                    <a:solidFill>
                      <a:schemeClr val="accent3"/>
                    </a:solidFill>
                  </a:tcPr>
                </a:tc>
                <a:extLst>
                  <a:ext uri="{0D108BD9-81ED-4DB2-BD59-A6C34878D82A}">
                    <a16:rowId xmlns:a16="http://schemas.microsoft.com/office/drawing/2014/main" val="956306151"/>
                  </a:ext>
                </a:extLst>
              </a:tr>
              <a:tr h="1026328">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Brunel Building @ Southmead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Brunel Building @ Southmead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Brunel Building @ Southmead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Brunel Building @ Southmead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Brunel Building @ Southmead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effectLst/>
                        </a:rPr>
                        <a:t>Brunel Building @ Southmead Hospital</a:t>
                      </a:r>
                      <a:endParaRPr lang="en-GB" sz="1100" b="0" i="1" u="none" strike="noStrike">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1071721107"/>
                  </a:ext>
                </a:extLst>
              </a:tr>
              <a:tr h="772392">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Cossham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InHealth CDC - Cribbs Causeway</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Cossham Hospital</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Weston General Hospital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Cossham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Cossham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effectLst/>
                        </a:rPr>
                        <a:t>Weston General Hospital </a:t>
                      </a:r>
                      <a:endParaRPr lang="en-GB" sz="1100" b="0" i="1" u="none" strike="noStrike">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469827375"/>
                  </a:ext>
                </a:extLst>
              </a:tr>
              <a:tr h="772392">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InHealth CDC - Cribbs Causeway</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l"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InHealth CDC - Cribbs Causeway</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InHealth CDC - Cribbs Causeway</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Yate West Gate Centre</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effectLst/>
                        </a:rPr>
                        <a:t> </a:t>
                      </a:r>
                      <a:endParaRPr lang="en-GB" sz="1100" b="0" i="1" u="none" strike="noStrike">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217506726"/>
                  </a:ext>
                </a:extLst>
              </a:tr>
              <a:tr h="332998">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Clevedon Hospital</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effectLst/>
                        </a:rPr>
                        <a:t> </a:t>
                      </a:r>
                      <a:endParaRPr lang="en-GB" sz="1100" b="0" i="1" u="none" strike="noStrike">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3121751218"/>
                  </a:ext>
                </a:extLst>
              </a:tr>
              <a:tr h="518458">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 </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a:solidFill>
                            <a:schemeClr val="tx1"/>
                          </a:solidFill>
                          <a:effectLst/>
                        </a:rPr>
                        <a:t>InHealth CDC - Cribbs Causeway</a:t>
                      </a:r>
                      <a:endParaRPr lang="en-GB" sz="1100" b="0" i="1" u="none" strike="noStrike">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solidFill>
                            <a:schemeClr val="tx1"/>
                          </a:solidFill>
                          <a:effectLst/>
                        </a:rPr>
                        <a:t> </a:t>
                      </a:r>
                      <a:endParaRPr lang="en-GB" sz="1100" b="0" i="1" u="none" strike="noStrike" dirty="0">
                        <a:solidFill>
                          <a:schemeClr val="tx1"/>
                        </a:solidFill>
                        <a:effectLst/>
                        <a:latin typeface="Calibri" panose="020F0502020204030204" pitchFamily="34" charset="0"/>
                      </a:endParaRPr>
                    </a:p>
                  </a:txBody>
                  <a:tcPr marL="3814" marR="3814" marT="3814" marB="0" anchor="b"/>
                </a:tc>
                <a:tc>
                  <a:txBody>
                    <a:bodyPr/>
                    <a:lstStyle/>
                    <a:p>
                      <a:pPr algn="ctr" fontAlgn="b"/>
                      <a:r>
                        <a:rPr lang="en-GB" sz="1100" u="none" strike="noStrike" dirty="0">
                          <a:effectLst/>
                        </a:rPr>
                        <a:t> </a:t>
                      </a:r>
                      <a:endParaRPr lang="en-GB" sz="1100" b="0" i="1" u="none" strike="noStrike" dirty="0">
                        <a:solidFill>
                          <a:srgbClr val="000000"/>
                        </a:solidFill>
                        <a:effectLst/>
                        <a:latin typeface="Calibri" panose="020F0502020204030204" pitchFamily="34" charset="0"/>
                      </a:endParaRPr>
                    </a:p>
                  </a:txBody>
                  <a:tcPr marL="3814" marR="3814" marT="3814" marB="0" anchor="b"/>
                </a:tc>
                <a:extLst>
                  <a:ext uri="{0D108BD9-81ED-4DB2-BD59-A6C34878D82A}">
                    <a16:rowId xmlns:a16="http://schemas.microsoft.com/office/drawing/2014/main" val="239677560"/>
                  </a:ext>
                </a:extLst>
              </a:tr>
            </a:tbl>
          </a:graphicData>
        </a:graphic>
      </p:graphicFrame>
      <p:sp>
        <p:nvSpPr>
          <p:cNvPr id="2" name="TextBox 1">
            <a:extLst>
              <a:ext uri="{FF2B5EF4-FFF2-40B4-BE49-F238E27FC236}">
                <a16:creationId xmlns:a16="http://schemas.microsoft.com/office/drawing/2014/main" id="{47E9EA5C-34E8-1D7F-D0F8-26EE559F5CD4}"/>
              </a:ext>
            </a:extLst>
          </p:cNvPr>
          <p:cNvSpPr txBox="1"/>
          <p:nvPr/>
        </p:nvSpPr>
        <p:spPr>
          <a:xfrm>
            <a:off x="66675" y="759751"/>
            <a:ext cx="10973297" cy="1471172"/>
          </a:xfrm>
          <a:prstGeom prst="rect">
            <a:avLst/>
          </a:prstGeom>
          <a:noFill/>
        </p:spPr>
        <p:txBody>
          <a:bodyPr wrap="square" rtlCol="0">
            <a:spAutoFit/>
          </a:bodyPr>
          <a:lstStyle>
            <a:defPPr>
              <a:defRPr lang="en-US"/>
            </a:defPPr>
            <a:lvl1pPr algn="l" defTabSz="58613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586130" algn="l" defTabSz="58613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72261" algn="l" defTabSz="58613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758391" algn="l" defTabSz="58613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344522" algn="l" defTabSz="58613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930652" algn="l" defTabSz="1172261" rtl="0" eaLnBrk="1" latinLnBrk="0" hangingPunct="1">
              <a:defRPr kern="1200">
                <a:solidFill>
                  <a:schemeClr val="tx1"/>
                </a:solidFill>
                <a:latin typeface="Calibri" panose="020F0502020204030204" pitchFamily="34" charset="0"/>
                <a:ea typeface="+mn-ea"/>
                <a:cs typeface="+mn-cs"/>
              </a:defRPr>
            </a:lvl6pPr>
            <a:lvl7pPr marL="3516782" algn="l" defTabSz="1172261" rtl="0" eaLnBrk="1" latinLnBrk="0" hangingPunct="1">
              <a:defRPr kern="1200">
                <a:solidFill>
                  <a:schemeClr val="tx1"/>
                </a:solidFill>
                <a:latin typeface="Calibri" panose="020F0502020204030204" pitchFamily="34" charset="0"/>
                <a:ea typeface="+mn-ea"/>
                <a:cs typeface="+mn-cs"/>
              </a:defRPr>
            </a:lvl7pPr>
            <a:lvl8pPr marL="4102913" algn="l" defTabSz="1172261" rtl="0" eaLnBrk="1" latinLnBrk="0" hangingPunct="1">
              <a:defRPr kern="1200">
                <a:solidFill>
                  <a:schemeClr val="tx1"/>
                </a:solidFill>
                <a:latin typeface="Calibri" panose="020F0502020204030204" pitchFamily="34" charset="0"/>
                <a:ea typeface="+mn-ea"/>
                <a:cs typeface="+mn-cs"/>
              </a:defRPr>
            </a:lvl8pPr>
            <a:lvl9pPr marL="4689043" algn="l" defTabSz="1172261" rtl="0" eaLnBrk="1" latinLnBrk="0" hangingPunct="1">
              <a:defRPr kern="1200">
                <a:solidFill>
                  <a:schemeClr val="tx1"/>
                </a:solidFill>
                <a:latin typeface="Calibri" panose="020F0502020204030204" pitchFamily="34" charset="0"/>
                <a:ea typeface="+mn-ea"/>
                <a:cs typeface="+mn-cs"/>
              </a:defRPr>
            </a:lvl9pPr>
          </a:lstStyle>
          <a:p>
            <a:pPr marL="0" marR="0" lvl="0" indent="0" algn="l" defTabSz="548640" rtl="0" eaLnBrk="1" fontAlgn="b" latinLnBrk="0" hangingPunct="1">
              <a:lnSpc>
                <a:spcPct val="100000"/>
              </a:lnSpc>
              <a:spcBef>
                <a:spcPts val="0"/>
              </a:spcBef>
              <a:spcAft>
                <a:spcPts val="0"/>
              </a:spcAft>
              <a:buClrTx/>
              <a:buSzTx/>
              <a:buFontTx/>
              <a:buNone/>
              <a:tabLst/>
              <a:defRPr/>
            </a:pPr>
            <a:r>
              <a:rPr lang="en-GB" sz="1600" b="1" dirty="0">
                <a:solidFill>
                  <a:schemeClr val="dk1"/>
                </a:solidFill>
                <a:latin typeface="+mn-lt"/>
                <a:cs typeface="Arial" panose="020B0604020202020204" pitchFamily="34" charset="0"/>
              </a:rPr>
              <a:t>F</a:t>
            </a:r>
            <a:r>
              <a:rPr lang="en-GB" sz="1600" b="1" dirty="0">
                <a:solidFill>
                  <a:schemeClr val="dk1"/>
                </a:solidFill>
                <a:latin typeface="Arial" panose="020B0604020202020204" pitchFamily="34" charset="0"/>
                <a:cs typeface="Arial" panose="020B0604020202020204" pitchFamily="34" charset="0"/>
              </a:rPr>
              <a:t>or diagnostic patients in the 15 modalities that are reportable under the national standard and should be seen within 6 weeks of their request date.</a:t>
            </a:r>
            <a:endParaRPr lang="en-GB" sz="1600" b="1" i="0" u="none" strike="noStrike" dirty="0">
              <a:solidFill>
                <a:srgbClr val="000000"/>
              </a:solidFill>
              <a:effectLst/>
              <a:latin typeface="+mn-lt"/>
            </a:endParaRPr>
          </a:p>
          <a:p>
            <a:pPr fontAlgn="b"/>
            <a:r>
              <a:rPr lang="en-GB" sz="1440" u="none" strike="noStrike" dirty="0">
                <a:effectLst/>
                <a:latin typeface="+mn-lt"/>
              </a:rPr>
              <a:t>Please note that these diagnostic tests are offered in any of these BNSSG sites noted under the modality heading. Patient choice will be provided where available and applicable, but some niche procedures are only offered at certain site(s). NBT aims to offer patients appointments at the site that has the shortest waits.</a:t>
            </a:r>
          </a:p>
          <a:p>
            <a:pPr fontAlgn="b"/>
            <a:r>
              <a:rPr lang="en-GB" sz="1440" b="1" u="none" strike="noStrike" dirty="0">
                <a:effectLst/>
                <a:latin typeface="+mn-lt"/>
              </a:rPr>
              <a:t>N.B. Referral pathways for diagnostics tests remain unchanged.</a:t>
            </a:r>
            <a:endParaRPr lang="en-GB" sz="1440" b="1" i="0" u="none" strike="noStrike" dirty="0">
              <a:solidFill>
                <a:srgbClr val="000000"/>
              </a:solidFill>
              <a:effectLst/>
              <a:latin typeface="+mn-lt"/>
            </a:endParaRPr>
          </a:p>
        </p:txBody>
      </p:sp>
      <p:sp>
        <p:nvSpPr>
          <p:cNvPr id="3" name="TextBox 2">
            <a:extLst>
              <a:ext uri="{FF2B5EF4-FFF2-40B4-BE49-F238E27FC236}">
                <a16:creationId xmlns:a16="http://schemas.microsoft.com/office/drawing/2014/main" id="{F3912D9F-C387-6EA9-77E6-945F691BA77E}"/>
              </a:ext>
            </a:extLst>
          </p:cNvPr>
          <p:cNvSpPr txBox="1"/>
          <p:nvPr/>
        </p:nvSpPr>
        <p:spPr>
          <a:xfrm>
            <a:off x="0" y="0"/>
            <a:ext cx="9217403"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NBT key diagnostic tests and sites </a:t>
            </a:r>
          </a:p>
        </p:txBody>
      </p:sp>
    </p:spTree>
    <p:extLst>
      <p:ext uri="{BB962C8B-B14F-4D97-AF65-F5344CB8AC3E}">
        <p14:creationId xmlns:p14="http://schemas.microsoft.com/office/powerpoint/2010/main" val="119238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169  -  Read-Only" id="{97F5B034-41D9-4FF4-A036-727F8DD27928}" vid="{4C06FD4D-0687-4902-841A-9013DB83BA88}"/>
    </a:ext>
  </a:extLst>
</a:theme>
</file>

<file path=ppt/theme/theme2.xml><?xml version="1.0" encoding="utf-8"?>
<a:theme xmlns:a="http://schemas.openxmlformats.org/drawingml/2006/main" name="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T_Powerpoint_Presentation_AB" id="{63CDC7FF-BE61-914E-AA4C-E0711A28CCD5}" vid="{F14E3C9F-40AF-E64B-9EC2-8ABD14B3BCE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295D325CF32644997E01BDC4D53B90" ma:contentTypeVersion="1" ma:contentTypeDescription="Create a new document." ma:contentTypeScope="" ma:versionID="80de400b95d7e553c8d91dea86601703">
  <xsd:schema xmlns:xsd="http://www.w3.org/2001/XMLSchema" xmlns:p="http://schemas.microsoft.com/office/2006/metadata/properties" xmlns:ns1="http://schemas.microsoft.com/sharepoint/v3" targetNamespace="http://schemas.microsoft.com/office/2006/metadata/properties" ma:root="true" ma:fieldsID="c686272d8544a5fb132ad0bf72ce8a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1F5BE28-A697-4C1B-A4B1-5A5339B97E51}">
  <ds:schemaRefs>
    <ds:schemaRef ds:uri="http://schemas.microsoft.com/sharepoint/v3/contenttype/forms"/>
  </ds:schemaRefs>
</ds:datastoreItem>
</file>

<file path=customXml/itemProps2.xml><?xml version="1.0" encoding="utf-8"?>
<ds:datastoreItem xmlns:ds="http://schemas.openxmlformats.org/officeDocument/2006/customXml" ds:itemID="{AFF5D38D-5BB2-47A1-9C72-41ADFB047D14}">
  <ds:schemaRef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0A29707-2C03-41EE-B3D0-5D796CB39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UHBW Diagnostic-DM01 test sites June 2024</Template>
  <TotalTime>1485</TotalTime>
  <Words>780</Words>
  <Application>Microsoft Office PowerPoint</Application>
  <PresentationFormat>Widescreen</PresentationFormat>
  <Paragraphs>139</Paragraphs>
  <Slides>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Calibri</vt:lpstr>
      <vt:lpstr>Calibri Light</vt:lpstr>
      <vt:lpstr>Office Theme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Jagi Sawhney</dc:creator>
  <cp:lastModifiedBy>Jagi Sawhney</cp:lastModifiedBy>
  <cp:revision>3</cp:revision>
  <dcterms:created xsi:type="dcterms:W3CDTF">2024-07-23T10:32:37Z</dcterms:created>
  <dcterms:modified xsi:type="dcterms:W3CDTF">2024-07-29T08:29:21Z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0x010100FA295D325CF32644997E01BDC4D53B90</vt:lpwstr>
  </property>
</Properties>
</file>