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B65B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42E2E2-5871-4865-B19B-EB972C8787C4}" v="40" dt="2025-01-03T16:06:28.2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61819" autoAdjust="0"/>
  </p:normalViewPr>
  <p:slideViewPr>
    <p:cSldViewPr>
      <p:cViewPr varScale="1">
        <p:scale>
          <a:sx n="51" d="100"/>
          <a:sy n="51" d="100"/>
        </p:scale>
        <p:origin x="2875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/>
              <a:t>kdbdhuoi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9879B0-1F66-41D1-9D01-2713187A9341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A6EB1E-7BB6-436A-ADCB-59A6E4FF8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82941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/>
              <a:t>kdbdhuoi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C62FA-7426-4BE8-A763-729398C3C9C4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773FDB-8B3F-483D-B7B1-D8F3AAEB0C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75896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73FDB-8B3F-483D-B7B1-D8F3AAEB0C44}" type="slidenum">
              <a:rPr lang="en-GB" smtClean="0"/>
              <a:t>1</a:t>
            </a:fld>
            <a:endParaRPr lang="en-GB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GB"/>
              <a:t>kdbdhuoi</a:t>
            </a:r>
          </a:p>
        </p:txBody>
      </p:sp>
    </p:spTree>
    <p:extLst>
      <p:ext uri="{BB962C8B-B14F-4D97-AF65-F5344CB8AC3E}">
        <p14:creationId xmlns:p14="http://schemas.microsoft.com/office/powerpoint/2010/main" val="1137403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BF53-242C-446A-9770-5981DFF2D306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B3B0E-B4BB-42AC-BEC3-4593EF581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854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BF53-242C-446A-9770-5981DFF2D306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B3B0E-B4BB-42AC-BEC3-4593EF581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935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BF53-242C-446A-9770-5981DFF2D306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B3B0E-B4BB-42AC-BEC3-4593EF581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47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BF53-242C-446A-9770-5981DFF2D306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B3B0E-B4BB-42AC-BEC3-4593EF581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052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BF53-242C-446A-9770-5981DFF2D306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B3B0E-B4BB-42AC-BEC3-4593EF581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650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BF53-242C-446A-9770-5981DFF2D306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B3B0E-B4BB-42AC-BEC3-4593EF581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03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BF53-242C-446A-9770-5981DFF2D306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B3B0E-B4BB-42AC-BEC3-4593EF581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536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BF53-242C-446A-9770-5981DFF2D306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B3B0E-B4BB-42AC-BEC3-4593EF581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2294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BF53-242C-446A-9770-5981DFF2D306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B3B0E-B4BB-42AC-BEC3-4593EF581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998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BF53-242C-446A-9770-5981DFF2D306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B3B0E-B4BB-42AC-BEC3-4593EF581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789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ABF53-242C-446A-9770-5981DFF2D306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B3B0E-B4BB-42AC-BEC3-4593EF581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027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ABF53-242C-446A-9770-5981DFF2D306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B3B0E-B4BB-42AC-BEC3-4593EF5813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288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remedy.bnssg.icb.nhs.uk/adults/hepatology/liver-disease/#i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4" name="Straight Arrow Connector 63"/>
          <p:cNvCxnSpPr/>
          <p:nvPr/>
        </p:nvCxnSpPr>
        <p:spPr>
          <a:xfrm>
            <a:off x="5657135" y="3797862"/>
            <a:ext cx="588249" cy="0"/>
          </a:xfrm>
          <a:prstGeom prst="straightConnector1">
            <a:avLst/>
          </a:prstGeom>
          <a:ln w="254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39483" y="1403871"/>
            <a:ext cx="2039191" cy="8730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MASLD risk factors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Obesity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Diabetes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Hypertension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HDL &lt; 1 </a:t>
            </a:r>
            <a:r>
              <a:rPr lang="en-GB" sz="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mmol</a:t>
            </a:r>
            <a:r>
              <a:rPr lang="en-GB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/L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Triglycerides &gt; 1.7 </a:t>
            </a:r>
            <a:r>
              <a:rPr lang="en-GB" sz="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mmol</a:t>
            </a:r>
            <a:r>
              <a:rPr lang="en-GB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/L</a:t>
            </a:r>
          </a:p>
        </p:txBody>
      </p:sp>
      <p:sp>
        <p:nvSpPr>
          <p:cNvPr id="5" name="Rectangle 4"/>
          <p:cNvSpPr/>
          <p:nvPr/>
        </p:nvSpPr>
        <p:spPr>
          <a:xfrm>
            <a:off x="2603237" y="1648089"/>
            <a:ext cx="3533595" cy="79531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Suspicion of MASLD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 normal LBT’s do not rule out liver disease  Exclude significant alcohol misuse (intermediate or high-risk group in the alcohol related liver disease pathway) before diagnosing MASLD via this pathway</a:t>
            </a:r>
          </a:p>
        </p:txBody>
      </p:sp>
      <p:sp>
        <p:nvSpPr>
          <p:cNvPr id="6" name="Rectangle 5"/>
          <p:cNvSpPr/>
          <p:nvPr/>
        </p:nvSpPr>
        <p:spPr>
          <a:xfrm>
            <a:off x="6456685" y="1052736"/>
            <a:ext cx="2420753" cy="21711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Non-Invasive Liver Screen (NILS) – see ICE Profile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HBsAg</a:t>
            </a:r>
            <a:endParaRPr lang="en-GB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HCV Ab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HIV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Autoimmune profile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Immunoglobulins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Ferritin (+transferrin saturation if raised)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Copper/Caeruloplasmin (if age &lt; 40)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HBA1C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Lipid profile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Alpha 1 antitrypsin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Coeliac serology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 FIB-4 (if metabolic syndrome risk factors)</a:t>
            </a:r>
          </a:p>
          <a:p>
            <a:pPr algn="ctr"/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32027" y="2673412"/>
            <a:ext cx="2525108" cy="1621761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 LBTs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abnormal LBTs, check the NILS</a:t>
            </a:r>
          </a:p>
          <a:p>
            <a:r>
              <a:rPr lang="en-GB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GB" sz="9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no self-limiting acute explanatory cause identified, then also request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Ultrasound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9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normal LBTs and fatty liver on imaging then also consider: alcohol, drug related, haemochromatosis, chronic viral hepatitis, autoimmune hepatitis and coeliac disease.</a:t>
            </a:r>
          </a:p>
        </p:txBody>
      </p:sp>
      <p:sp>
        <p:nvSpPr>
          <p:cNvPr id="10" name="Rectangle 9"/>
          <p:cNvSpPr/>
          <p:nvPr/>
        </p:nvSpPr>
        <p:spPr>
          <a:xfrm>
            <a:off x="755576" y="3585437"/>
            <a:ext cx="1775923" cy="167716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Positive NILS</a:t>
            </a:r>
          </a:p>
          <a:p>
            <a:pPr algn="ctr"/>
            <a:r>
              <a:rPr lang="en-GB" sz="1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of the following: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↓ Platelets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↓ Albumin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↑ Bilirubin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↑ ALP</a:t>
            </a:r>
          </a:p>
          <a:p>
            <a:pPr algn="ctr"/>
            <a:r>
              <a:rPr lang="en-GB" sz="1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 &gt; 3 X ULN on testing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months apart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42224" y="5893546"/>
            <a:ext cx="1341550" cy="58639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GB" sz="1000" dirty="0">
                <a:solidFill>
                  <a:srgbClr val="FF0000"/>
                </a:solidFill>
                <a:latin typeface="Arial"/>
                <a:cs typeface="Arial"/>
              </a:rPr>
              <a:t>Liver referral or A&amp;G (as appropriate)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660232" y="5945049"/>
            <a:ext cx="2169934" cy="87775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 access </a:t>
            </a:r>
            <a:r>
              <a:rPr lang="en-GB" sz="1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fibroscan</a:t>
            </a:r>
            <a:r>
              <a:rPr lang="en-GB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(ICE request) – if any clinical concerns, consider A&amp;G on </a:t>
            </a:r>
            <a:r>
              <a:rPr lang="en-GB" sz="1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eRS</a:t>
            </a:r>
            <a:endParaRPr lang="en-GB" sz="1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275857" y="5960533"/>
            <a:ext cx="2860976" cy="800318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Lifestyle modification including regular screening for MASLD risk factors. 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Repeat FIB-4 in 5 years</a:t>
            </a:r>
          </a:p>
          <a:p>
            <a:pPr algn="ctr"/>
            <a:r>
              <a:rPr lang="en-GB" sz="900" b="0" i="0" dirty="0">
                <a:solidFill>
                  <a:srgbClr val="242424"/>
                </a:solidFill>
                <a:effectLst/>
                <a:latin typeface="Calibri"/>
                <a:ea typeface="Calibri"/>
                <a:cs typeface="Calibri"/>
              </a:rPr>
              <a:t>(no indication to repeat </a:t>
            </a:r>
            <a:r>
              <a:rPr lang="en-GB" sz="900" dirty="0">
                <a:solidFill>
                  <a:srgbClr val="242424"/>
                </a:solidFill>
                <a:latin typeface="Calibri"/>
                <a:ea typeface="Calibri"/>
                <a:cs typeface="Calibri"/>
              </a:rPr>
              <a:t>NILS</a:t>
            </a:r>
            <a:r>
              <a:rPr lang="en-GB" sz="900" b="0" i="0" dirty="0">
                <a:solidFill>
                  <a:srgbClr val="242424"/>
                </a:solidFill>
                <a:effectLst/>
                <a:latin typeface="Calibri"/>
                <a:ea typeface="Calibri"/>
                <a:cs typeface="Calibri"/>
              </a:rPr>
              <a:t> once MASLD has been diagnosed)</a:t>
            </a:r>
            <a:endParaRPr lang="en-GB" sz="900" dirty="0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algn="ctr"/>
            <a:endParaRPr lang="en-GB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283968" y="4377996"/>
            <a:ext cx="1539338" cy="47007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  &gt; 65 – FIB4 &lt;2.0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 &lt; 65 – FIB-4 &lt; 1.30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136832" y="4859079"/>
            <a:ext cx="1819542" cy="546021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 ≥65 - FIB-4 2.0 – 3.25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 &lt;65 - FIB-4 1.30 – 3.25 Request </a:t>
            </a:r>
            <a:r>
              <a:rPr lang="en-GB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ELF test.</a:t>
            </a:r>
            <a:endParaRPr lang="en-GB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68255" y="4377997"/>
            <a:ext cx="896231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FIB-4 &gt; 3.25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533456" y="5552316"/>
            <a:ext cx="579696" cy="25829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 9.8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732142" y="5485610"/>
            <a:ext cx="579696" cy="30290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≥ 9.8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255775" y="3528659"/>
            <a:ext cx="1362949" cy="53840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Either</a:t>
            </a: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ALT normal</a:t>
            </a:r>
          </a:p>
          <a:p>
            <a:pPr algn="ctr"/>
            <a:r>
              <a:rPr lang="en-GB" sz="1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ALT &lt; 3 X ULN</a:t>
            </a:r>
          </a:p>
          <a:p>
            <a:pPr algn="ctr"/>
            <a:r>
              <a:rPr lang="en-GB" sz="1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negative NILS</a:t>
            </a:r>
          </a:p>
        </p:txBody>
      </p:sp>
      <p:cxnSp>
        <p:nvCxnSpPr>
          <p:cNvPr id="40" name="Straight Arrow Connector 39"/>
          <p:cNvCxnSpPr>
            <a:cxnSpLocks/>
            <a:stCxn id="10" idx="2"/>
            <a:endCxn id="11" idx="0"/>
          </p:cNvCxnSpPr>
          <p:nvPr/>
        </p:nvCxnSpPr>
        <p:spPr>
          <a:xfrm flipH="1">
            <a:off x="1612999" y="5262597"/>
            <a:ext cx="30539" cy="63094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cxnSpLocks/>
            <a:stCxn id="26" idx="2"/>
          </p:cNvCxnSpPr>
          <p:nvPr/>
        </p:nvCxnSpPr>
        <p:spPr>
          <a:xfrm>
            <a:off x="5823304" y="5810608"/>
            <a:ext cx="0" cy="153892"/>
          </a:xfrm>
          <a:prstGeom prst="straightConnector1">
            <a:avLst/>
          </a:pr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251520" y="133394"/>
            <a:ext cx="8712967" cy="2712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Metabolic Associated Steatohepatitis Liver Disease (MASLD) Pathway – </a:t>
            </a:r>
            <a:r>
              <a:rPr lang="en-GB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BNSSG ICB 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531499" y="3766734"/>
            <a:ext cx="600528" cy="0"/>
          </a:xfrm>
          <a:prstGeom prst="straightConnector1">
            <a:avLst/>
          </a:prstGeom>
          <a:ln w="254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cxnSpLocks/>
            <a:stCxn id="5" idx="2"/>
            <a:endCxn id="7" idx="0"/>
          </p:cNvCxnSpPr>
          <p:nvPr/>
        </p:nvCxnSpPr>
        <p:spPr>
          <a:xfrm>
            <a:off x="4335135" y="2443408"/>
            <a:ext cx="7095" cy="230004"/>
          </a:xfrm>
          <a:prstGeom prst="straightConnector1">
            <a:avLst/>
          </a:prstGeom>
          <a:ln w="254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6513604" y="4371838"/>
            <a:ext cx="902196" cy="30933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FIB-4</a:t>
            </a:r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32" name="Straight Arrow Connector 31"/>
          <p:cNvCxnSpPr>
            <a:cxnSpLocks/>
            <a:stCxn id="37" idx="3"/>
            <a:endCxn id="25" idx="1"/>
          </p:cNvCxnSpPr>
          <p:nvPr/>
        </p:nvCxnSpPr>
        <p:spPr>
          <a:xfrm flipV="1">
            <a:off x="7415800" y="4522013"/>
            <a:ext cx="652455" cy="4490"/>
          </a:xfrm>
          <a:prstGeom prst="straightConnector1">
            <a:avLst/>
          </a:prstGeom>
          <a:ln w="254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6926858" y="4108584"/>
            <a:ext cx="0" cy="269413"/>
          </a:xfrm>
          <a:prstGeom prst="straightConnector1">
            <a:avLst/>
          </a:prstGeom>
          <a:ln w="254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251521" y="6488668"/>
            <a:ext cx="1851877" cy="2462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000" dirty="0">
                <a:latin typeface="Arial"/>
                <a:cs typeface="Arial"/>
              </a:rPr>
              <a:t>Updated 03.01.2025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FDB70EA-15E9-45ED-9A99-ADE108C74F6B}"/>
              </a:ext>
            </a:extLst>
          </p:cNvPr>
          <p:cNvSpPr/>
          <p:nvPr/>
        </p:nvSpPr>
        <p:spPr>
          <a:xfrm>
            <a:off x="185900" y="595887"/>
            <a:ext cx="60992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b="1" u="sng" dirty="0"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  <a:r>
              <a:rPr lang="en-GB" sz="8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b="1" dirty="0">
                <a:latin typeface="Arial" panose="020B0604020202020204" pitchFamily="34" charset="0"/>
                <a:cs typeface="Arial" panose="020B0604020202020204" pitchFamily="34" charset="0"/>
              </a:rPr>
              <a:t>Black - 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Blue – Primary Care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 – No evidence of significant liver fibrosis. Address risk factors.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 – Referral to secondary care for probable serious liver disease, acute hepatic injury, severe fibrosis or cirrhosis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204870F-0FC1-4777-B3D1-D2512BDBFC6E}"/>
              </a:ext>
            </a:extLst>
          </p:cNvPr>
          <p:cNvSpPr txBox="1"/>
          <p:nvPr/>
        </p:nvSpPr>
        <p:spPr>
          <a:xfrm>
            <a:off x="339481" y="2348880"/>
            <a:ext cx="2039191" cy="92333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FIB-4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 – fibrosis blood test consisting of age, AST, ALT and platelet count, result sent by lab</a:t>
            </a:r>
            <a:r>
              <a:rPr lang="en-GB" sz="9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ELF test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– ‘Enhanced Liver Fibrosis’ test . More specific marker for the level of fibrosis.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333461BF-6D2C-12A6-BF7A-96ED9B355091}"/>
              </a:ext>
            </a:extLst>
          </p:cNvPr>
          <p:cNvCxnSpPr>
            <a:cxnSpLocks/>
            <a:stCxn id="37" idx="1"/>
          </p:cNvCxnSpPr>
          <p:nvPr/>
        </p:nvCxnSpPr>
        <p:spPr>
          <a:xfrm flipH="1" flipV="1">
            <a:off x="5823304" y="4522013"/>
            <a:ext cx="684000" cy="0"/>
          </a:xfrm>
          <a:prstGeom prst="straightConnector1">
            <a:avLst/>
          </a:prstGeom>
          <a:ln w="190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71ED009A-53D2-C249-CF5A-5C86C7AC80ED}"/>
              </a:ext>
            </a:extLst>
          </p:cNvPr>
          <p:cNvCxnSpPr>
            <a:cxnSpLocks/>
            <a:stCxn id="37" idx="2"/>
          </p:cNvCxnSpPr>
          <p:nvPr/>
        </p:nvCxnSpPr>
        <p:spPr>
          <a:xfrm>
            <a:off x="6929802" y="4672443"/>
            <a:ext cx="14506" cy="18712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E65C6497-7377-C2ED-AA47-FCC210620471}"/>
              </a:ext>
            </a:extLst>
          </p:cNvPr>
          <p:cNvCxnSpPr>
            <a:cxnSpLocks/>
            <a:stCxn id="25" idx="2"/>
          </p:cNvCxnSpPr>
          <p:nvPr/>
        </p:nvCxnSpPr>
        <p:spPr>
          <a:xfrm flipH="1">
            <a:off x="8501808" y="4666029"/>
            <a:ext cx="14563" cy="1279020"/>
          </a:xfrm>
          <a:prstGeom prst="straightConnector1">
            <a:avLst/>
          </a:prstGeom>
          <a:ln w="190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ctor: Elbow 90">
            <a:extLst>
              <a:ext uri="{FF2B5EF4-FFF2-40B4-BE49-F238E27FC236}">
                <a16:creationId xmlns:a16="http://schemas.microsoft.com/office/drawing/2014/main" id="{54D6B7C6-7A35-21C5-A902-2804DFC22EC5}"/>
              </a:ext>
            </a:extLst>
          </p:cNvPr>
          <p:cNvCxnSpPr>
            <a:cxnSpLocks/>
            <a:stCxn id="24" idx="2"/>
            <a:endCxn id="26" idx="3"/>
          </p:cNvCxnSpPr>
          <p:nvPr/>
        </p:nvCxnSpPr>
        <p:spPr>
          <a:xfrm rot="5400000">
            <a:off x="6441697" y="5076556"/>
            <a:ext cx="276362" cy="933451"/>
          </a:xfrm>
          <a:prstGeom prst="bentConnector2">
            <a:avLst/>
          </a:prstGeom>
          <a:ln w="190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C3ACE199-D707-5034-66C0-99A603616B56}"/>
              </a:ext>
            </a:extLst>
          </p:cNvPr>
          <p:cNvCxnSpPr>
            <a:cxnSpLocks/>
          </p:cNvCxnSpPr>
          <p:nvPr/>
        </p:nvCxnSpPr>
        <p:spPr>
          <a:xfrm>
            <a:off x="6926858" y="5681462"/>
            <a:ext cx="861261" cy="0"/>
          </a:xfrm>
          <a:prstGeom prst="straightConnector1">
            <a:avLst/>
          </a:prstGeom>
          <a:ln w="190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72DB0254-18B5-A9CB-DF1E-4A385459992D}"/>
              </a:ext>
            </a:extLst>
          </p:cNvPr>
          <p:cNvCxnSpPr>
            <a:cxnSpLocks/>
            <a:stCxn id="27" idx="2"/>
          </p:cNvCxnSpPr>
          <p:nvPr/>
        </p:nvCxnSpPr>
        <p:spPr>
          <a:xfrm>
            <a:off x="8021990" y="5788519"/>
            <a:ext cx="0" cy="15653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79E29323-F748-EB89-D491-DFBE77EFE9B2}"/>
              </a:ext>
            </a:extLst>
          </p:cNvPr>
          <p:cNvCxnSpPr>
            <a:cxnSpLocks/>
            <a:stCxn id="20" idx="2"/>
          </p:cNvCxnSpPr>
          <p:nvPr/>
        </p:nvCxnSpPr>
        <p:spPr>
          <a:xfrm>
            <a:off x="5053637" y="4848075"/>
            <a:ext cx="1" cy="1226172"/>
          </a:xfrm>
          <a:prstGeom prst="straightConnector1">
            <a:avLst/>
          </a:prstGeom>
          <a:ln w="1905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027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8829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948f503-c660-45a7-ad4a-43a4328e2f72" xsi:nil="true"/>
    <lcf76f155ced4ddcb4097134ff3c332f xmlns="28b9af77-ad5e-45f4-adcb-36ea09fe18b5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360645CD835E49AE99E8EDA3D866B4" ma:contentTypeVersion="17" ma:contentTypeDescription="Create a new document." ma:contentTypeScope="" ma:versionID="196b33c4a23849d96c3371a27e49bdc9">
  <xsd:schema xmlns:xsd="http://www.w3.org/2001/XMLSchema" xmlns:xs="http://www.w3.org/2001/XMLSchema" xmlns:p="http://schemas.microsoft.com/office/2006/metadata/properties" xmlns:ns2="28b9af77-ad5e-45f4-adcb-36ea09fe18b5" xmlns:ns3="6948f503-c660-45a7-ad4a-43a4328e2f72" targetNamespace="http://schemas.microsoft.com/office/2006/metadata/properties" ma:root="true" ma:fieldsID="57159566abf2804adda5429137258289" ns2:_="" ns3:_="">
    <xsd:import namespace="28b9af77-ad5e-45f4-adcb-36ea09fe18b5"/>
    <xsd:import namespace="6948f503-c660-45a7-ad4a-43a4328e2f7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b9af77-ad5e-45f4-adcb-36ea09fe18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6c45826a-f96a-479d-b99d-67de9b08c4d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48f503-c660-45a7-ad4a-43a4328e2f7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e9f18009-e083-4a60-a5ff-fefde9b31a16}" ma:internalName="TaxCatchAll" ma:showField="CatchAllData" ma:web="6948f503-c660-45a7-ad4a-43a4328e2f7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079F1EF-89CA-4A13-821F-3C7211567540}">
  <ds:schemaRefs>
    <ds:schemaRef ds:uri="http://schemas.microsoft.com/office/2006/metadata/properties"/>
    <ds:schemaRef ds:uri="http://schemas.microsoft.com/office/infopath/2007/PartnerControls"/>
    <ds:schemaRef ds:uri="6948f503-c660-45a7-ad4a-43a4328e2f72"/>
    <ds:schemaRef ds:uri="28b9af77-ad5e-45f4-adcb-36ea09fe18b5"/>
  </ds:schemaRefs>
</ds:datastoreItem>
</file>

<file path=customXml/itemProps2.xml><?xml version="1.0" encoding="utf-8"?>
<ds:datastoreItem xmlns:ds="http://schemas.openxmlformats.org/officeDocument/2006/customXml" ds:itemID="{4714920B-7A15-40BE-B377-4B1BB6F3E7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8b9af77-ad5e-45f4-adcb-36ea09fe18b5"/>
    <ds:schemaRef ds:uri="6948f503-c660-45a7-ad4a-43a4328e2f7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8D05A09-C22F-4114-9E81-0BE8802A9DF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390</Words>
  <Application>Microsoft Office PowerPoint</Application>
  <PresentationFormat>On-screen Show (4:3)</PresentationFormat>
  <Paragraphs>66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NHS South West Commissioning Support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Bedggood Emma (Bristol CCG)</dc:creator>
  <cp:lastModifiedBy>ADAMS, Rob (NHS BRISTOL, NORTH SOMERSET AND SOUTH GLOUCESTERSHIRE ICB - 15C)</cp:lastModifiedBy>
  <cp:revision>88</cp:revision>
  <dcterms:created xsi:type="dcterms:W3CDTF">2017-07-03T08:42:23Z</dcterms:created>
  <dcterms:modified xsi:type="dcterms:W3CDTF">2025-01-24T12:33:27Z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0x010100EE360645CD835E49AE99E8EDA3D866B4</vt:lpwstr>
  </property>
  <property fmtid="{D5CDD505-2E9C-101B-9397-08002B2CF9AE}" pid="3" name="MediaServiceImageTags">
    <vt:lpwstr/>
  </property>
</Properties>
</file>