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01" r:id="rId1"/>
    <p:sldMasterId id="2147484109" r:id="rId2"/>
  </p:sldMasterIdLst>
  <p:notesMasterIdLst>
    <p:notesMasterId r:id="rId4"/>
  </p:notesMasterIdLst>
  <p:handoutMasterIdLst>
    <p:handoutMasterId r:id="rId5"/>
  </p:handoutMasterIdLst>
  <p:sldIdLst>
    <p:sldId id="265" r:id="rId3"/>
  </p:sldIdLst>
  <p:sldSz cx="9144000" cy="6858000" type="screen4x3"/>
  <p:notesSz cx="6797675" cy="9926638"/>
  <p:embeddedFontLst>
    <p:embeddedFont>
      <p:font typeface="Bree Serif" panose="02000503040000020004" pitchFamily="2" charset="77"/>
      <p:regular r:id="rId6"/>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3127">
          <p15:clr>
            <a:srgbClr val="A4A3A4"/>
          </p15:clr>
        </p15:guide>
        <p15:guide id="3" pos="2160">
          <p15:clr>
            <a:srgbClr val="A4A3A4"/>
          </p15:clr>
        </p15:guide>
        <p15:guide id="4"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5F3F0-4E34-BE2A-520C-31FBC17E42AC}" name="WHITEHOUSE, Anne (BRISDOC HEALTHCARE SERVICES OOH)" initials="AW" userId="S::anne.whitehouse2@nhs.net::66d0f46d-6bcb-43a6-ae0c-7bc599e452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RISON, Andy (BRISDOC HEALTHCARE SERVICES OO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6DC4"/>
    <a:srgbClr val="257644"/>
    <a:srgbClr val="196334"/>
    <a:srgbClr val="71241A"/>
    <a:srgbClr val="09080F"/>
    <a:srgbClr val="FFFFFF"/>
    <a:srgbClr val="EF9BF7"/>
    <a:srgbClr val="394445"/>
    <a:srgbClr val="FBA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6" autoAdjust="0"/>
    <p:restoredTop sz="96512" autoAdjust="0"/>
  </p:normalViewPr>
  <p:slideViewPr>
    <p:cSldViewPr snapToGrid="0">
      <p:cViewPr>
        <p:scale>
          <a:sx n="156" d="100"/>
          <a:sy n="156" d="100"/>
        </p:scale>
        <p:origin x="1368" y="2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0" d="100"/>
          <a:sy n="80" d="100"/>
        </p:scale>
        <p:origin x="4014" y="108"/>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8450F-B687-4E63-B02B-0644C0A424D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B82242E7-5374-4B1C-81AD-F9F9463BF763}"/>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C2FAE4AA-D421-0F48-8D77-2BB5DBBF18CE}" type="datetimeFigureOut">
              <a:rPr lang="en-GB" altLang="en-US"/>
              <a:pPr>
                <a:defRPr/>
              </a:pPr>
              <a:t>04/01/2024</a:t>
            </a:fld>
            <a:endParaRPr lang="en-GB" altLang="en-US"/>
          </a:p>
        </p:txBody>
      </p:sp>
      <p:sp>
        <p:nvSpPr>
          <p:cNvPr id="4" name="Footer Placeholder 3">
            <a:extLst>
              <a:ext uri="{FF2B5EF4-FFF2-40B4-BE49-F238E27FC236}">
                <a16:creationId xmlns:a16="http://schemas.microsoft.com/office/drawing/2014/main" id="{B3B1EB11-3FED-4BBA-9CEC-07BE58D20A55}"/>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a:extLst>
              <a:ext uri="{FF2B5EF4-FFF2-40B4-BE49-F238E27FC236}">
                <a16:creationId xmlns:a16="http://schemas.microsoft.com/office/drawing/2014/main" id="{608E48EE-B71D-4602-A47C-E8E1239973D7}"/>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2780881-ACCA-D74B-A38A-1AAAF5D82C6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2F430-CCED-4DB4-9A67-86D8262C6B2B}"/>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31DB0DE8-BDBF-4F1E-82FE-54345F11B0ED}"/>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D08DC000-86BC-A742-9BD8-4147170B84DE}" type="datetimeFigureOut">
              <a:rPr lang="en-GB" altLang="en-US"/>
              <a:pPr>
                <a:defRPr/>
              </a:pPr>
              <a:t>04/01/2024</a:t>
            </a:fld>
            <a:endParaRPr lang="en-GB" altLang="en-US"/>
          </a:p>
        </p:txBody>
      </p:sp>
      <p:sp>
        <p:nvSpPr>
          <p:cNvPr id="4" name="Slide Image Placeholder 3">
            <a:extLst>
              <a:ext uri="{FF2B5EF4-FFF2-40B4-BE49-F238E27FC236}">
                <a16:creationId xmlns:a16="http://schemas.microsoft.com/office/drawing/2014/main" id="{9D30B0D5-1C6E-43CA-934A-938BB8A6585D}"/>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7D6F054-58E4-4628-915B-819A4C5E36B1}"/>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C735EDA-5D44-4B95-BF65-DB8CF1636E32}"/>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a:extLst>
              <a:ext uri="{FF2B5EF4-FFF2-40B4-BE49-F238E27FC236}">
                <a16:creationId xmlns:a16="http://schemas.microsoft.com/office/drawing/2014/main" id="{51032762-89F3-447C-921F-8A6517A57890}"/>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498BD5E-E194-7441-86CC-482EE203AD0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GB"/>
              <a:t>Click to edit Master title style</a:t>
            </a:r>
            <a:endParaRPr lang="en-GB" dirty="0"/>
          </a:p>
        </p:txBody>
      </p:sp>
      <p:sp>
        <p:nvSpPr>
          <p:cNvPr id="5" name="Text Placeholder 6"/>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804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EACA5-752A-4C98-0CD7-C6D3532BCD62}"/>
              </a:ext>
            </a:extLst>
          </p:cNvPr>
          <p:cNvPicPr>
            <a:picLocks noChangeAspect="1"/>
          </p:cNvPicPr>
          <p:nvPr userDrawn="1"/>
        </p:nvPicPr>
        <p:blipFill rotWithShape="1">
          <a:blip r:embed="rId2"/>
          <a:srcRect l="10937" r="7918"/>
          <a:stretch/>
        </p:blipFill>
        <p:spPr>
          <a:xfrm>
            <a:off x="1375924" y="1061"/>
            <a:ext cx="7768076" cy="6404320"/>
          </a:xfrm>
          <a:prstGeom prst="rect">
            <a:avLst/>
          </a:prstGeom>
        </p:spPr>
      </p:pic>
      <p:sp>
        <p:nvSpPr>
          <p:cNvPr id="12" name="Rectangle 11">
            <a:extLst>
              <a:ext uri="{FF2B5EF4-FFF2-40B4-BE49-F238E27FC236}">
                <a16:creationId xmlns:a16="http://schemas.microsoft.com/office/drawing/2014/main" id="{FD547FE3-EA5B-20B0-410E-52155E8E6923}"/>
              </a:ext>
            </a:extLst>
          </p:cNvPr>
          <p:cNvSpPr/>
          <p:nvPr userDrawn="1"/>
        </p:nvSpPr>
        <p:spPr>
          <a:xfrm>
            <a:off x="-14288" y="-8878"/>
            <a:ext cx="5181092" cy="6445538"/>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C0B4BFD-3E11-9848-1463-63431F354631}"/>
              </a:ext>
            </a:extLst>
          </p:cNvPr>
          <p:cNvSpPr/>
          <p:nvPr userDrawn="1"/>
        </p:nvSpPr>
        <p:spPr>
          <a:xfrm>
            <a:off x="-14289" y="6303497"/>
            <a:ext cx="9158289" cy="55450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6136AC-75D8-F2C0-AB46-B4004D818D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 y="6436385"/>
            <a:ext cx="8886825" cy="297329"/>
          </a:xfrm>
          <a:prstGeom prst="rect">
            <a:avLst/>
          </a:prstGeom>
        </p:spPr>
      </p:pic>
    </p:spTree>
    <p:extLst>
      <p:ext uri="{BB962C8B-B14F-4D97-AF65-F5344CB8AC3E}">
        <p14:creationId xmlns:p14="http://schemas.microsoft.com/office/powerpoint/2010/main" val="126065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B3AD4-9A2A-A541-D9D7-ACD1268AA647}"/>
              </a:ext>
            </a:extLst>
          </p:cNvPr>
          <p:cNvSpPr txBox="1">
            <a:spLocks noChangeArrowheads="1"/>
          </p:cNvSpPr>
          <p:nvPr userDrawn="1"/>
        </p:nvSpPr>
        <p:spPr bwMode="auto">
          <a:xfrm>
            <a:off x="0" y="6578600"/>
            <a:ext cx="2286000" cy="279400"/>
          </a:xfrm>
          <a:prstGeom prst="rect">
            <a:avLst/>
          </a:prstGeom>
          <a:solidFill>
            <a:schemeClr val="accent1"/>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Patient Care</a:t>
            </a:r>
            <a:endParaRPr lang="en-GB" altLang="en-US" dirty="0">
              <a:latin typeface="Bree Serif" panose="02000503040000020004" pitchFamily="2" charset="0"/>
            </a:endParaRPr>
          </a:p>
        </p:txBody>
      </p:sp>
      <p:sp>
        <p:nvSpPr>
          <p:cNvPr id="3" name="TextBox 2">
            <a:extLst>
              <a:ext uri="{FF2B5EF4-FFF2-40B4-BE49-F238E27FC236}">
                <a16:creationId xmlns:a16="http://schemas.microsoft.com/office/drawing/2014/main" id="{C84869A5-0A1A-00B8-AC38-E9A525CCBE79}"/>
              </a:ext>
            </a:extLst>
          </p:cNvPr>
          <p:cNvSpPr txBox="1"/>
          <p:nvPr userDrawn="1"/>
        </p:nvSpPr>
        <p:spPr>
          <a:xfrm>
            <a:off x="2286000" y="6578600"/>
            <a:ext cx="2286000" cy="279400"/>
          </a:xfrm>
          <a:prstGeom prst="rect">
            <a:avLst/>
          </a:prstGeom>
          <a:solidFill>
            <a:schemeClr val="accent3"/>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Workforce Care</a:t>
            </a:r>
            <a:endParaRPr lang="en-GB" dirty="0">
              <a:latin typeface="Bree Serif" panose="02000503040000020004" pitchFamily="2" charset="0"/>
              <a:ea typeface="+mn-ea"/>
            </a:endParaRPr>
          </a:p>
        </p:txBody>
      </p:sp>
      <p:sp>
        <p:nvSpPr>
          <p:cNvPr id="4" name="TextBox 3">
            <a:extLst>
              <a:ext uri="{FF2B5EF4-FFF2-40B4-BE49-F238E27FC236}">
                <a16:creationId xmlns:a16="http://schemas.microsoft.com/office/drawing/2014/main" id="{E4E1EF30-8AA3-5DAA-5D62-9A063D29597C}"/>
              </a:ext>
            </a:extLst>
          </p:cNvPr>
          <p:cNvSpPr txBox="1"/>
          <p:nvPr userDrawn="1"/>
        </p:nvSpPr>
        <p:spPr>
          <a:xfrm>
            <a:off x="4572000" y="6578600"/>
            <a:ext cx="2286000" cy="279400"/>
          </a:xfrm>
          <a:prstGeom prst="rect">
            <a:avLst/>
          </a:prstGeom>
          <a:solidFill>
            <a:schemeClr val="accent4"/>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Quality Care</a:t>
            </a:r>
            <a:endParaRPr lang="en-GB" dirty="0">
              <a:latin typeface="Bree Serif" panose="02000503040000020004" pitchFamily="2" charset="0"/>
              <a:ea typeface="+mn-ea"/>
            </a:endParaRPr>
          </a:p>
        </p:txBody>
      </p:sp>
      <p:sp>
        <p:nvSpPr>
          <p:cNvPr id="5" name="TextBox 4">
            <a:extLst>
              <a:ext uri="{FF2B5EF4-FFF2-40B4-BE49-F238E27FC236}">
                <a16:creationId xmlns:a16="http://schemas.microsoft.com/office/drawing/2014/main" id="{25314F94-1E30-9F7E-12B5-8EB5ADADD212}"/>
              </a:ext>
            </a:extLst>
          </p:cNvPr>
          <p:cNvSpPr txBox="1">
            <a:spLocks noChangeArrowheads="1"/>
          </p:cNvSpPr>
          <p:nvPr userDrawn="1"/>
        </p:nvSpPr>
        <p:spPr bwMode="auto">
          <a:xfrm>
            <a:off x="6858000" y="6578600"/>
            <a:ext cx="2286000" cy="279400"/>
          </a:xfrm>
          <a:prstGeom prst="rect">
            <a:avLst/>
          </a:prstGeom>
          <a:solidFill>
            <a:schemeClr val="accent2"/>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Resource Care</a:t>
            </a:r>
            <a:endParaRPr lang="en-GB" altLang="en-US" dirty="0">
              <a:latin typeface="Bree Serif" panose="02000503040000020004" pitchFamily="2" charset="0"/>
            </a:endParaRPr>
          </a:p>
        </p:txBody>
      </p:sp>
      <p:sp>
        <p:nvSpPr>
          <p:cNvPr id="14" name="Title 1"/>
          <p:cNvSpPr>
            <a:spLocks noGrp="1"/>
          </p:cNvSpPr>
          <p:nvPr>
            <p:ph type="title"/>
          </p:nvPr>
        </p:nvSpPr>
        <p:spPr>
          <a:xfrm>
            <a:off x="0" y="693409"/>
            <a:ext cx="9144000" cy="492443"/>
          </a:xfrm>
          <a:prstGeom prst="rect">
            <a:avLst/>
          </a:prstGeom>
        </p:spPr>
        <p:txBody>
          <a:bodyPr lIns="288000" tIns="0" rIns="288000" bIns="0">
            <a:spAutoFit/>
          </a:bodyPr>
          <a:lstStyle>
            <a:lvl1pPr algn="l">
              <a:defRPr sz="3200">
                <a:solidFill>
                  <a:schemeClr val="accent2"/>
                </a:solidFill>
              </a:defRPr>
            </a:lvl1pPr>
          </a:lstStyle>
          <a:p>
            <a:r>
              <a:rPr lang="en-GB"/>
              <a:t>Click to edit Master title style</a:t>
            </a:r>
            <a:endParaRPr lang="en-GB" dirty="0"/>
          </a:p>
        </p:txBody>
      </p:sp>
      <p:sp>
        <p:nvSpPr>
          <p:cNvPr id="7" name="Text Placeholder 6"/>
          <p:cNvSpPr>
            <a:spLocks noGrp="1"/>
          </p:cNvSpPr>
          <p:nvPr>
            <p:ph type="body" sz="quarter" idx="10"/>
          </p:nvPr>
        </p:nvSpPr>
        <p:spPr>
          <a:xfrm>
            <a:off x="0" y="1185852"/>
            <a:ext cx="9144000" cy="5392748"/>
          </a:xfrm>
          <a:prstGeom prst="rect">
            <a:avLst/>
          </a:prstGeom>
        </p:spPr>
        <p:txBody>
          <a:bodyPr lIns="288000" tIns="180000" rIns="288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75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6A0539-B72A-BABD-3887-564087CA23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2030413"/>
            <a:ext cx="3065463"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67126C97-5AB0-5B14-6463-B73A66709B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66637"/>
          <a:stretch>
            <a:fillRect/>
          </a:stretch>
        </p:blipFill>
        <p:spPr bwMode="auto">
          <a:xfrm>
            <a:off x="6092825" y="2017713"/>
            <a:ext cx="30511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CC7CE940-D2CB-113D-228C-155D74A5F48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1175" y="2030413"/>
            <a:ext cx="30638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ACBDE0BA-89F9-9B07-B02E-9E08F4EA9F1A}"/>
              </a:ext>
            </a:extLst>
          </p:cNvPr>
          <p:cNvSpPr/>
          <p:nvPr userDrawn="1"/>
        </p:nvSpPr>
        <p:spPr>
          <a:xfrm>
            <a:off x="-2235200" y="-1422400"/>
            <a:ext cx="13614400" cy="3976688"/>
          </a:xfrm>
          <a:prstGeom prst="ellipse">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7">
            <a:extLst>
              <a:ext uri="{FF2B5EF4-FFF2-40B4-BE49-F238E27FC236}">
                <a16:creationId xmlns:a16="http://schemas.microsoft.com/office/drawing/2014/main" id="{BCBE3E1A-0BF5-0CA3-10D6-0AEA908BCB1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67000" y="742950"/>
            <a:ext cx="3810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spTree>
    <p:extLst>
      <p:ext uri="{BB962C8B-B14F-4D97-AF65-F5344CB8AC3E}">
        <p14:creationId xmlns:p14="http://schemas.microsoft.com/office/powerpoint/2010/main" val="243858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D804B56-28C8-49AD-56D9-973A46F474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927" b="13927"/>
          <a:stretch>
            <a:fillRect/>
          </a:stretch>
        </p:blipFill>
        <p:spPr bwMode="auto">
          <a:xfrm>
            <a:off x="4545013" y="2559050"/>
            <a:ext cx="23034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0DC0CAFA-0C6D-8408-AFC4-6DE40FC8C8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5013" r="18033"/>
          <a:stretch>
            <a:fillRect/>
          </a:stretch>
        </p:blipFill>
        <p:spPr bwMode="auto">
          <a:xfrm>
            <a:off x="0" y="2562225"/>
            <a:ext cx="22780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B0DF7C5B-E1C0-E5A7-B84B-223898AE081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8950" y="2559050"/>
            <a:ext cx="23050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FF5AC3D-CBD2-B52B-8473-E77D8D3A08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73300" y="2584450"/>
            <a:ext cx="227806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36C9D51D-62A8-F506-63AC-B4A6F287C360}"/>
              </a:ext>
            </a:extLst>
          </p:cNvPr>
          <p:cNvSpPr/>
          <p:nvPr userDrawn="1"/>
        </p:nvSpPr>
        <p:spPr>
          <a:xfrm>
            <a:off x="-2235200" y="-889000"/>
            <a:ext cx="13614400" cy="3978275"/>
          </a:xfrm>
          <a:prstGeom prst="ellipse">
            <a:avLst/>
          </a:prstGeom>
          <a:solidFill>
            <a:srgbClr val="0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8">
            <a:extLst>
              <a:ext uri="{FF2B5EF4-FFF2-40B4-BE49-F238E27FC236}">
                <a16:creationId xmlns:a16="http://schemas.microsoft.com/office/drawing/2014/main" id="{70700A88-11E0-CCF5-09EA-DEFDA039B5E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3892550"/>
            <a:ext cx="8651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474CB30-6579-61E5-DA73-9FE42891421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27288" y="979488"/>
            <a:ext cx="42894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spTree>
    <p:extLst>
      <p:ext uri="{BB962C8B-B14F-4D97-AF65-F5344CB8AC3E}">
        <p14:creationId xmlns:p14="http://schemas.microsoft.com/office/powerpoint/2010/main" val="388463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74C860-0A9E-2B5E-8EBD-15C43793CD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927" b="13927"/>
          <a:stretch>
            <a:fillRect/>
          </a:stretch>
        </p:blipFill>
        <p:spPr bwMode="auto">
          <a:xfrm>
            <a:off x="4545013" y="2559050"/>
            <a:ext cx="23034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E4100422-6CA3-15D4-DF70-EAEBE1C5A0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5013" r="18033"/>
          <a:stretch>
            <a:fillRect/>
          </a:stretch>
        </p:blipFill>
        <p:spPr bwMode="auto">
          <a:xfrm>
            <a:off x="0" y="2562225"/>
            <a:ext cx="22780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E8A1410A-7253-9190-5A7E-5FD93B303A0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8950" y="2559050"/>
            <a:ext cx="23050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169DBDA-5D97-249A-CCBC-895E4246F9F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73300" y="2584450"/>
            <a:ext cx="227806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6455265F-A14E-187D-B6A1-307FF6F876B3}"/>
              </a:ext>
            </a:extLst>
          </p:cNvPr>
          <p:cNvSpPr/>
          <p:nvPr userDrawn="1"/>
        </p:nvSpPr>
        <p:spPr>
          <a:xfrm>
            <a:off x="-2235200" y="-889000"/>
            <a:ext cx="13614400" cy="3978275"/>
          </a:xfrm>
          <a:prstGeom prst="ellips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8">
            <a:extLst>
              <a:ext uri="{FF2B5EF4-FFF2-40B4-BE49-F238E27FC236}">
                <a16:creationId xmlns:a16="http://schemas.microsoft.com/office/drawing/2014/main" id="{4FB9F444-0954-83BF-2141-BA1F14A31DD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3892550"/>
            <a:ext cx="8651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FE445C3E-1240-03A1-A3FA-EE1753B30B0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76488" y="1011238"/>
            <a:ext cx="43910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spTree>
    <p:extLst>
      <p:ext uri="{BB962C8B-B14F-4D97-AF65-F5344CB8AC3E}">
        <p14:creationId xmlns:p14="http://schemas.microsoft.com/office/powerpoint/2010/main" val="123620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866833"/>
            <a:ext cx="9144000" cy="492443"/>
          </a:xfrm>
          <a:prstGeom prst="rect">
            <a:avLst/>
          </a:prstGeom>
        </p:spPr>
        <p:txBody>
          <a:bodyPr lIns="360000" tIns="0" rIns="360000" bIns="0">
            <a:spAutoFit/>
          </a:bodyPr>
          <a:lstStyle>
            <a:lvl1pPr algn="l">
              <a:defRPr sz="3200">
                <a:solidFill>
                  <a:schemeClr val="tx2">
                    <a:lumMod val="75000"/>
                  </a:schemeClr>
                </a:solidFill>
              </a:defRPr>
            </a:lvl1pPr>
          </a:lstStyle>
          <a:p>
            <a:r>
              <a:rPr lang="en-GB"/>
              <a:t>Click to edit Master title style</a:t>
            </a:r>
            <a:endParaRPr lang="en-GB" dirty="0"/>
          </a:p>
        </p:txBody>
      </p:sp>
      <p:sp>
        <p:nvSpPr>
          <p:cNvPr id="5" name="Text Placeholder 6"/>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99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0" y="693409"/>
            <a:ext cx="9144000" cy="492443"/>
          </a:xfrm>
          <a:prstGeom prst="rect">
            <a:avLst/>
          </a:prstGeom>
        </p:spPr>
        <p:txBody>
          <a:bodyPr lIns="288000" tIns="0" rIns="288000" bIns="0">
            <a:spAutoFit/>
          </a:bodyPr>
          <a:lstStyle>
            <a:lvl1pPr algn="l">
              <a:defRPr sz="3200">
                <a:solidFill>
                  <a:schemeClr val="tx2">
                    <a:lumMod val="75000"/>
                  </a:schemeClr>
                </a:solidFill>
              </a:defRPr>
            </a:lvl1pPr>
          </a:lstStyle>
          <a:p>
            <a:r>
              <a:rPr lang="en-GB"/>
              <a:t>Click to edit Master title style</a:t>
            </a:r>
            <a:endParaRPr lang="en-GB" dirty="0"/>
          </a:p>
        </p:txBody>
      </p:sp>
      <p:sp>
        <p:nvSpPr>
          <p:cNvPr id="7" name="Text Placeholder 6"/>
          <p:cNvSpPr>
            <a:spLocks noGrp="1"/>
          </p:cNvSpPr>
          <p:nvPr>
            <p:ph type="body" sz="quarter" idx="10"/>
          </p:nvPr>
        </p:nvSpPr>
        <p:spPr>
          <a:xfrm>
            <a:off x="0" y="1185852"/>
            <a:ext cx="9144000" cy="5392748"/>
          </a:xfrm>
          <a:prstGeom prst="rect">
            <a:avLst/>
          </a:prstGeom>
        </p:spPr>
        <p:txBody>
          <a:bodyPr lIns="288000" tIns="180000" rIns="288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a:extLst>
              <a:ext uri="{FF2B5EF4-FFF2-40B4-BE49-F238E27FC236}">
                <a16:creationId xmlns:a16="http://schemas.microsoft.com/office/drawing/2014/main" id="{1C07B3E2-CC8B-4D25-8F99-CFDB75676856}"/>
              </a:ext>
            </a:extLst>
          </p:cNvPr>
          <p:cNvSpPr/>
          <p:nvPr userDrawn="1"/>
        </p:nvSpPr>
        <p:spPr>
          <a:xfrm>
            <a:off x="-9143" y="6303497"/>
            <a:ext cx="9144000" cy="55450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4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7908B190-2030-B573-E72E-67A1080637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2030413"/>
            <a:ext cx="3065463"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3CD0EC52-7340-A16A-D606-3BA2E7011A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66637"/>
          <a:stretch>
            <a:fillRect/>
          </a:stretch>
        </p:blipFill>
        <p:spPr bwMode="auto">
          <a:xfrm>
            <a:off x="6092825" y="2017713"/>
            <a:ext cx="30511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E10BCFBA-7892-34EC-BBEF-81351D34468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1175" y="2030413"/>
            <a:ext cx="30638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E830D10C-7634-6AA9-C629-9C9B81B35713}"/>
              </a:ext>
            </a:extLst>
          </p:cNvPr>
          <p:cNvSpPr/>
          <p:nvPr userDrawn="1"/>
        </p:nvSpPr>
        <p:spPr>
          <a:xfrm>
            <a:off x="-2235200" y="-1422400"/>
            <a:ext cx="13614400" cy="3976688"/>
          </a:xfrm>
          <a:prstGeom prst="ellipse">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9">
            <a:extLst>
              <a:ext uri="{FF2B5EF4-FFF2-40B4-BE49-F238E27FC236}">
                <a16:creationId xmlns:a16="http://schemas.microsoft.com/office/drawing/2014/main" id="{7801636A-5FCB-95EB-E0DC-F54E455EC39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67000" y="742950"/>
            <a:ext cx="3810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spTree>
    <p:extLst>
      <p:ext uri="{BB962C8B-B14F-4D97-AF65-F5344CB8AC3E}">
        <p14:creationId xmlns:p14="http://schemas.microsoft.com/office/powerpoint/2010/main" val="175370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439178C-9F96-A5C1-C2C7-EDA5A00C20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927" b="13927"/>
          <a:stretch>
            <a:fillRect/>
          </a:stretch>
        </p:blipFill>
        <p:spPr bwMode="auto">
          <a:xfrm>
            <a:off x="4545013" y="2559050"/>
            <a:ext cx="23034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CAE18872-F14E-D3A1-F73B-2F468FCFA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5013" r="18033"/>
          <a:stretch>
            <a:fillRect/>
          </a:stretch>
        </p:blipFill>
        <p:spPr bwMode="auto">
          <a:xfrm>
            <a:off x="0" y="2562225"/>
            <a:ext cx="22780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A004BB70-31B3-0549-B84C-23EF1C0206F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8950" y="2559050"/>
            <a:ext cx="23050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2B06878-F878-CBD9-11D0-82953F62BE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73300" y="2584450"/>
            <a:ext cx="227806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7CE8DAC-7D4B-0241-B481-AD9FB6699246}"/>
              </a:ext>
            </a:extLst>
          </p:cNvPr>
          <p:cNvSpPr/>
          <p:nvPr userDrawn="1"/>
        </p:nvSpPr>
        <p:spPr>
          <a:xfrm>
            <a:off x="-2235200" y="-889000"/>
            <a:ext cx="13614400" cy="3978275"/>
          </a:xfrm>
          <a:prstGeom prst="ellipse">
            <a:avLst/>
          </a:prstGeom>
          <a:solidFill>
            <a:srgbClr val="0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0">
            <a:extLst>
              <a:ext uri="{FF2B5EF4-FFF2-40B4-BE49-F238E27FC236}">
                <a16:creationId xmlns:a16="http://schemas.microsoft.com/office/drawing/2014/main" id="{8155CD34-667A-DF56-3235-0C6BFD45151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3892550"/>
            <a:ext cx="8651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1C0FF1DE-978E-B869-64F6-4DE7F0D2C70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27288" y="979488"/>
            <a:ext cx="42894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spTree>
    <p:extLst>
      <p:ext uri="{BB962C8B-B14F-4D97-AF65-F5344CB8AC3E}">
        <p14:creationId xmlns:p14="http://schemas.microsoft.com/office/powerpoint/2010/main" val="269154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5590AF60-DB2E-52F0-7BCC-030BDDCA736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7475" y="68018"/>
            <a:ext cx="1206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Home - Sirona care &amp;amp; health">
            <a:extLst>
              <a:ext uri="{FF2B5EF4-FFF2-40B4-BE49-F238E27FC236}">
                <a16:creationId xmlns:a16="http://schemas.microsoft.com/office/drawing/2014/main" id="{56AC19B3-F6FF-371C-A9C1-2E4A6C9583E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69288" y="134938"/>
            <a:ext cx="7254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3" r:id="rId1"/>
    <p:sldLayoutId id="2147484215" r:id="rId2"/>
    <p:sldLayoutId id="2147484216" r:id="rId3"/>
    <p:sldLayoutId id="2147484217" r:id="rId4"/>
    <p:sldLayoutId id="2147484218" r:id="rId5"/>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14" r:id="rId1"/>
    <p:sldLayoutId id="2147484219" r:id="rId2"/>
    <p:sldLayoutId id="2147484220" r:id="rId3"/>
    <p:sldLayoutId id="2147484221" r:id="rId4"/>
    <p:sldLayoutId id="2147484222" r:id="rId5"/>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Bree Serif" panose="02000503040000020004" pitchFamily="2" charset="77"/>
          <a:ea typeface="ＭＳ Ｐゴシック"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remedy.bnssg.icb.nhs.uk/adults/respiratory/nhs-home-respiratory-pathway/" TargetMode="External"/><Relationship Id="rId13" Type="http://schemas.openxmlformats.org/officeDocument/2006/relationships/image" Target="../media/image20.png"/><Relationship Id="rId3" Type="http://schemas.openxmlformats.org/officeDocument/2006/relationships/image" Target="../media/image16.emf"/><Relationship Id="rId7" Type="http://schemas.openxmlformats.org/officeDocument/2006/relationships/hyperlink" Target="https://remedy.bnssg.icb.nhs.uk/adults/care-of-the-elderly/nhs-home-frailty-pathway/" TargetMode="External"/><Relationship Id="rId12" Type="http://schemas.openxmlformats.org/officeDocument/2006/relationships/hyperlink" Target="https://remedy.bnssg.icb.nhs.uk/adults/urgent-care/urgent-community-response-sirona/" TargetMode="External"/><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emf"/><Relationship Id="rId11" Type="http://schemas.openxmlformats.org/officeDocument/2006/relationships/hyperlink" Target="https://remedy.bnssg.icb.nhs.uk/adults/urgent-care/medical-assessmentadmission-and-weekday-iuc-professional-line/" TargetMode="External"/><Relationship Id="rId5" Type="http://schemas.openxmlformats.org/officeDocument/2006/relationships/image" Target="../media/image18.png"/><Relationship Id="rId10" Type="http://schemas.openxmlformats.org/officeDocument/2006/relationships/hyperlink" Target="mailto:NHS@Home" TargetMode="External"/><Relationship Id="rId4" Type="http://schemas.openxmlformats.org/officeDocument/2006/relationships/image" Target="../media/image17.png"/><Relationship Id="rId9" Type="http://schemas.openxmlformats.org/officeDocument/2006/relationships/hyperlink" Target="https://remedy.bnssg.icb.nhs.uk/adults/prescribing/nhs-home-iv-antimicrobials-opat/" TargetMode="External"/><Relationship Id="rId1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id="{774697FF-86C9-D31A-B5BD-20BB55BD9F5B}"/>
              </a:ext>
            </a:extLst>
          </p:cNvPr>
          <p:cNvCxnSpPr>
            <a:cxnSpLocks/>
          </p:cNvCxnSpPr>
          <p:nvPr/>
        </p:nvCxnSpPr>
        <p:spPr>
          <a:xfrm>
            <a:off x="3249613" y="1470171"/>
            <a:ext cx="110960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BD8FC23-2AF5-2163-F0B4-48308C898CCC}"/>
              </a:ext>
            </a:extLst>
          </p:cNvPr>
          <p:cNvCxnSpPr>
            <a:cxnSpLocks/>
          </p:cNvCxnSpPr>
          <p:nvPr/>
        </p:nvCxnSpPr>
        <p:spPr>
          <a:xfrm rot="5400000">
            <a:off x="2383979" y="4021473"/>
            <a:ext cx="468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36637-2552-A96F-A408-7FF5FCB13B38}"/>
              </a:ext>
            </a:extLst>
          </p:cNvPr>
          <p:cNvCxnSpPr>
            <a:cxnSpLocks/>
          </p:cNvCxnSpPr>
          <p:nvPr/>
        </p:nvCxnSpPr>
        <p:spPr>
          <a:xfrm rot="16200000">
            <a:off x="4265731" y="2915115"/>
            <a:ext cx="216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F3F798A-962D-44A2-C881-9DF51D716354}"/>
              </a:ext>
            </a:extLst>
          </p:cNvPr>
          <p:cNvPicPr>
            <a:picLocks noChangeAspect="1"/>
          </p:cNvPicPr>
          <p:nvPr/>
        </p:nvPicPr>
        <p:blipFill>
          <a:blip r:embed="rId2"/>
          <a:stretch>
            <a:fillRect/>
          </a:stretch>
        </p:blipFill>
        <p:spPr>
          <a:xfrm>
            <a:off x="4760399" y="6458333"/>
            <a:ext cx="1079771" cy="306449"/>
          </a:xfrm>
          <a:prstGeom prst="rect">
            <a:avLst/>
          </a:prstGeom>
        </p:spPr>
      </p:pic>
      <p:pic>
        <p:nvPicPr>
          <p:cNvPr id="28" name="Picture 27">
            <a:extLst>
              <a:ext uri="{FF2B5EF4-FFF2-40B4-BE49-F238E27FC236}">
                <a16:creationId xmlns:a16="http://schemas.microsoft.com/office/drawing/2014/main" id="{3F829282-9144-7866-8FC3-D2EAA071CCB4}"/>
              </a:ext>
            </a:extLst>
          </p:cNvPr>
          <p:cNvPicPr>
            <a:picLocks noChangeAspect="1"/>
          </p:cNvPicPr>
          <p:nvPr/>
        </p:nvPicPr>
        <p:blipFill>
          <a:blip r:embed="rId3"/>
          <a:stretch>
            <a:fillRect/>
          </a:stretch>
        </p:blipFill>
        <p:spPr>
          <a:xfrm>
            <a:off x="6798650" y="6439083"/>
            <a:ext cx="830653" cy="327806"/>
          </a:xfrm>
          <a:prstGeom prst="rect">
            <a:avLst/>
          </a:prstGeom>
        </p:spPr>
      </p:pic>
      <p:pic>
        <p:nvPicPr>
          <p:cNvPr id="29" name="Picture 28">
            <a:extLst>
              <a:ext uri="{FF2B5EF4-FFF2-40B4-BE49-F238E27FC236}">
                <a16:creationId xmlns:a16="http://schemas.microsoft.com/office/drawing/2014/main" id="{38099BA2-52AE-F12A-83DE-6B67C1F5A2D3}"/>
              </a:ext>
            </a:extLst>
          </p:cNvPr>
          <p:cNvPicPr>
            <a:picLocks noChangeAspect="1"/>
          </p:cNvPicPr>
          <p:nvPr/>
        </p:nvPicPr>
        <p:blipFill>
          <a:blip r:embed="rId4"/>
          <a:stretch>
            <a:fillRect/>
          </a:stretch>
        </p:blipFill>
        <p:spPr>
          <a:xfrm>
            <a:off x="7802640" y="6463592"/>
            <a:ext cx="1061787" cy="278787"/>
          </a:xfrm>
          <a:prstGeom prst="rect">
            <a:avLst/>
          </a:prstGeom>
        </p:spPr>
      </p:pic>
      <p:pic>
        <p:nvPicPr>
          <p:cNvPr id="30" name="Picture 29">
            <a:extLst>
              <a:ext uri="{FF2B5EF4-FFF2-40B4-BE49-F238E27FC236}">
                <a16:creationId xmlns:a16="http://schemas.microsoft.com/office/drawing/2014/main" id="{D5E233B0-914C-E534-D480-11C26DBF7879}"/>
              </a:ext>
            </a:extLst>
          </p:cNvPr>
          <p:cNvPicPr>
            <a:picLocks noChangeAspect="1"/>
          </p:cNvPicPr>
          <p:nvPr/>
        </p:nvPicPr>
        <p:blipFill>
          <a:blip r:embed="rId5"/>
          <a:stretch>
            <a:fillRect/>
          </a:stretch>
        </p:blipFill>
        <p:spPr>
          <a:xfrm>
            <a:off x="5965416" y="6333664"/>
            <a:ext cx="736717" cy="517285"/>
          </a:xfrm>
          <a:prstGeom prst="rect">
            <a:avLst/>
          </a:prstGeom>
        </p:spPr>
      </p:pic>
      <p:grpSp>
        <p:nvGrpSpPr>
          <p:cNvPr id="6" name="Group 5">
            <a:extLst>
              <a:ext uri="{FF2B5EF4-FFF2-40B4-BE49-F238E27FC236}">
                <a16:creationId xmlns:a16="http://schemas.microsoft.com/office/drawing/2014/main" id="{C62DE295-2EAD-7C16-B204-52480318B692}"/>
              </a:ext>
            </a:extLst>
          </p:cNvPr>
          <p:cNvGrpSpPr/>
          <p:nvPr/>
        </p:nvGrpSpPr>
        <p:grpSpPr>
          <a:xfrm>
            <a:off x="232785" y="1129614"/>
            <a:ext cx="1198450" cy="2549943"/>
            <a:chOff x="177128" y="2176332"/>
            <a:chExt cx="1845514" cy="3926703"/>
          </a:xfrm>
        </p:grpSpPr>
        <p:sp>
          <p:nvSpPr>
            <p:cNvPr id="2" name="Flowchart: Alternative Process 7">
              <a:extLst>
                <a:ext uri="{FF2B5EF4-FFF2-40B4-BE49-F238E27FC236}">
                  <a16:creationId xmlns:a16="http://schemas.microsoft.com/office/drawing/2014/main" id="{9E6A06D9-6060-E2D0-D4BB-7B5AF871D7DF}"/>
                </a:ext>
              </a:extLst>
            </p:cNvPr>
            <p:cNvSpPr>
              <a:spLocks/>
            </p:cNvSpPr>
            <p:nvPr/>
          </p:nvSpPr>
          <p:spPr>
            <a:xfrm>
              <a:off x="177128" y="2431523"/>
              <a:ext cx="1845514" cy="3671512"/>
            </a:xfrm>
            <a:prstGeom prst="flowChartAlternateProcess">
              <a:avLst/>
            </a:prstGeom>
            <a:solidFill>
              <a:schemeClr val="tx1">
                <a:lumMod val="60000"/>
                <a:lumOff val="40000"/>
                <a:alpha val="24996"/>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nSpc>
                  <a:spcPct val="119000"/>
                </a:lnSpc>
                <a:spcBef>
                  <a:spcPts val="0"/>
                </a:spcBef>
                <a:spcAft>
                  <a:spcPts val="600"/>
                </a:spcAft>
              </a:pPr>
              <a:r>
                <a:rPr lang="en-GB" sz="1000" b="1" dirty="0">
                  <a:solidFill>
                    <a:srgbClr val="09080F"/>
                  </a:solidFill>
                </a:rPr>
                <a:t>General Practice Clinician</a:t>
              </a:r>
            </a:p>
            <a:p>
              <a:pPr marL="0" marR="0" indent="0" algn="l">
                <a:lnSpc>
                  <a:spcPct val="119000"/>
                </a:lnSpc>
                <a:spcBef>
                  <a:spcPts val="0"/>
                </a:spcBef>
                <a:spcAft>
                  <a:spcPts val="600"/>
                </a:spcAft>
              </a:pPr>
              <a:r>
                <a:rPr lang="en-GB" sz="800" kern="1400" dirty="0">
                  <a:ln>
                    <a:noFill/>
                  </a:ln>
                  <a:solidFill>
                    <a:srgbClr val="09080F"/>
                  </a:solidFill>
                  <a:effectLst/>
                </a:rPr>
                <a:t>Am I seeking</a:t>
              </a:r>
              <a:r>
                <a:rPr lang="en-GB" sz="800" b="1" kern="1400" dirty="0">
                  <a:ln>
                    <a:noFill/>
                  </a:ln>
                  <a:solidFill>
                    <a:srgbClr val="09080F"/>
                  </a:solidFill>
                  <a:effectLst/>
                </a:rPr>
                <a:t> medical </a:t>
              </a:r>
              <a:r>
                <a:rPr lang="en-GB" sz="800" kern="1400" dirty="0">
                  <a:ln>
                    <a:noFill/>
                  </a:ln>
                  <a:solidFill>
                    <a:srgbClr val="09080F"/>
                  </a:solidFill>
                  <a:effectLst/>
                </a:rPr>
                <a:t>admission, or secondary care investigations, for a frail person with a </a:t>
              </a:r>
              <a:r>
                <a:rPr lang="en-GB" sz="800" b="1" kern="1400" dirty="0">
                  <a:ln>
                    <a:noFill/>
                  </a:ln>
                  <a:solidFill>
                    <a:srgbClr val="09080F"/>
                  </a:solidFill>
                  <a:effectLst/>
                </a:rPr>
                <a:t>medical</a:t>
              </a:r>
              <a:r>
                <a:rPr lang="en-GB" sz="800" kern="1400" dirty="0">
                  <a:ln>
                    <a:noFill/>
                  </a:ln>
                  <a:solidFill>
                    <a:srgbClr val="09080F"/>
                  </a:solidFill>
                  <a:effectLst/>
                </a:rPr>
                <a:t> problem?</a:t>
              </a:r>
            </a:p>
          </p:txBody>
        </p:sp>
        <p:pic>
          <p:nvPicPr>
            <p:cNvPr id="3" name="Picture 2">
              <a:extLst>
                <a:ext uri="{FF2B5EF4-FFF2-40B4-BE49-F238E27FC236}">
                  <a16:creationId xmlns:a16="http://schemas.microsoft.com/office/drawing/2014/main" id="{F4A0178F-2389-1DEE-36F7-FF74A56A4A8C}"/>
                </a:ext>
              </a:extLst>
            </p:cNvPr>
            <p:cNvPicPr>
              <a:picLocks noChangeAspect="1"/>
            </p:cNvPicPr>
            <p:nvPr/>
          </p:nvPicPr>
          <p:blipFill>
            <a:blip r:embed="rId6"/>
            <a:stretch>
              <a:fillRect/>
            </a:stretch>
          </p:blipFill>
          <p:spPr>
            <a:xfrm>
              <a:off x="234231" y="2176332"/>
              <a:ext cx="1751987" cy="1294261"/>
            </a:xfrm>
            <a:prstGeom prst="rect">
              <a:avLst/>
            </a:prstGeom>
          </p:spPr>
        </p:pic>
      </p:grpSp>
      <p:sp>
        <p:nvSpPr>
          <p:cNvPr id="7" name="Flowchart: Alternative Process 7">
            <a:extLst>
              <a:ext uri="{FF2B5EF4-FFF2-40B4-BE49-F238E27FC236}">
                <a16:creationId xmlns:a16="http://schemas.microsoft.com/office/drawing/2014/main" id="{7720674D-3CA0-9972-0B73-DE01F9B2CC48}"/>
              </a:ext>
            </a:extLst>
          </p:cNvPr>
          <p:cNvSpPr>
            <a:spLocks/>
          </p:cNvSpPr>
          <p:nvPr/>
        </p:nvSpPr>
        <p:spPr>
          <a:xfrm>
            <a:off x="1431234" y="4269039"/>
            <a:ext cx="7472029" cy="1802444"/>
          </a:xfrm>
          <a:prstGeom prst="flowChartAlternateProcess">
            <a:avLst/>
          </a:prstGeom>
          <a:solidFill>
            <a:schemeClr val="accent4">
              <a:alpha val="24996"/>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0" tIns="72000" rIns="72000" bIns="72000" rtlCol="0" anchor="ctr" anchorCtr="0"/>
          <a:lstStyle/>
          <a:p>
            <a:pPr marL="72000">
              <a:lnSpc>
                <a:spcPct val="119000"/>
              </a:lnSpc>
              <a:spcAft>
                <a:spcPts val="600"/>
              </a:spcAft>
            </a:pPr>
            <a:r>
              <a:rPr lang="en-GB" sz="1100" b="1" kern="1400" dirty="0">
                <a:solidFill>
                  <a:schemeClr val="accent4">
                    <a:lumMod val="50000"/>
                  </a:schemeClr>
                </a:solidFill>
              </a:rPr>
              <a:t>Step-up referral to one of the NHS@Home (virtual ward) pathways</a:t>
            </a:r>
            <a:endParaRPr lang="en-GB" sz="1100" b="1" kern="1400" dirty="0">
              <a:solidFill>
                <a:schemeClr val="accent4">
                  <a:lumMod val="50000"/>
                </a:schemeClr>
              </a:solidFill>
              <a:hlinkClick r:id="rId7">
                <a:extLst>
                  <a:ext uri="{A12FA001-AC4F-418D-AE19-62706E023703}">
                    <ahyp:hlinkClr xmlns:ahyp="http://schemas.microsoft.com/office/drawing/2018/hyperlinkcolor" val="tx"/>
                  </a:ext>
                </a:extLst>
              </a:hlinkClick>
            </a:endParaRPr>
          </a:p>
          <a:p>
            <a:pPr marL="300600" indent="-228600">
              <a:lnSpc>
                <a:spcPct val="119000"/>
              </a:lnSpc>
              <a:spcAft>
                <a:spcPts val="600"/>
              </a:spcAft>
              <a:buFont typeface="+mj-lt"/>
              <a:buAutoNum type="arabicPeriod"/>
            </a:pPr>
            <a:r>
              <a:rPr lang="en-GB" sz="800" b="1" kern="1400" dirty="0">
                <a:solidFill>
                  <a:srgbClr val="0070C0"/>
                </a:solidFill>
                <a:hlinkClick r:id="rId7">
                  <a:extLst>
                    <a:ext uri="{A12FA001-AC4F-418D-AE19-62706E023703}">
                      <ahyp:hlinkClr xmlns:ahyp="http://schemas.microsoft.com/office/drawing/2018/hyperlinkcolor" val="tx"/>
                    </a:ext>
                  </a:extLst>
                </a:hlinkClick>
              </a:rPr>
              <a:t>Frailty@Home pathway </a:t>
            </a:r>
            <a:r>
              <a:rPr lang="en-GB" sz="800" b="1" kern="1400" dirty="0">
                <a:solidFill>
                  <a:srgbClr val="09080F"/>
                </a:solidFill>
              </a:rPr>
              <a:t>–</a:t>
            </a:r>
            <a:r>
              <a:rPr lang="en-GB" sz="800" kern="1400" dirty="0">
                <a:solidFill>
                  <a:srgbClr val="09080F"/>
                </a:solidFill>
              </a:rPr>
              <a:t> step-up referrals via Weekday Professional Line and Frailty-ACE (as above)</a:t>
            </a:r>
            <a:endParaRPr lang="en-GB" sz="800" kern="1400" dirty="0">
              <a:ln>
                <a:noFill/>
              </a:ln>
              <a:solidFill>
                <a:srgbClr val="09080F"/>
              </a:solidFill>
              <a:effectLst/>
            </a:endParaRPr>
          </a:p>
          <a:p>
            <a:pPr marL="300600" indent="-228600">
              <a:lnSpc>
                <a:spcPct val="119000"/>
              </a:lnSpc>
              <a:spcAft>
                <a:spcPts val="600"/>
              </a:spcAft>
              <a:buFont typeface="+mj-lt"/>
              <a:buAutoNum type="arabicPeriod"/>
            </a:pPr>
            <a:r>
              <a:rPr lang="en-GB" sz="800" b="1" kern="1400" dirty="0">
                <a:solidFill>
                  <a:srgbClr val="0070C0"/>
                </a:solidFill>
                <a:hlinkClick r:id="rId8">
                  <a:extLst>
                    <a:ext uri="{A12FA001-AC4F-418D-AE19-62706E023703}">
                      <ahyp:hlinkClr xmlns:ahyp="http://schemas.microsoft.com/office/drawing/2018/hyperlinkcolor" val="tx"/>
                    </a:ext>
                  </a:extLst>
                </a:hlinkClick>
              </a:rPr>
              <a:t>Respiratory@Home pathway </a:t>
            </a:r>
            <a:r>
              <a:rPr lang="en-GB" sz="800" b="1" kern="1400" dirty="0">
                <a:solidFill>
                  <a:srgbClr val="09080F"/>
                </a:solidFill>
              </a:rPr>
              <a:t>- </a:t>
            </a:r>
            <a:r>
              <a:rPr lang="en-GB" sz="800" kern="1400" dirty="0">
                <a:solidFill>
                  <a:srgbClr val="09080F"/>
                </a:solidFill>
              </a:rPr>
              <a:t>call SevernSide WDPL team who can facilitate step up referral, or call the Community Respiratory Advice and Guidance line on 0333 230 1471 (8am-6.30pm Mon-Sun)</a:t>
            </a:r>
          </a:p>
          <a:p>
            <a:pPr marL="300600" marR="0" indent="-228600" algn="l">
              <a:lnSpc>
                <a:spcPct val="119000"/>
              </a:lnSpc>
              <a:spcBef>
                <a:spcPts val="0"/>
              </a:spcBef>
              <a:spcAft>
                <a:spcPts val="600"/>
              </a:spcAft>
              <a:buFont typeface="+mj-lt"/>
              <a:buAutoNum type="arabicPeriod"/>
            </a:pPr>
            <a:r>
              <a:rPr lang="en-GB" sz="800" b="1" kern="1400" dirty="0">
                <a:ln>
                  <a:noFill/>
                </a:ln>
                <a:solidFill>
                  <a:srgbClr val="0070C0"/>
                </a:solidFill>
                <a:effectLst/>
                <a:hlinkClick r:id="rId9">
                  <a:extLst>
                    <a:ext uri="{A12FA001-AC4F-418D-AE19-62706E023703}">
                      <ahyp:hlinkClr xmlns:ahyp="http://schemas.microsoft.com/office/drawing/2018/hyperlinkcolor" val="tx"/>
                    </a:ext>
                  </a:extLst>
                </a:hlinkClick>
              </a:rPr>
              <a:t>NHS@Home – IV antimicrobials</a:t>
            </a:r>
            <a:r>
              <a:rPr lang="en-GB" sz="800" b="1" kern="1400" dirty="0">
                <a:solidFill>
                  <a:srgbClr val="0070C0"/>
                </a:solidFill>
                <a:hlinkClick r:id="rId9">
                  <a:extLst>
                    <a:ext uri="{A12FA001-AC4F-418D-AE19-62706E023703}">
                      <ahyp:hlinkClr xmlns:ahyp="http://schemas.microsoft.com/office/drawing/2018/hyperlinkcolor" val="tx"/>
                    </a:ext>
                  </a:extLst>
                </a:hlinkClick>
              </a:rPr>
              <a:t> (OPAT</a:t>
            </a:r>
            <a:r>
              <a:rPr lang="en-GB" sz="800" b="1" kern="1400" dirty="0">
                <a:solidFill>
                  <a:srgbClr val="09080F"/>
                </a:solidFill>
                <a:hlinkClick r:id="rId9">
                  <a:extLst>
                    <a:ext uri="{A12FA001-AC4F-418D-AE19-62706E023703}">
                      <ahyp:hlinkClr xmlns:ahyp="http://schemas.microsoft.com/office/drawing/2018/hyperlinkcolor" val="tx"/>
                    </a:ext>
                  </a:extLst>
                </a:hlinkClick>
              </a:rPr>
              <a:t>) </a:t>
            </a:r>
            <a:r>
              <a:rPr lang="en-GB" sz="800" kern="1400" dirty="0">
                <a:solidFill>
                  <a:srgbClr val="09080F"/>
                </a:solidFill>
              </a:rPr>
              <a:t>-</a:t>
            </a:r>
            <a:r>
              <a:rPr lang="en-GB" sz="800" kern="1400" dirty="0">
                <a:ln>
                  <a:noFill/>
                </a:ln>
                <a:solidFill>
                  <a:srgbClr val="09080F"/>
                </a:solidFill>
                <a:effectLst/>
              </a:rPr>
              <a:t> follow Remedy guidance to access OPAT. Can call SevernSide WDPL for advice/support if unsure if admission may be required.</a:t>
            </a:r>
          </a:p>
          <a:p>
            <a:pPr marL="72000" marR="0" algn="l">
              <a:lnSpc>
                <a:spcPct val="119000"/>
              </a:lnSpc>
              <a:spcBef>
                <a:spcPts val="0"/>
              </a:spcBef>
              <a:spcAft>
                <a:spcPts val="600"/>
              </a:spcAft>
            </a:pPr>
            <a:r>
              <a:rPr lang="en-GB" sz="800" kern="1400" dirty="0">
                <a:ln>
                  <a:noFill/>
                </a:ln>
                <a:solidFill>
                  <a:srgbClr val="09080F"/>
                </a:solidFill>
                <a:effectLst/>
              </a:rPr>
              <a:t>NB Step-up referrals from General Practice to the Heart </a:t>
            </a:r>
            <a:r>
              <a:rPr lang="en-GB" sz="800" kern="1400" dirty="0" err="1">
                <a:ln>
                  <a:noFill/>
                </a:ln>
                <a:solidFill>
                  <a:srgbClr val="09080F"/>
                </a:solidFill>
                <a:effectLst/>
              </a:rPr>
              <a:t>Failure@Home</a:t>
            </a:r>
            <a:r>
              <a:rPr lang="en-GB" sz="800" kern="1400" dirty="0">
                <a:ln>
                  <a:noFill/>
                </a:ln>
                <a:solidFill>
                  <a:srgbClr val="09080F"/>
                </a:solidFill>
                <a:effectLst/>
              </a:rPr>
              <a:t> pathway are not currently available. Call WDPL for medical admission, or refer to community Heart Failure services</a:t>
            </a:r>
            <a:r>
              <a:rPr lang="en-GB" sz="800" kern="1400" dirty="0">
                <a:solidFill>
                  <a:srgbClr val="09080F"/>
                </a:solidFill>
              </a:rPr>
              <a:t> for less urgent input.</a:t>
            </a:r>
            <a:endParaRPr lang="en-GB" sz="800" kern="1400" dirty="0">
              <a:ln>
                <a:noFill/>
              </a:ln>
              <a:solidFill>
                <a:srgbClr val="09080F"/>
              </a:solidFill>
              <a:effectLst/>
            </a:endParaRPr>
          </a:p>
        </p:txBody>
      </p:sp>
      <p:cxnSp>
        <p:nvCxnSpPr>
          <p:cNvPr id="48" name="Straight Arrow Connector 47">
            <a:extLst>
              <a:ext uri="{FF2B5EF4-FFF2-40B4-BE49-F238E27FC236}">
                <a16:creationId xmlns:a16="http://schemas.microsoft.com/office/drawing/2014/main" id="{8A00A26D-BD20-0030-E2E5-A50D2F883864}"/>
              </a:ext>
            </a:extLst>
          </p:cNvPr>
          <p:cNvCxnSpPr>
            <a:cxnSpLocks/>
          </p:cNvCxnSpPr>
          <p:nvPr/>
        </p:nvCxnSpPr>
        <p:spPr>
          <a:xfrm>
            <a:off x="5241390" y="3357724"/>
            <a:ext cx="576000" cy="22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Alternative Process 7">
            <a:extLst>
              <a:ext uri="{FF2B5EF4-FFF2-40B4-BE49-F238E27FC236}">
                <a16:creationId xmlns:a16="http://schemas.microsoft.com/office/drawing/2014/main" id="{B5A09206-29CC-52AC-B2D0-03C3EAE3CB1F}"/>
              </a:ext>
            </a:extLst>
          </p:cNvPr>
          <p:cNvSpPr>
            <a:spLocks/>
          </p:cNvSpPr>
          <p:nvPr/>
        </p:nvSpPr>
        <p:spPr>
          <a:xfrm>
            <a:off x="1983727" y="3029238"/>
            <a:ext cx="1251305" cy="747670"/>
          </a:xfrm>
          <a:prstGeom prst="flowChartAlternateProcess">
            <a:avLst/>
          </a:prstGeom>
          <a:solidFill>
            <a:schemeClr val="accent4">
              <a:alpha val="24996"/>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l">
              <a:lnSpc>
                <a:spcPct val="119000"/>
              </a:lnSpc>
              <a:spcBef>
                <a:spcPts val="0"/>
              </a:spcBef>
              <a:spcAft>
                <a:spcPts val="600"/>
              </a:spcAft>
            </a:pPr>
            <a:r>
              <a:rPr lang="en-GB" sz="800" kern="1400" dirty="0">
                <a:ln>
                  <a:noFill/>
                </a:ln>
                <a:solidFill>
                  <a:srgbClr val="09080F"/>
                </a:solidFill>
                <a:effectLst/>
              </a:rPr>
              <a:t>Does the person need hospital level care </a:t>
            </a:r>
            <a:r>
              <a:rPr lang="en-GB" sz="800" kern="1400" dirty="0">
                <a:solidFill>
                  <a:srgbClr val="09080F"/>
                </a:solidFill>
              </a:rPr>
              <a:t>from </a:t>
            </a:r>
            <a:r>
              <a:rPr lang="en-GB" sz="800" b="1" kern="1400" dirty="0">
                <a:solidFill>
                  <a:schemeClr val="accent2"/>
                </a:solidFill>
                <a:hlinkClick r:id="rId10">
                  <a:extLst>
                    <a:ext uri="{A12FA001-AC4F-418D-AE19-62706E023703}">
                      <ahyp:hlinkClr xmlns:ahyp="http://schemas.microsoft.com/office/drawing/2018/hyperlinkcolor" val="tx"/>
                    </a:ext>
                  </a:extLst>
                </a:hlinkClick>
              </a:rPr>
              <a:t>NHS@H</a:t>
            </a:r>
            <a:r>
              <a:rPr lang="en-GB" sz="800" b="1" kern="1400" dirty="0">
                <a:ln>
                  <a:noFill/>
                </a:ln>
                <a:solidFill>
                  <a:schemeClr val="accent2"/>
                </a:solidFill>
                <a:effectLst/>
                <a:hlinkClick r:id="rId10">
                  <a:extLst>
                    <a:ext uri="{A12FA001-AC4F-418D-AE19-62706E023703}">
                      <ahyp:hlinkClr xmlns:ahyp="http://schemas.microsoft.com/office/drawing/2018/hyperlinkcolor" val="tx"/>
                    </a:ext>
                  </a:extLst>
                </a:hlinkClick>
              </a:rPr>
              <a:t>ome</a:t>
            </a:r>
            <a:r>
              <a:rPr lang="en-GB" sz="800" kern="1400" dirty="0">
                <a:ln>
                  <a:noFill/>
                </a:ln>
                <a:solidFill>
                  <a:srgbClr val="09080F"/>
                </a:solidFill>
                <a:effectLst/>
              </a:rPr>
              <a:t>?</a:t>
            </a:r>
          </a:p>
        </p:txBody>
      </p:sp>
      <p:sp>
        <p:nvSpPr>
          <p:cNvPr id="12" name="Flowchart: Alternative Process 7">
            <a:extLst>
              <a:ext uri="{FF2B5EF4-FFF2-40B4-BE49-F238E27FC236}">
                <a16:creationId xmlns:a16="http://schemas.microsoft.com/office/drawing/2014/main" id="{534F2B29-877B-B9A6-8ED1-32532533E946}"/>
              </a:ext>
            </a:extLst>
          </p:cNvPr>
          <p:cNvSpPr>
            <a:spLocks/>
          </p:cNvSpPr>
          <p:nvPr/>
        </p:nvSpPr>
        <p:spPr>
          <a:xfrm>
            <a:off x="1983728" y="1071564"/>
            <a:ext cx="1278974" cy="871808"/>
          </a:xfrm>
          <a:prstGeom prst="flowChartAlternateProcess">
            <a:avLst/>
          </a:prstGeom>
          <a:solidFill>
            <a:schemeClr val="tx2">
              <a:lumMod val="75000"/>
              <a:alpha val="24996"/>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l">
              <a:lnSpc>
                <a:spcPct val="119000"/>
              </a:lnSpc>
              <a:spcBef>
                <a:spcPts val="0"/>
              </a:spcBef>
              <a:spcAft>
                <a:spcPts val="600"/>
              </a:spcAft>
            </a:pPr>
            <a:r>
              <a:rPr lang="en-GB" sz="800" b="1" kern="1400" dirty="0">
                <a:ln>
                  <a:noFill/>
                </a:ln>
                <a:solidFill>
                  <a:srgbClr val="09080F"/>
                </a:solidFill>
                <a:effectLst/>
                <a:hlinkClick r:id="rId11"/>
              </a:rPr>
              <a:t>SevernSide Weekday Professional Line</a:t>
            </a:r>
            <a:r>
              <a:rPr lang="en-GB" sz="800" kern="1400" dirty="0">
                <a:ln>
                  <a:noFill/>
                </a:ln>
                <a:solidFill>
                  <a:srgbClr val="09080F"/>
                </a:solidFill>
                <a:effectLst/>
                <a:hlinkClick r:id="rId11"/>
              </a:rPr>
              <a:t> </a:t>
            </a:r>
            <a:r>
              <a:rPr lang="en-GB" sz="800" kern="1400" dirty="0">
                <a:ln>
                  <a:noFill/>
                </a:ln>
                <a:solidFill>
                  <a:srgbClr val="09080F"/>
                </a:solidFill>
                <a:effectLst/>
              </a:rPr>
              <a:t>(WDPL)</a:t>
            </a:r>
          </a:p>
          <a:p>
            <a:pPr marL="0" marR="0" indent="0" algn="l">
              <a:lnSpc>
                <a:spcPct val="119000"/>
              </a:lnSpc>
              <a:spcBef>
                <a:spcPts val="0"/>
              </a:spcBef>
              <a:spcAft>
                <a:spcPts val="600"/>
              </a:spcAft>
            </a:pPr>
            <a:r>
              <a:rPr lang="en-GB" sz="800" b="1" kern="1400" dirty="0">
                <a:ln>
                  <a:noFill/>
                </a:ln>
                <a:solidFill>
                  <a:srgbClr val="09080F"/>
                </a:solidFill>
                <a:effectLst/>
              </a:rPr>
              <a:t>Phone 01172449283</a:t>
            </a:r>
          </a:p>
        </p:txBody>
      </p:sp>
      <p:cxnSp>
        <p:nvCxnSpPr>
          <p:cNvPr id="13" name="Straight Arrow Connector 12">
            <a:extLst>
              <a:ext uri="{FF2B5EF4-FFF2-40B4-BE49-F238E27FC236}">
                <a16:creationId xmlns:a16="http://schemas.microsoft.com/office/drawing/2014/main" id="{F17C9543-DF4C-1BD4-1234-8BBF2D0593BF}"/>
              </a:ext>
            </a:extLst>
          </p:cNvPr>
          <p:cNvCxnSpPr>
            <a:cxnSpLocks/>
          </p:cNvCxnSpPr>
          <p:nvPr/>
        </p:nvCxnSpPr>
        <p:spPr>
          <a:xfrm>
            <a:off x="1655367" y="1485269"/>
            <a:ext cx="252000" cy="1899"/>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A8702BC-0C0D-9606-864E-E5C2F8758A1E}"/>
              </a:ext>
            </a:extLst>
          </p:cNvPr>
          <p:cNvCxnSpPr>
            <a:cxnSpLocks/>
          </p:cNvCxnSpPr>
          <p:nvPr/>
        </p:nvCxnSpPr>
        <p:spPr>
          <a:xfrm>
            <a:off x="1650730" y="3359992"/>
            <a:ext cx="252000" cy="189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668D72-E060-EC32-1786-252C03B46CDB}"/>
              </a:ext>
            </a:extLst>
          </p:cNvPr>
          <p:cNvCxnSpPr>
            <a:cxnSpLocks/>
          </p:cNvCxnSpPr>
          <p:nvPr/>
        </p:nvCxnSpPr>
        <p:spPr>
          <a:xfrm flipV="1">
            <a:off x="1666099" y="1468460"/>
            <a:ext cx="0" cy="936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D6AFDC-E4BF-68BE-F445-0288C56E95CB}"/>
              </a:ext>
            </a:extLst>
          </p:cNvPr>
          <p:cNvCxnSpPr>
            <a:cxnSpLocks/>
          </p:cNvCxnSpPr>
          <p:nvPr/>
        </p:nvCxnSpPr>
        <p:spPr>
          <a:xfrm flipV="1">
            <a:off x="1666099" y="2367976"/>
            <a:ext cx="0" cy="100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3EAC4B-493B-1372-C9E4-0A9DA3DC6E47}"/>
              </a:ext>
            </a:extLst>
          </p:cNvPr>
          <p:cNvCxnSpPr>
            <a:cxnSpLocks/>
          </p:cNvCxnSpPr>
          <p:nvPr/>
        </p:nvCxnSpPr>
        <p:spPr>
          <a:xfrm rot="10800000">
            <a:off x="1431235" y="2383798"/>
            <a:ext cx="2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D3B2BE5-1B8F-CB0E-EFCE-E8BD1FB551AF}"/>
              </a:ext>
            </a:extLst>
          </p:cNvPr>
          <p:cNvSpPr txBox="1"/>
          <p:nvPr/>
        </p:nvSpPr>
        <p:spPr bwMode="auto">
          <a:xfrm>
            <a:off x="1983727" y="1985380"/>
            <a:ext cx="1685536" cy="700192"/>
          </a:xfrm>
          <a:prstGeom prst="rect">
            <a:avLst/>
          </a:prstGeom>
          <a:noFill/>
          <a:ln>
            <a:noFill/>
          </a:ln>
        </p:spPr>
        <p:txBody>
          <a:bodyPr wrap="square" lIns="0" tIns="0" rIns="0" bIns="0" rtlCol="0">
            <a:spAutoFit/>
          </a:bodyPr>
          <a:lstStyle/>
          <a:p>
            <a:pPr eaLnBrk="1" hangingPunct="1">
              <a:spcAft>
                <a:spcPts val="0"/>
              </a:spcAft>
            </a:pPr>
            <a:r>
              <a:rPr lang="en-GB" sz="650" dirty="0">
                <a:solidFill>
                  <a:srgbClr val="09080F"/>
                </a:solidFill>
              </a:rPr>
              <a:t>When calling the Weekday Professional Line, please advise the patient that you are seeking advice about the next steps, to avoid setting expectations only for admission and enable all alternatives to be considered (even if you think admission will be required)</a:t>
            </a:r>
          </a:p>
          <a:p>
            <a:pPr algn="l" eaLnBrk="1" hangingPunct="1">
              <a:spcAft>
                <a:spcPts val="0"/>
              </a:spcAft>
            </a:pPr>
            <a:endParaRPr lang="en-US" sz="650" dirty="0">
              <a:latin typeface="Bree Serif" panose="02000503040000020004" pitchFamily="2" charset="0"/>
              <a:cs typeface="Arial" panose="020B0604020202020204" pitchFamily="34" charset="0"/>
            </a:endParaRPr>
          </a:p>
        </p:txBody>
      </p:sp>
      <p:sp>
        <p:nvSpPr>
          <p:cNvPr id="40" name="Flowchart: Alternative Process 7">
            <a:extLst>
              <a:ext uri="{FF2B5EF4-FFF2-40B4-BE49-F238E27FC236}">
                <a16:creationId xmlns:a16="http://schemas.microsoft.com/office/drawing/2014/main" id="{DFD96B5D-A332-E74F-DE5B-0F7B57D54284}"/>
              </a:ext>
            </a:extLst>
          </p:cNvPr>
          <p:cNvSpPr>
            <a:spLocks/>
          </p:cNvSpPr>
          <p:nvPr/>
        </p:nvSpPr>
        <p:spPr>
          <a:xfrm>
            <a:off x="3799874" y="3020748"/>
            <a:ext cx="1439999" cy="750102"/>
          </a:xfrm>
          <a:prstGeom prst="flowChartAlternateProcess">
            <a:avLst/>
          </a:prstGeom>
          <a:solidFill>
            <a:schemeClr val="accent4">
              <a:alpha val="24996"/>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l">
              <a:lnSpc>
                <a:spcPct val="119000"/>
              </a:lnSpc>
              <a:spcBef>
                <a:spcPts val="0"/>
              </a:spcBef>
              <a:spcAft>
                <a:spcPts val="600"/>
              </a:spcAft>
            </a:pPr>
            <a:r>
              <a:rPr lang="en-GB" sz="800" kern="1400" dirty="0">
                <a:ln>
                  <a:noFill/>
                </a:ln>
                <a:solidFill>
                  <a:srgbClr val="09080F"/>
                </a:solidFill>
                <a:effectLst/>
              </a:rPr>
              <a:t>Does the person require two-hour </a:t>
            </a:r>
            <a:r>
              <a:rPr lang="en-GB" sz="800" b="1" kern="1400" dirty="0">
                <a:ln>
                  <a:noFill/>
                </a:ln>
                <a:solidFill>
                  <a:srgbClr val="0070C0"/>
                </a:solidFill>
                <a:effectLst/>
                <a:hlinkClick r:id="rId12"/>
              </a:rPr>
              <a:t>Urgent Community Response </a:t>
            </a:r>
            <a:r>
              <a:rPr lang="en-GB" sz="800" kern="1400" dirty="0">
                <a:ln>
                  <a:noFill/>
                </a:ln>
                <a:solidFill>
                  <a:srgbClr val="09080F"/>
                </a:solidFill>
                <a:effectLst/>
              </a:rPr>
              <a:t>(UCR) to remain at home?</a:t>
            </a:r>
          </a:p>
        </p:txBody>
      </p:sp>
      <p:sp>
        <p:nvSpPr>
          <p:cNvPr id="41" name="Flowchart: Alternative Process 7">
            <a:extLst>
              <a:ext uri="{FF2B5EF4-FFF2-40B4-BE49-F238E27FC236}">
                <a16:creationId xmlns:a16="http://schemas.microsoft.com/office/drawing/2014/main" id="{CB9474AB-2D82-6EA3-6760-261B44524737}"/>
              </a:ext>
            </a:extLst>
          </p:cNvPr>
          <p:cNvSpPr>
            <a:spLocks/>
          </p:cNvSpPr>
          <p:nvPr/>
        </p:nvSpPr>
        <p:spPr>
          <a:xfrm>
            <a:off x="5836808" y="3204506"/>
            <a:ext cx="1515518" cy="306437"/>
          </a:xfrm>
          <a:prstGeom prst="flowChartAlternateProcess">
            <a:avLst/>
          </a:prstGeom>
          <a:solidFill>
            <a:schemeClr val="accent4">
              <a:lumMod val="75000"/>
              <a:alpha val="24996"/>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rgbClr val="09080F"/>
                </a:solidFill>
                <a:effectLst/>
              </a:rPr>
              <a:t>Sirona SPA </a:t>
            </a:r>
            <a:r>
              <a:rPr lang="en-GB" sz="800" b="0" i="0" dirty="0">
                <a:solidFill>
                  <a:srgbClr val="09080F"/>
                </a:solidFill>
                <a:effectLst/>
              </a:rPr>
              <a:t>0300 125 67 89</a:t>
            </a:r>
            <a:endParaRPr lang="en-GB" sz="800" kern="1400" dirty="0">
              <a:ln>
                <a:noFill/>
              </a:ln>
              <a:solidFill>
                <a:srgbClr val="09080F"/>
              </a:solidFill>
              <a:effectLst/>
            </a:endParaRPr>
          </a:p>
        </p:txBody>
      </p:sp>
      <p:sp>
        <p:nvSpPr>
          <p:cNvPr id="42" name="Flowchart: Alternative Process 7">
            <a:extLst>
              <a:ext uri="{FF2B5EF4-FFF2-40B4-BE49-F238E27FC236}">
                <a16:creationId xmlns:a16="http://schemas.microsoft.com/office/drawing/2014/main" id="{463452A5-7976-D40C-FE7D-5133E269050E}"/>
              </a:ext>
            </a:extLst>
          </p:cNvPr>
          <p:cNvSpPr>
            <a:spLocks/>
          </p:cNvSpPr>
          <p:nvPr/>
        </p:nvSpPr>
        <p:spPr>
          <a:xfrm>
            <a:off x="5105400" y="236301"/>
            <a:ext cx="2251364" cy="933804"/>
          </a:xfrm>
          <a:prstGeom prst="flowChartAlternateProcess">
            <a:avLst/>
          </a:prstGeom>
          <a:solidFill>
            <a:schemeClr val="tx2">
              <a:lumMod val="75000"/>
              <a:alpha val="24996"/>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l">
              <a:lnSpc>
                <a:spcPct val="119000"/>
              </a:lnSpc>
              <a:spcBef>
                <a:spcPts val="0"/>
              </a:spcBef>
              <a:spcAft>
                <a:spcPts val="600"/>
              </a:spcAft>
            </a:pPr>
            <a:r>
              <a:rPr lang="en-GB" sz="800" b="1" kern="1400" dirty="0">
                <a:ln>
                  <a:noFill/>
                </a:ln>
                <a:solidFill>
                  <a:srgbClr val="09080F"/>
                </a:solidFill>
                <a:effectLst/>
              </a:rPr>
              <a:t>Frailty-ACE (9am-4.30pm)</a:t>
            </a:r>
          </a:p>
          <a:p>
            <a:pPr marL="0" marR="0" indent="0" algn="l">
              <a:spcBef>
                <a:spcPts val="0"/>
              </a:spcBef>
              <a:spcAft>
                <a:spcPts val="600"/>
              </a:spcAft>
            </a:pPr>
            <a:r>
              <a:rPr lang="en-GB" sz="800" kern="1400" dirty="0">
                <a:ln>
                  <a:noFill/>
                </a:ln>
                <a:solidFill>
                  <a:srgbClr val="09080F"/>
                </a:solidFill>
                <a:effectLst/>
              </a:rPr>
              <a:t>as alternative when medical admission/ paramedic conveyance the only other option</a:t>
            </a:r>
          </a:p>
          <a:p>
            <a:pPr marL="0" marR="0" indent="0" algn="l">
              <a:spcBef>
                <a:spcPts val="0"/>
              </a:spcBef>
              <a:spcAft>
                <a:spcPts val="600"/>
              </a:spcAft>
            </a:pPr>
            <a:r>
              <a:rPr lang="en-GB" sz="800" kern="1400" dirty="0">
                <a:ln>
                  <a:noFill/>
                </a:ln>
                <a:solidFill>
                  <a:srgbClr val="09080F"/>
                </a:solidFill>
                <a:effectLst/>
              </a:rPr>
              <a:t>Primary Care, Social Worker, Sirona, Mental Health, Consultant Geriatrician</a:t>
            </a:r>
          </a:p>
        </p:txBody>
      </p:sp>
      <p:sp>
        <p:nvSpPr>
          <p:cNvPr id="43" name="Flowchart: Alternative Process 7">
            <a:extLst>
              <a:ext uri="{FF2B5EF4-FFF2-40B4-BE49-F238E27FC236}">
                <a16:creationId xmlns:a16="http://schemas.microsoft.com/office/drawing/2014/main" id="{C838012F-7657-8A41-A147-33A0ED331AE1}"/>
              </a:ext>
            </a:extLst>
          </p:cNvPr>
          <p:cNvSpPr>
            <a:spLocks/>
          </p:cNvSpPr>
          <p:nvPr/>
        </p:nvSpPr>
        <p:spPr>
          <a:xfrm>
            <a:off x="5836808" y="1295331"/>
            <a:ext cx="1515518" cy="306437"/>
          </a:xfrm>
          <a:prstGeom prst="flowChartAlternateProcess">
            <a:avLst/>
          </a:prstGeom>
          <a:solidFill>
            <a:schemeClr val="accent2">
              <a:alpha val="24996"/>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800" b="1" dirty="0">
                <a:solidFill>
                  <a:srgbClr val="09080F"/>
                </a:solidFill>
              </a:rPr>
              <a:t>Medical Admission</a:t>
            </a:r>
          </a:p>
        </p:txBody>
      </p:sp>
      <p:sp>
        <p:nvSpPr>
          <p:cNvPr id="44" name="Flowchart: Alternative Process 7">
            <a:extLst>
              <a:ext uri="{FF2B5EF4-FFF2-40B4-BE49-F238E27FC236}">
                <a16:creationId xmlns:a16="http://schemas.microsoft.com/office/drawing/2014/main" id="{68BE7E08-A4CA-1E81-F1F2-D3CA934D0AD0}"/>
              </a:ext>
            </a:extLst>
          </p:cNvPr>
          <p:cNvSpPr>
            <a:spLocks/>
          </p:cNvSpPr>
          <p:nvPr/>
        </p:nvSpPr>
        <p:spPr>
          <a:xfrm>
            <a:off x="5836808" y="1729311"/>
            <a:ext cx="1515518" cy="306437"/>
          </a:xfrm>
          <a:prstGeom prst="flowChartAlternateProcess">
            <a:avLst/>
          </a:prstGeom>
          <a:solidFill>
            <a:srgbClr val="0070C0">
              <a:alpha val="2392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800" b="1" dirty="0">
                <a:solidFill>
                  <a:srgbClr val="09080F"/>
                </a:solidFill>
              </a:rPr>
              <a:t>Medical SDEC</a:t>
            </a:r>
          </a:p>
        </p:txBody>
      </p:sp>
      <p:sp>
        <p:nvSpPr>
          <p:cNvPr id="45" name="Flowchart: Alternative Process 7">
            <a:extLst>
              <a:ext uri="{FF2B5EF4-FFF2-40B4-BE49-F238E27FC236}">
                <a16:creationId xmlns:a16="http://schemas.microsoft.com/office/drawing/2014/main" id="{A1979F8E-50CE-2B53-D656-FFA4707EC9FD}"/>
              </a:ext>
            </a:extLst>
          </p:cNvPr>
          <p:cNvSpPr>
            <a:spLocks/>
          </p:cNvSpPr>
          <p:nvPr/>
        </p:nvSpPr>
        <p:spPr>
          <a:xfrm>
            <a:off x="5836808" y="2134252"/>
            <a:ext cx="1515518" cy="306437"/>
          </a:xfrm>
          <a:prstGeom prst="flowChartAlternateProcess">
            <a:avLst/>
          </a:prstGeom>
          <a:solidFill>
            <a:srgbClr val="0070C0">
              <a:alpha val="2392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800" b="1" dirty="0">
                <a:solidFill>
                  <a:srgbClr val="09080F"/>
                </a:solidFill>
              </a:rPr>
              <a:t>Advice/ support</a:t>
            </a:r>
          </a:p>
        </p:txBody>
      </p:sp>
      <p:sp>
        <p:nvSpPr>
          <p:cNvPr id="46" name="Flowchart: Alternative Process 7">
            <a:extLst>
              <a:ext uri="{FF2B5EF4-FFF2-40B4-BE49-F238E27FC236}">
                <a16:creationId xmlns:a16="http://schemas.microsoft.com/office/drawing/2014/main" id="{03976843-54F3-4589-7C60-E600B04EB61A}"/>
              </a:ext>
            </a:extLst>
          </p:cNvPr>
          <p:cNvSpPr>
            <a:spLocks/>
          </p:cNvSpPr>
          <p:nvPr/>
        </p:nvSpPr>
        <p:spPr>
          <a:xfrm>
            <a:off x="5836808" y="2568232"/>
            <a:ext cx="1515518" cy="396720"/>
          </a:xfrm>
          <a:prstGeom prst="flowChartAlternateProcess">
            <a:avLst/>
          </a:prstGeom>
          <a:solidFill>
            <a:srgbClr val="0070C0">
              <a:alpha val="2392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r>
              <a:rPr lang="en-GB" sz="800" b="1" dirty="0">
                <a:solidFill>
                  <a:srgbClr val="09080F"/>
                </a:solidFill>
              </a:rPr>
              <a:t>Other community-based pathways</a:t>
            </a:r>
          </a:p>
        </p:txBody>
      </p:sp>
      <p:cxnSp>
        <p:nvCxnSpPr>
          <p:cNvPr id="47" name="Straight Arrow Connector 46">
            <a:extLst>
              <a:ext uri="{FF2B5EF4-FFF2-40B4-BE49-F238E27FC236}">
                <a16:creationId xmlns:a16="http://schemas.microsoft.com/office/drawing/2014/main" id="{12891074-F8AF-50F5-2189-308276090139}"/>
              </a:ext>
            </a:extLst>
          </p:cNvPr>
          <p:cNvCxnSpPr>
            <a:cxnSpLocks/>
          </p:cNvCxnSpPr>
          <p:nvPr/>
        </p:nvCxnSpPr>
        <p:spPr>
          <a:xfrm>
            <a:off x="3254751" y="3359992"/>
            <a:ext cx="520720" cy="699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B682B7D-BEFC-57D6-538B-468FA175A53E}"/>
              </a:ext>
            </a:extLst>
          </p:cNvPr>
          <p:cNvCxnSpPr>
            <a:cxnSpLocks/>
          </p:cNvCxnSpPr>
          <p:nvPr/>
        </p:nvCxnSpPr>
        <p:spPr>
          <a:xfrm>
            <a:off x="4359219" y="2823760"/>
            <a:ext cx="14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E3B2C2-BEA4-6952-9B85-1FC6E8AE4E0B}"/>
              </a:ext>
            </a:extLst>
          </p:cNvPr>
          <p:cNvCxnSpPr>
            <a:cxnSpLocks/>
          </p:cNvCxnSpPr>
          <p:nvPr/>
        </p:nvCxnSpPr>
        <p:spPr>
          <a:xfrm flipV="1">
            <a:off x="4373731" y="1453039"/>
            <a:ext cx="0" cy="120806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4877C93-999D-C3C7-BE2B-2D58B98C7680}"/>
              </a:ext>
            </a:extLst>
          </p:cNvPr>
          <p:cNvCxnSpPr>
            <a:cxnSpLocks/>
          </p:cNvCxnSpPr>
          <p:nvPr/>
        </p:nvCxnSpPr>
        <p:spPr>
          <a:xfrm>
            <a:off x="4359219" y="2661099"/>
            <a:ext cx="14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7600B89-0C19-F9E6-375A-6C7E4EF5F555}"/>
              </a:ext>
            </a:extLst>
          </p:cNvPr>
          <p:cNvCxnSpPr>
            <a:cxnSpLocks/>
          </p:cNvCxnSpPr>
          <p:nvPr/>
        </p:nvCxnSpPr>
        <p:spPr>
          <a:xfrm>
            <a:off x="4359219" y="2299857"/>
            <a:ext cx="14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0C7B3AE-219B-07DA-4EEC-2143543CF407}"/>
              </a:ext>
            </a:extLst>
          </p:cNvPr>
          <p:cNvCxnSpPr>
            <a:cxnSpLocks/>
          </p:cNvCxnSpPr>
          <p:nvPr/>
        </p:nvCxnSpPr>
        <p:spPr>
          <a:xfrm>
            <a:off x="4359219" y="1882530"/>
            <a:ext cx="14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6D7DBCC-FF47-B05E-EACA-7C105DEE3E41}"/>
              </a:ext>
            </a:extLst>
          </p:cNvPr>
          <p:cNvCxnSpPr>
            <a:cxnSpLocks/>
          </p:cNvCxnSpPr>
          <p:nvPr/>
        </p:nvCxnSpPr>
        <p:spPr>
          <a:xfrm>
            <a:off x="4359220" y="1472599"/>
            <a:ext cx="14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5FB1FFE-B064-37EC-3091-EB5E439DF5EA}"/>
              </a:ext>
            </a:extLst>
          </p:cNvPr>
          <p:cNvCxnSpPr>
            <a:cxnSpLocks/>
          </p:cNvCxnSpPr>
          <p:nvPr/>
        </p:nvCxnSpPr>
        <p:spPr>
          <a:xfrm>
            <a:off x="4359220" y="680139"/>
            <a:ext cx="684000" cy="0"/>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0297496-2296-48E8-34AC-D72A56451EDE}"/>
              </a:ext>
            </a:extLst>
          </p:cNvPr>
          <p:cNvSpPr txBox="1"/>
          <p:nvPr/>
        </p:nvSpPr>
        <p:spPr bwMode="auto">
          <a:xfrm>
            <a:off x="7477902" y="206141"/>
            <a:ext cx="1488972" cy="3662541"/>
          </a:xfrm>
          <a:prstGeom prst="rect">
            <a:avLst/>
          </a:prstGeom>
          <a:noFill/>
          <a:ln>
            <a:noFill/>
          </a:ln>
        </p:spPr>
        <p:txBody>
          <a:bodyPr wrap="square">
            <a:spAutoFit/>
          </a:bodyPr>
          <a:lstStyle/>
          <a:p>
            <a:r>
              <a:rPr lang="en-GB" sz="800" b="1" dirty="0">
                <a:solidFill>
                  <a:srgbClr val="09080F"/>
                </a:solidFill>
              </a:rPr>
              <a:t>Paramedics can refer directly to F-ACE if planning or likely to convey a frail person to hospital</a:t>
            </a:r>
          </a:p>
          <a:p>
            <a:endParaRPr lang="en-GB" sz="800" b="1" dirty="0">
              <a:solidFill>
                <a:srgbClr val="09080F"/>
              </a:solidFill>
            </a:endParaRPr>
          </a:p>
          <a:p>
            <a:r>
              <a:rPr lang="en-GB" sz="800" b="1" dirty="0">
                <a:solidFill>
                  <a:srgbClr val="09080F"/>
                </a:solidFill>
              </a:rPr>
              <a:t>F-ACE provides person-centre, integrated assessment and management of urgent needs, including coordinating any of the following services to enable community-based management</a:t>
            </a:r>
          </a:p>
          <a:p>
            <a:endParaRPr lang="en-GB" sz="800" b="1" dirty="0">
              <a:solidFill>
                <a:srgbClr val="09080F"/>
              </a:solidFill>
            </a:endParaRPr>
          </a:p>
          <a:p>
            <a:pPr marL="171450" indent="-171450">
              <a:buFont typeface="Arial" panose="020B0604020202020204" pitchFamily="34" charset="0"/>
              <a:buChar char="•"/>
            </a:pPr>
            <a:r>
              <a:rPr lang="en-GB" sz="800" dirty="0" err="1">
                <a:solidFill>
                  <a:srgbClr val="09080F"/>
                </a:solidFill>
              </a:rPr>
              <a:t>Frailty@Home</a:t>
            </a:r>
            <a:r>
              <a:rPr lang="en-GB" sz="800" dirty="0">
                <a:solidFill>
                  <a:srgbClr val="09080F"/>
                </a:solidFill>
              </a:rPr>
              <a:t> Pathway</a:t>
            </a:r>
          </a:p>
          <a:p>
            <a:pPr marL="171450" indent="-171450">
              <a:buFont typeface="Arial" panose="020B0604020202020204" pitchFamily="34" charset="0"/>
              <a:buChar char="•"/>
            </a:pPr>
            <a:r>
              <a:rPr lang="en-GB" sz="800" dirty="0">
                <a:solidFill>
                  <a:srgbClr val="09080F"/>
                </a:solidFill>
              </a:rPr>
              <a:t>UCR</a:t>
            </a:r>
          </a:p>
          <a:p>
            <a:pPr marL="171450" indent="-171450">
              <a:buFont typeface="Arial" panose="020B0604020202020204" pitchFamily="34" charset="0"/>
              <a:buChar char="•"/>
            </a:pPr>
            <a:r>
              <a:rPr lang="en-GB" sz="800" dirty="0">
                <a:solidFill>
                  <a:srgbClr val="09080F"/>
                </a:solidFill>
              </a:rPr>
              <a:t>Other community services</a:t>
            </a:r>
          </a:p>
          <a:p>
            <a:pPr marL="171450" indent="-171450">
              <a:buFont typeface="Arial" panose="020B0604020202020204" pitchFamily="34" charset="0"/>
              <a:buChar char="•"/>
            </a:pPr>
            <a:r>
              <a:rPr lang="en-GB" sz="800" dirty="0">
                <a:solidFill>
                  <a:srgbClr val="09080F"/>
                </a:solidFill>
              </a:rPr>
              <a:t>Step up social care</a:t>
            </a:r>
          </a:p>
          <a:p>
            <a:pPr marL="171450" indent="-171450">
              <a:buFont typeface="Arial" panose="020B0604020202020204" pitchFamily="34" charset="0"/>
              <a:buChar char="•"/>
            </a:pPr>
            <a:r>
              <a:rPr lang="en-GB" sz="800" dirty="0">
                <a:solidFill>
                  <a:srgbClr val="09080F"/>
                </a:solidFill>
              </a:rPr>
              <a:t>Mental health input</a:t>
            </a:r>
          </a:p>
          <a:p>
            <a:pPr marL="171450" indent="-171450">
              <a:buFont typeface="Arial" panose="020B0604020202020204" pitchFamily="34" charset="0"/>
              <a:buChar char="•"/>
            </a:pPr>
            <a:r>
              <a:rPr lang="en-GB" sz="800" dirty="0">
                <a:solidFill>
                  <a:srgbClr val="09080F"/>
                </a:solidFill>
              </a:rPr>
              <a:t>Carer support</a:t>
            </a:r>
          </a:p>
          <a:p>
            <a:pPr marL="171450" indent="-171450">
              <a:buFont typeface="Arial" panose="020B0604020202020204" pitchFamily="34" charset="0"/>
              <a:buChar char="•"/>
            </a:pPr>
            <a:r>
              <a:rPr lang="en-GB" sz="800" dirty="0">
                <a:solidFill>
                  <a:srgbClr val="09080F"/>
                </a:solidFill>
              </a:rPr>
              <a:t>EOLC/ escalation discussions</a:t>
            </a:r>
          </a:p>
          <a:p>
            <a:pPr marL="171450" indent="-171450">
              <a:buFont typeface="Arial" panose="020B0604020202020204" pitchFamily="34" charset="0"/>
              <a:buChar char="•"/>
            </a:pPr>
            <a:r>
              <a:rPr lang="en-GB" sz="800" dirty="0">
                <a:solidFill>
                  <a:srgbClr val="09080F"/>
                </a:solidFill>
              </a:rPr>
              <a:t>Other</a:t>
            </a:r>
          </a:p>
          <a:p>
            <a:pPr marL="171450" indent="-171450">
              <a:buFont typeface="Arial" panose="020B0604020202020204" pitchFamily="34" charset="0"/>
              <a:buChar char="•"/>
            </a:pPr>
            <a:r>
              <a:rPr lang="en-GB" sz="800" dirty="0">
                <a:solidFill>
                  <a:srgbClr val="09080F"/>
                </a:solidFill>
              </a:rPr>
              <a:t>Direct admission if management at home not possible</a:t>
            </a:r>
          </a:p>
        </p:txBody>
      </p:sp>
      <p:sp>
        <p:nvSpPr>
          <p:cNvPr id="70" name="Flowchart: Alternative Process 7">
            <a:extLst>
              <a:ext uri="{FF2B5EF4-FFF2-40B4-BE49-F238E27FC236}">
                <a16:creationId xmlns:a16="http://schemas.microsoft.com/office/drawing/2014/main" id="{F3F9F795-DDEA-847E-9BA6-984CD51EE3BE}"/>
              </a:ext>
            </a:extLst>
          </p:cNvPr>
          <p:cNvSpPr>
            <a:spLocks/>
          </p:cNvSpPr>
          <p:nvPr/>
        </p:nvSpPr>
        <p:spPr>
          <a:xfrm>
            <a:off x="1547623" y="1859348"/>
            <a:ext cx="252002" cy="221480"/>
          </a:xfrm>
          <a:prstGeom prst="flowChartAlternateProcess">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Y</a:t>
            </a:r>
            <a:endParaRPr lang="en-GB" sz="800" kern="1400" dirty="0">
              <a:ln>
                <a:noFill/>
              </a:ln>
              <a:solidFill>
                <a:schemeClr val="bg1"/>
              </a:solidFill>
              <a:effectLst/>
            </a:endParaRPr>
          </a:p>
        </p:txBody>
      </p:sp>
      <p:sp>
        <p:nvSpPr>
          <p:cNvPr id="71" name="Flowchart: Alternative Process 7">
            <a:extLst>
              <a:ext uri="{FF2B5EF4-FFF2-40B4-BE49-F238E27FC236}">
                <a16:creationId xmlns:a16="http://schemas.microsoft.com/office/drawing/2014/main" id="{A6366951-4E52-53C3-BA9E-3F09BAA9EDD4}"/>
              </a:ext>
            </a:extLst>
          </p:cNvPr>
          <p:cNvSpPr>
            <a:spLocks/>
          </p:cNvSpPr>
          <p:nvPr/>
        </p:nvSpPr>
        <p:spPr>
          <a:xfrm>
            <a:off x="1547623" y="2767504"/>
            <a:ext cx="252002" cy="221480"/>
          </a:xfrm>
          <a:prstGeom prst="flowChartAlternateProcess">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N</a:t>
            </a:r>
            <a:endParaRPr lang="en-GB" sz="800" kern="1400" dirty="0">
              <a:ln>
                <a:noFill/>
              </a:ln>
              <a:solidFill>
                <a:schemeClr val="bg1"/>
              </a:solidFill>
              <a:effectLst/>
            </a:endParaRPr>
          </a:p>
        </p:txBody>
      </p:sp>
      <p:sp>
        <p:nvSpPr>
          <p:cNvPr id="72" name="Flowchart: Alternative Process 7">
            <a:extLst>
              <a:ext uri="{FF2B5EF4-FFF2-40B4-BE49-F238E27FC236}">
                <a16:creationId xmlns:a16="http://schemas.microsoft.com/office/drawing/2014/main" id="{3755EBBB-819A-8564-354C-F9CA448F393E}"/>
              </a:ext>
            </a:extLst>
          </p:cNvPr>
          <p:cNvSpPr>
            <a:spLocks/>
          </p:cNvSpPr>
          <p:nvPr/>
        </p:nvSpPr>
        <p:spPr>
          <a:xfrm>
            <a:off x="2491329" y="3859593"/>
            <a:ext cx="252002" cy="221480"/>
          </a:xfrm>
          <a:prstGeom prst="flowChartAlternateProcess">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Y</a:t>
            </a:r>
            <a:endParaRPr lang="en-GB" sz="800" kern="1400" dirty="0">
              <a:ln>
                <a:noFill/>
              </a:ln>
              <a:solidFill>
                <a:schemeClr val="bg1"/>
              </a:solidFill>
              <a:effectLst/>
            </a:endParaRPr>
          </a:p>
        </p:txBody>
      </p:sp>
      <p:sp>
        <p:nvSpPr>
          <p:cNvPr id="73" name="Flowchart: Alternative Process 7">
            <a:extLst>
              <a:ext uri="{FF2B5EF4-FFF2-40B4-BE49-F238E27FC236}">
                <a16:creationId xmlns:a16="http://schemas.microsoft.com/office/drawing/2014/main" id="{2DA6FAB2-66AF-B855-E082-B12A8762A2C1}"/>
              </a:ext>
            </a:extLst>
          </p:cNvPr>
          <p:cNvSpPr>
            <a:spLocks/>
          </p:cNvSpPr>
          <p:nvPr/>
        </p:nvSpPr>
        <p:spPr>
          <a:xfrm>
            <a:off x="4760399" y="2726272"/>
            <a:ext cx="252002" cy="221480"/>
          </a:xfrm>
          <a:prstGeom prst="flowChartAlternateProcess">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N</a:t>
            </a:r>
            <a:endParaRPr lang="en-GB" sz="800" kern="1400" dirty="0">
              <a:ln>
                <a:noFill/>
              </a:ln>
              <a:solidFill>
                <a:schemeClr val="bg1"/>
              </a:solidFill>
              <a:effectLst/>
            </a:endParaRPr>
          </a:p>
        </p:txBody>
      </p:sp>
      <p:sp>
        <p:nvSpPr>
          <p:cNvPr id="76" name="Flowchart: Alternative Process 7">
            <a:extLst>
              <a:ext uri="{FF2B5EF4-FFF2-40B4-BE49-F238E27FC236}">
                <a16:creationId xmlns:a16="http://schemas.microsoft.com/office/drawing/2014/main" id="{C3D5A7CA-F4A4-CB09-BE39-52AA3DCD05CD}"/>
              </a:ext>
            </a:extLst>
          </p:cNvPr>
          <p:cNvSpPr>
            <a:spLocks/>
          </p:cNvSpPr>
          <p:nvPr/>
        </p:nvSpPr>
        <p:spPr>
          <a:xfrm>
            <a:off x="5334758" y="3246984"/>
            <a:ext cx="252002" cy="221480"/>
          </a:xfrm>
          <a:prstGeom prst="flowChartAlternateProcess">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Y</a:t>
            </a:r>
            <a:endParaRPr lang="en-GB" sz="800" kern="1400" dirty="0">
              <a:ln>
                <a:noFill/>
              </a:ln>
              <a:solidFill>
                <a:schemeClr val="bg1"/>
              </a:solidFill>
              <a:effectLst/>
            </a:endParaRPr>
          </a:p>
        </p:txBody>
      </p:sp>
      <p:sp>
        <p:nvSpPr>
          <p:cNvPr id="77" name="Flowchart: Alternative Process 7">
            <a:extLst>
              <a:ext uri="{FF2B5EF4-FFF2-40B4-BE49-F238E27FC236}">
                <a16:creationId xmlns:a16="http://schemas.microsoft.com/office/drawing/2014/main" id="{299517B7-AE9C-8C79-8A4F-135881B9D46B}"/>
              </a:ext>
            </a:extLst>
          </p:cNvPr>
          <p:cNvSpPr>
            <a:spLocks/>
          </p:cNvSpPr>
          <p:nvPr/>
        </p:nvSpPr>
        <p:spPr>
          <a:xfrm>
            <a:off x="3334999" y="3256242"/>
            <a:ext cx="252002" cy="221480"/>
          </a:xfrm>
          <a:prstGeom prst="flowChartAlternateProcess">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indent="0" algn="ctr">
              <a:lnSpc>
                <a:spcPct val="119000"/>
              </a:lnSpc>
              <a:spcBef>
                <a:spcPts val="0"/>
              </a:spcBef>
            </a:pPr>
            <a:r>
              <a:rPr lang="en-GB" sz="800" b="1" kern="1400" dirty="0">
                <a:ln>
                  <a:noFill/>
                </a:ln>
                <a:solidFill>
                  <a:schemeClr val="bg1"/>
                </a:solidFill>
                <a:effectLst/>
              </a:rPr>
              <a:t>N</a:t>
            </a:r>
            <a:endParaRPr lang="en-GB" sz="800" kern="1400" dirty="0">
              <a:ln>
                <a:noFill/>
              </a:ln>
              <a:solidFill>
                <a:schemeClr val="bg1"/>
              </a:solidFill>
              <a:effectLst/>
            </a:endParaRPr>
          </a:p>
        </p:txBody>
      </p:sp>
      <p:grpSp>
        <p:nvGrpSpPr>
          <p:cNvPr id="83" name="Group 82">
            <a:extLst>
              <a:ext uri="{FF2B5EF4-FFF2-40B4-BE49-F238E27FC236}">
                <a16:creationId xmlns:a16="http://schemas.microsoft.com/office/drawing/2014/main" id="{D10F0E83-8918-76DE-D668-AE86EA48B2A0}"/>
              </a:ext>
            </a:extLst>
          </p:cNvPr>
          <p:cNvGrpSpPr/>
          <p:nvPr/>
        </p:nvGrpSpPr>
        <p:grpSpPr>
          <a:xfrm>
            <a:off x="1134404" y="4839208"/>
            <a:ext cx="593660" cy="593660"/>
            <a:chOff x="423840" y="4676297"/>
            <a:chExt cx="686936" cy="686936"/>
          </a:xfrm>
          <a:solidFill>
            <a:schemeClr val="accent4">
              <a:lumMod val="75000"/>
            </a:schemeClr>
          </a:solidFill>
        </p:grpSpPr>
        <p:sp>
          <p:nvSpPr>
            <p:cNvPr id="82" name="Oval 81">
              <a:extLst>
                <a:ext uri="{FF2B5EF4-FFF2-40B4-BE49-F238E27FC236}">
                  <a16:creationId xmlns:a16="http://schemas.microsoft.com/office/drawing/2014/main" id="{519AE5F4-A6AF-3250-D21F-0BE8EB81CE12}"/>
                </a:ext>
              </a:extLst>
            </p:cNvPr>
            <p:cNvSpPr/>
            <p:nvPr/>
          </p:nvSpPr>
          <p:spPr>
            <a:xfrm>
              <a:off x="423840" y="4676297"/>
              <a:ext cx="686936" cy="68693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 Free web icons">
              <a:extLst>
                <a:ext uri="{FF2B5EF4-FFF2-40B4-BE49-F238E27FC236}">
                  <a16:creationId xmlns:a16="http://schemas.microsoft.com/office/drawing/2014/main" id="{E6D899FE-D010-0E31-4F3F-32C97E5C8A92}"/>
                </a:ext>
              </a:extLst>
            </p:cNvPr>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533957" y="4774183"/>
              <a:ext cx="449277" cy="449277"/>
            </a:xfrm>
            <a:prstGeom prst="rect">
              <a:avLst/>
            </a:prstGeom>
            <a:grp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C1BE1588-40E9-B7DA-B98A-EF40F650F3EC}"/>
                </a:ext>
              </a:extLst>
            </p:cNvPr>
            <p:cNvPicPr>
              <a:picLocks noChangeAspect="1"/>
            </p:cNvPicPr>
            <p:nvPr/>
          </p:nvPicPr>
          <p:blipFill>
            <a:blip r:embed="rId14"/>
            <a:stretch>
              <a:fillRect/>
            </a:stretch>
          </p:blipFill>
          <p:spPr>
            <a:xfrm>
              <a:off x="623711" y="4994364"/>
              <a:ext cx="274806" cy="111493"/>
            </a:xfrm>
            <a:prstGeom prst="rect">
              <a:avLst/>
            </a:prstGeom>
            <a:grpFill/>
          </p:spPr>
        </p:pic>
      </p:grpSp>
      <p:sp>
        <p:nvSpPr>
          <p:cNvPr id="81" name="TextBox 80">
            <a:extLst>
              <a:ext uri="{FF2B5EF4-FFF2-40B4-BE49-F238E27FC236}">
                <a16:creationId xmlns:a16="http://schemas.microsoft.com/office/drawing/2014/main" id="{3F5119D8-8465-E298-DCB6-F43FC170A941}"/>
              </a:ext>
            </a:extLst>
          </p:cNvPr>
          <p:cNvSpPr txBox="1"/>
          <p:nvPr/>
        </p:nvSpPr>
        <p:spPr>
          <a:xfrm>
            <a:off x="177125" y="131361"/>
            <a:ext cx="4394863" cy="523220"/>
          </a:xfrm>
          <a:prstGeom prst="rect">
            <a:avLst/>
          </a:prstGeom>
          <a:noFill/>
        </p:spPr>
        <p:txBody>
          <a:bodyPr wrap="square" rtlCol="0">
            <a:spAutoFit/>
          </a:bodyPr>
          <a:lstStyle/>
          <a:p>
            <a:r>
              <a:rPr lang="en-GB" sz="1400" b="1" dirty="0">
                <a:solidFill>
                  <a:schemeClr val="tx1">
                    <a:lumMod val="50000"/>
                  </a:schemeClr>
                </a:solidFill>
              </a:rPr>
              <a:t>Who should </a:t>
            </a:r>
            <a:r>
              <a:rPr lang="en-GB" sz="1400" b="1" dirty="0">
                <a:solidFill>
                  <a:schemeClr val="tx2">
                    <a:lumMod val="75000"/>
                  </a:schemeClr>
                </a:solidFill>
              </a:rPr>
              <a:t>General Practice </a:t>
            </a:r>
            <a:r>
              <a:rPr lang="en-GB" sz="1400" b="1" dirty="0">
                <a:solidFill>
                  <a:schemeClr val="tx1">
                    <a:lumMod val="50000"/>
                  </a:schemeClr>
                </a:solidFill>
              </a:rPr>
              <a:t>call when managing </a:t>
            </a:r>
            <a:r>
              <a:rPr lang="en-GB" sz="1400" b="1" dirty="0">
                <a:solidFill>
                  <a:schemeClr val="tx2">
                    <a:lumMod val="75000"/>
                  </a:schemeClr>
                </a:solidFill>
              </a:rPr>
              <a:t>frail patients with urgent </a:t>
            </a:r>
            <a:r>
              <a:rPr lang="en-GB" sz="1400" b="1" dirty="0">
                <a:solidFill>
                  <a:schemeClr val="tx1">
                    <a:lumMod val="50000"/>
                  </a:schemeClr>
                </a:solidFill>
              </a:rPr>
              <a:t>/</a:t>
            </a:r>
            <a:r>
              <a:rPr lang="en-GB" sz="1400" b="1" dirty="0">
                <a:solidFill>
                  <a:schemeClr val="tx2">
                    <a:lumMod val="75000"/>
                  </a:schemeClr>
                </a:solidFill>
              </a:rPr>
              <a:t> emergency needs</a:t>
            </a:r>
            <a:r>
              <a:rPr lang="en-GB" sz="1400" b="1" dirty="0">
                <a:solidFill>
                  <a:schemeClr val="tx1">
                    <a:lumMod val="50000"/>
                  </a:schemeClr>
                </a:solidFill>
              </a:rPr>
              <a:t>?</a:t>
            </a:r>
          </a:p>
        </p:txBody>
      </p:sp>
      <p:pic>
        <p:nvPicPr>
          <p:cNvPr id="84" name="Picture 83">
            <a:extLst>
              <a:ext uri="{FF2B5EF4-FFF2-40B4-BE49-F238E27FC236}">
                <a16:creationId xmlns:a16="http://schemas.microsoft.com/office/drawing/2014/main" id="{8149F70C-4AAD-F068-3CE4-72D295522241}"/>
              </a:ext>
            </a:extLst>
          </p:cNvPr>
          <p:cNvPicPr>
            <a:picLocks noChangeAspect="1"/>
          </p:cNvPicPr>
          <p:nvPr/>
        </p:nvPicPr>
        <p:blipFill>
          <a:blip r:embed="rId5"/>
          <a:stretch>
            <a:fillRect/>
          </a:stretch>
        </p:blipFill>
        <p:spPr>
          <a:xfrm>
            <a:off x="2215252" y="2561411"/>
            <a:ext cx="736717" cy="517285"/>
          </a:xfrm>
          <a:prstGeom prst="rect">
            <a:avLst/>
          </a:prstGeom>
        </p:spPr>
      </p:pic>
      <p:pic>
        <p:nvPicPr>
          <p:cNvPr id="85" name="Picture 84">
            <a:extLst>
              <a:ext uri="{FF2B5EF4-FFF2-40B4-BE49-F238E27FC236}">
                <a16:creationId xmlns:a16="http://schemas.microsoft.com/office/drawing/2014/main" id="{8E2D3ABA-61F6-97BE-629F-AC6FBB0008DB}"/>
              </a:ext>
            </a:extLst>
          </p:cNvPr>
          <p:cNvPicPr>
            <a:picLocks noChangeAspect="1"/>
          </p:cNvPicPr>
          <p:nvPr/>
        </p:nvPicPr>
        <p:blipFill>
          <a:blip r:embed="rId2"/>
          <a:stretch>
            <a:fillRect/>
          </a:stretch>
        </p:blipFill>
        <p:spPr>
          <a:xfrm>
            <a:off x="2077444" y="730373"/>
            <a:ext cx="1079771" cy="306449"/>
          </a:xfrm>
          <a:prstGeom prst="rect">
            <a:avLst/>
          </a:prstGeom>
        </p:spPr>
      </p:pic>
      <p:cxnSp>
        <p:nvCxnSpPr>
          <p:cNvPr id="87" name="Straight Connector 86">
            <a:extLst>
              <a:ext uri="{FF2B5EF4-FFF2-40B4-BE49-F238E27FC236}">
                <a16:creationId xmlns:a16="http://schemas.microsoft.com/office/drawing/2014/main" id="{9C7645F9-A5AA-F4C8-C5C3-B7F40B31B63E}"/>
              </a:ext>
            </a:extLst>
          </p:cNvPr>
          <p:cNvCxnSpPr>
            <a:cxnSpLocks/>
          </p:cNvCxnSpPr>
          <p:nvPr/>
        </p:nvCxnSpPr>
        <p:spPr>
          <a:xfrm flipV="1">
            <a:off x="4373731" y="664690"/>
            <a:ext cx="0" cy="828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59620"/>
      </p:ext>
    </p:extLst>
  </p:cSld>
  <p:clrMapOvr>
    <a:masterClrMapping/>
  </p:clrMapOvr>
</p:sld>
</file>

<file path=ppt/theme/theme1.xml><?xml version="1.0" encoding="utf-8"?>
<a:theme xmlns:a="http://schemas.openxmlformats.org/drawingml/2006/main" name="1_New BrisDoc Powerpoint Colour Scheme">
  <a:themeElements>
    <a:clrScheme name="SevernSide">
      <a:dk1>
        <a:srgbClr val="394445"/>
      </a:dk1>
      <a:lt1>
        <a:srgbClr val="FFFFFF"/>
      </a:lt1>
      <a:dk2>
        <a:srgbClr val="F26722"/>
      </a:dk2>
      <a:lt2>
        <a:srgbClr val="FCD9C8"/>
      </a:lt2>
      <a:accent1>
        <a:srgbClr val="00AB8E"/>
      </a:accent1>
      <a:accent2>
        <a:srgbClr val="006DC4"/>
      </a:accent2>
      <a:accent3>
        <a:srgbClr val="FF0066"/>
      </a:accent3>
      <a:accent4>
        <a:srgbClr val="7030A0"/>
      </a:accent4>
      <a:accent5>
        <a:srgbClr val="4C5C5D"/>
      </a:accent5>
      <a:accent6>
        <a:srgbClr val="00B0F0"/>
      </a:accent6>
      <a:hlink>
        <a:srgbClr val="006DC4"/>
      </a:hlink>
      <a:folHlink>
        <a:srgbClr val="000000"/>
      </a:folHlink>
    </a:clrScheme>
    <a:fontScheme name="BrisDoc">
      <a:majorFont>
        <a:latin typeface="Bree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lIns="504000" tIns="180000" rIns="504000"/>
      <a:lstStyle>
        <a:defPPr algn="l" eaLnBrk="1" hangingPunct="1">
          <a:spcAft>
            <a:spcPts val="0"/>
          </a:spcAft>
          <a:defRPr sz="2800" dirty="0" smtClean="0">
            <a:latin typeface="Bree Serif" panose="02000503040000020004" pitchFamily="2" charset="0"/>
            <a:cs typeface="Arial" panose="020B0604020202020204" pitchFamily="34" charset="0"/>
          </a:defRPr>
        </a:defPPr>
      </a:lstStyle>
    </a:txDef>
  </a:objectDefaults>
  <a:extraClrSchemeLst/>
</a:theme>
</file>

<file path=ppt/theme/theme2.xml><?xml version="1.0" encoding="utf-8"?>
<a:theme xmlns:a="http://schemas.openxmlformats.org/drawingml/2006/main" name="2_New BrisDoc Powerpoint Colour Scheme">
  <a:themeElements>
    <a:clrScheme name="SevernSide">
      <a:dk1>
        <a:srgbClr val="394445"/>
      </a:dk1>
      <a:lt1>
        <a:srgbClr val="FFFFFF"/>
      </a:lt1>
      <a:dk2>
        <a:srgbClr val="F26722"/>
      </a:dk2>
      <a:lt2>
        <a:srgbClr val="FCD9C8"/>
      </a:lt2>
      <a:accent1>
        <a:srgbClr val="00AB8E"/>
      </a:accent1>
      <a:accent2>
        <a:srgbClr val="006DC4"/>
      </a:accent2>
      <a:accent3>
        <a:srgbClr val="FF0066"/>
      </a:accent3>
      <a:accent4>
        <a:srgbClr val="7030A0"/>
      </a:accent4>
      <a:accent5>
        <a:srgbClr val="4C5C5D"/>
      </a:accent5>
      <a:accent6>
        <a:srgbClr val="00B0F0"/>
      </a:accent6>
      <a:hlink>
        <a:srgbClr val="006DC4"/>
      </a:hlink>
      <a:folHlink>
        <a:srgbClr val="000000"/>
      </a:folHlink>
    </a:clrScheme>
    <a:fontScheme name="BrisDoc">
      <a:majorFont>
        <a:latin typeface="Bree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lIns="504000" tIns="180000" rIns="504000"/>
      <a:lstStyle>
        <a:defPPr algn="l" eaLnBrk="1" hangingPunct="1">
          <a:spcAft>
            <a:spcPts val="0"/>
          </a:spcAft>
          <a:defRPr sz="2800" dirty="0" smtClean="0">
            <a:latin typeface="Bree Serif" panose="02000503040000020004" pitchFamily="2"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16551</TotalTime>
  <Words>374</Words>
  <Application>Microsoft Macintosh PowerPoint</Application>
  <PresentationFormat>On-screen Show (4:3)</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Bree Serif</vt:lpstr>
      <vt:lpstr>Calibri</vt:lpstr>
      <vt:lpstr>1_New BrisDoc Powerpoint Colour Scheme</vt:lpstr>
      <vt:lpstr>2_New BrisDoc Powerpoint Colour Scheme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andrew.morrison</dc:creator>
  <cp:lastModifiedBy>Andy Morrison BrisDoc Marketing</cp:lastModifiedBy>
  <cp:revision>795</cp:revision>
  <cp:lastPrinted>2023-11-16T08:29:44Z</cp:lastPrinted>
  <dcterms:created xsi:type="dcterms:W3CDTF">2016-02-25T09:45:08Z</dcterms:created>
  <dcterms:modified xsi:type="dcterms:W3CDTF">2024-01-04T13:41:49Z</dcterms:modified>
</cp:coreProperties>
</file>