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3" r:id="rId4"/>
  </p:sldMasterIdLst>
  <p:notesMasterIdLst>
    <p:notesMasterId r:id="rId20"/>
  </p:notesMasterIdLst>
  <p:handoutMasterIdLst>
    <p:handoutMasterId r:id="rId21"/>
  </p:handoutMasterIdLst>
  <p:sldIdLst>
    <p:sldId id="307" r:id="rId5"/>
    <p:sldId id="309" r:id="rId6"/>
    <p:sldId id="259" r:id="rId7"/>
    <p:sldId id="274" r:id="rId8"/>
    <p:sldId id="308" r:id="rId9"/>
    <p:sldId id="310" r:id="rId10"/>
    <p:sldId id="311" r:id="rId11"/>
    <p:sldId id="312" r:id="rId12"/>
    <p:sldId id="313" r:id="rId13"/>
    <p:sldId id="314" r:id="rId14"/>
    <p:sldId id="315" r:id="rId15"/>
    <p:sldId id="316" r:id="rId16"/>
    <p:sldId id="317" r:id="rId17"/>
    <p:sldId id="318" r:id="rId18"/>
    <p:sldId id="306" r:id="rId19"/>
  </p:sldIdLst>
  <p:sldSz cx="18288000" cy="10287000"/>
  <p:notesSz cx="9144000" cy="6858000"/>
  <p:defaultTextStyle>
    <a:defPPr>
      <a:defRPr lang="en-US"/>
    </a:defPPr>
    <a:lvl1pPr marL="0" algn="l" defTabSz="1370554" rtl="0" eaLnBrk="1" latinLnBrk="0" hangingPunct="1">
      <a:defRPr sz="2698" kern="1200">
        <a:solidFill>
          <a:schemeClr val="tx1"/>
        </a:solidFill>
        <a:latin typeface="+mn-lt"/>
        <a:ea typeface="+mn-ea"/>
        <a:cs typeface="+mn-cs"/>
      </a:defRPr>
    </a:lvl1pPr>
    <a:lvl2pPr marL="685277" algn="l" defTabSz="1370554" rtl="0" eaLnBrk="1" latinLnBrk="0" hangingPunct="1">
      <a:defRPr sz="2698" kern="1200">
        <a:solidFill>
          <a:schemeClr val="tx1"/>
        </a:solidFill>
        <a:latin typeface="+mn-lt"/>
        <a:ea typeface="+mn-ea"/>
        <a:cs typeface="+mn-cs"/>
      </a:defRPr>
    </a:lvl2pPr>
    <a:lvl3pPr marL="1370554" algn="l" defTabSz="1370554" rtl="0" eaLnBrk="1" latinLnBrk="0" hangingPunct="1">
      <a:defRPr sz="2698" kern="1200">
        <a:solidFill>
          <a:schemeClr val="tx1"/>
        </a:solidFill>
        <a:latin typeface="+mn-lt"/>
        <a:ea typeface="+mn-ea"/>
        <a:cs typeface="+mn-cs"/>
      </a:defRPr>
    </a:lvl3pPr>
    <a:lvl4pPr marL="2055835" algn="l" defTabSz="1370554" rtl="0" eaLnBrk="1" latinLnBrk="0" hangingPunct="1">
      <a:defRPr sz="2698" kern="1200">
        <a:solidFill>
          <a:schemeClr val="tx1"/>
        </a:solidFill>
        <a:latin typeface="+mn-lt"/>
        <a:ea typeface="+mn-ea"/>
        <a:cs typeface="+mn-cs"/>
      </a:defRPr>
    </a:lvl4pPr>
    <a:lvl5pPr marL="2741109" algn="l" defTabSz="1370554" rtl="0" eaLnBrk="1" latinLnBrk="0" hangingPunct="1">
      <a:defRPr sz="2698" kern="1200">
        <a:solidFill>
          <a:schemeClr val="tx1"/>
        </a:solidFill>
        <a:latin typeface="+mn-lt"/>
        <a:ea typeface="+mn-ea"/>
        <a:cs typeface="+mn-cs"/>
      </a:defRPr>
    </a:lvl5pPr>
    <a:lvl6pPr marL="3426389" algn="l" defTabSz="1370554" rtl="0" eaLnBrk="1" latinLnBrk="0" hangingPunct="1">
      <a:defRPr sz="2698" kern="1200">
        <a:solidFill>
          <a:schemeClr val="tx1"/>
        </a:solidFill>
        <a:latin typeface="+mn-lt"/>
        <a:ea typeface="+mn-ea"/>
        <a:cs typeface="+mn-cs"/>
      </a:defRPr>
    </a:lvl6pPr>
    <a:lvl7pPr marL="4111666" algn="l" defTabSz="1370554" rtl="0" eaLnBrk="1" latinLnBrk="0" hangingPunct="1">
      <a:defRPr sz="2698" kern="1200">
        <a:solidFill>
          <a:schemeClr val="tx1"/>
        </a:solidFill>
        <a:latin typeface="+mn-lt"/>
        <a:ea typeface="+mn-ea"/>
        <a:cs typeface="+mn-cs"/>
      </a:defRPr>
    </a:lvl7pPr>
    <a:lvl8pPr marL="4796942" algn="l" defTabSz="1370554" rtl="0" eaLnBrk="1" latinLnBrk="0" hangingPunct="1">
      <a:defRPr sz="2698" kern="1200">
        <a:solidFill>
          <a:schemeClr val="tx1"/>
        </a:solidFill>
        <a:latin typeface="+mn-lt"/>
        <a:ea typeface="+mn-ea"/>
        <a:cs typeface="+mn-cs"/>
      </a:defRPr>
    </a:lvl8pPr>
    <a:lvl9pPr marL="5482223" algn="l" defTabSz="1370554" rtl="0" eaLnBrk="1" latinLnBrk="0" hangingPunct="1">
      <a:defRPr sz="2698"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39B9DA5-17BB-42D3-9A53-D44D5C256961}">
          <p14:sldIdLst>
            <p14:sldId id="307"/>
            <p14:sldId id="309"/>
            <p14:sldId id="259"/>
            <p14:sldId id="274"/>
            <p14:sldId id="308"/>
            <p14:sldId id="310"/>
            <p14:sldId id="311"/>
            <p14:sldId id="312"/>
            <p14:sldId id="313"/>
            <p14:sldId id="314"/>
            <p14:sldId id="315"/>
            <p14:sldId id="316"/>
            <p14:sldId id="317"/>
            <p14:sldId id="318"/>
            <p14:sldId id="306"/>
          </p14:sldIdLst>
        </p14:section>
      </p14:sectionLst>
    </p:ext>
    <p:ext uri="{EFAFB233-063F-42B5-8137-9DF3F51BA10A}">
      <p15:sldGuideLst xmlns:p15="http://schemas.microsoft.com/office/powerpoint/2012/main">
        <p15:guide id="1" orient="horz" pos="3240" userDrawn="1">
          <p15:clr>
            <a:srgbClr val="A4A3A4"/>
          </p15:clr>
        </p15:guide>
        <p15:guide id="2" pos="5760" userDrawn="1">
          <p15:clr>
            <a:srgbClr val="A4A3A4"/>
          </p15:clr>
        </p15:guide>
      </p15:sldGuideLst>
    </p:ext>
    <p:ext uri="{2D200454-40CA-4A62-9FC3-DE9A4176ACB9}">
      <p15:notesGuideLst xmlns:p15="http://schemas.microsoft.com/office/powerpoint/2012/main">
        <p15:guide id="1" orient="horz" pos="2160" userDrawn="1">
          <p15:clr>
            <a:srgbClr val="A4A3A4"/>
          </p15:clr>
        </p15:guide>
        <p15:guide id="2" pos="288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6B97E05-019E-72C1-25DD-87F672F5EC7B}" name="Sarah Wilson" initials="SW" userId="S::sarah.wilson154@england.nhs.uk::86bb3e73-5eb1-4462-9d3d-04e2ec700372" providerId="AD"/>
  <p188:author id="{55481206-761A-5C61-5036-E940E4914433}" name="Womack, Justine" initials="JW" userId="S::Justine.Womack@dhsc.gov.uk::dec603e9-6870-439d-9244-aebb3879480b" providerId="AD"/>
  <p188:author id="{1F058A20-4C1C-405A-58D2-DCC983E7963C}" name="MICHELLE  SOWDEN" initials="MS" userId="S::m.sowden@england.nhs.uk::dcf671a7-ce3a-4919-aaff-57d73d4b40f1" providerId="AD"/>
  <p188:author id="{77A02821-DA24-D057-8FA0-5DF3A65069E2}" name="Cath Kane" initials="CK" userId="S::cathkane@england.nhs.uk::c69599f2-ee45-420a-a230-c41438a405f5" providerId="AD"/>
  <p188:author id="{47BCA32B-54E6-3115-9172-E18DB3DCC22A}" name="Mcinerney, James" initials="MJ" userId="S::James.Mcinerney@dhsc.gov.uk::469745b5-7de1-44b7-b108-a880a09636dc" providerId="AD"/>
  <p188:author id="{D8651542-BE1D-18C7-B80E-536440FDCD1F}" name="Emma Hallas" initials="EH" userId="S::emma.hallas@england.nhs.uk::678ff275-6700-4890-b339-fdbb288359d1" providerId="AD"/>
  <p188:author id="{F5037F42-128A-C242-83EA-C41799B9F60F}" name="MICHELLE  SOWDEN" initials="MS" userId="S::M.SOWDEN@england.nhs.uk::dcf671a7-ce3a-4919-aaff-57d73d4b40f1" providerId="AD"/>
  <p188:author id="{E1A4F94D-4DA9-0769-577C-672248BB6B5E}" name="Jo McCullagh" initials="JM" userId="S::jo.mccullagh@england.nhs.uk::a6276b25-57fe-4a4c-98ce-9a33399cd566" providerId="AD"/>
  <p188:author id="{DAECD751-49BA-9B51-9290-FE8DB9C6B2A3}" name="Leanne Armstrong" initials="LA" userId="S::leanne.armstrong@england.nhs.uk::08b924d7-0529-4e7d-99f7-1b80cd1c266b" providerId="AD"/>
  <p188:author id="{AE94C556-CC90-E7DE-6F80-74C3E208B2D3}" name="Karen Coulman" initials="KC" userId="S::nskdc@bristol.ac.uk::28f5e756-f7ce-4cea-9066-d349bf8287cd" providerId="AD"/>
  <p188:author id="{7DFBB393-3FD7-034B-2274-FFB9882DE5CC}" name="Kiley Haberman-Pool" initials="KHP" userId="S::kiley.haberman-pool@england.nhs.uk::d9fd12f2-0da9-4c5f-86e1-80cda256ea1f" providerId="AD"/>
  <p188:author id="{17225798-B5BF-7558-C7C2-5F06ECF75A29}" name="Maggie  O'Donnell" initials="MO" userId="S::MAGGIEO'DONNELL@england.nhs.uk::e4581599-2dca-494f-892d-ebbf219b3f86" providerId="AD"/>
  <p188:author id="{791EA0F4-4679-9774-932E-1DA603A88FBB}" name="SOWDEN, Michelle (NHS ENGLAND – X24)" initials="SM(E–X" userId="S::m.sowden@nhs.net::00cf22a5-557a-4cda-b420-5194a0c258c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499"/>
    <a:srgbClr val="0071D1"/>
    <a:srgbClr val="F08C00"/>
    <a:srgbClr val="FEE6C6"/>
    <a:srgbClr val="CAEDE9"/>
    <a:srgbClr val="FDD7D7"/>
    <a:srgbClr val="FBDDBF"/>
    <a:srgbClr val="DD2509"/>
    <a:srgbClr val="009633"/>
    <a:srgbClr val="EECB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F36EE2-AB3C-481C-BD4B-1A868AC7E4B5}" v="46" dt="2025-03-19T16:06:06.2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954" autoAdjust="0"/>
  </p:normalViewPr>
  <p:slideViewPr>
    <p:cSldViewPr snapToGrid="0">
      <p:cViewPr varScale="1">
        <p:scale>
          <a:sx n="40" d="100"/>
          <a:sy n="40" d="100"/>
        </p:scale>
        <p:origin x="88" y="296"/>
      </p:cViewPr>
      <p:guideLst>
        <p:guide orient="horz" pos="3240"/>
        <p:guide pos="5760"/>
      </p:guideLst>
    </p:cSldViewPr>
  </p:slideViewPr>
  <p:notesTextViewPr>
    <p:cViewPr>
      <p:scale>
        <a:sx n="1" d="1"/>
        <a:sy n="1" d="1"/>
      </p:scale>
      <p:origin x="0" y="0"/>
    </p:cViewPr>
  </p:notesTextViewPr>
  <p:notesViewPr>
    <p:cSldViewPr snapToGrid="0">
      <p:cViewPr>
        <p:scale>
          <a:sx n="1" d="2"/>
          <a:sy n="1" d="2"/>
        </p:scale>
        <p:origin x="0" y="0"/>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omack, Justine" userId="dec603e9-6870-439d-9244-aebb3879480b" providerId="ADAL" clId="{77F36EE2-AB3C-481C-BD4B-1A868AC7E4B5}"/>
    <pc:docChg chg="custSel modSld">
      <pc:chgData name="Womack, Justine" userId="dec603e9-6870-439d-9244-aebb3879480b" providerId="ADAL" clId="{77F36EE2-AB3C-481C-BD4B-1A868AC7E4B5}" dt="2025-03-19T16:11:17.793" v="630" actId="255"/>
      <pc:docMkLst>
        <pc:docMk/>
      </pc:docMkLst>
      <pc:sldChg chg="modSp mod">
        <pc:chgData name="Womack, Justine" userId="dec603e9-6870-439d-9244-aebb3879480b" providerId="ADAL" clId="{77F36EE2-AB3C-481C-BD4B-1A868AC7E4B5}" dt="2025-03-19T16:06:29.638" v="521" actId="207"/>
        <pc:sldMkLst>
          <pc:docMk/>
          <pc:sldMk cId="49658998" sldId="259"/>
        </pc:sldMkLst>
        <pc:spChg chg="mod">
          <ac:chgData name="Womack, Justine" userId="dec603e9-6870-439d-9244-aebb3879480b" providerId="ADAL" clId="{77F36EE2-AB3C-481C-BD4B-1A868AC7E4B5}" dt="2025-03-19T16:06:29.638" v="521" actId="207"/>
          <ac:spMkLst>
            <pc:docMk/>
            <pc:sldMk cId="49658998" sldId="259"/>
            <ac:spMk id="4" creationId="{954EF798-5959-B2DF-E4B0-BBCDEAF035D0}"/>
          </ac:spMkLst>
        </pc:spChg>
      </pc:sldChg>
      <pc:sldChg chg="modSp mod">
        <pc:chgData name="Womack, Justine" userId="dec603e9-6870-439d-9244-aebb3879480b" providerId="ADAL" clId="{77F36EE2-AB3C-481C-BD4B-1A868AC7E4B5}" dt="2025-03-19T16:06:06.206" v="514" actId="20577"/>
        <pc:sldMkLst>
          <pc:docMk/>
          <pc:sldMk cId="930875655" sldId="274"/>
        </pc:sldMkLst>
        <pc:spChg chg="mod">
          <ac:chgData name="Womack, Justine" userId="dec603e9-6870-439d-9244-aebb3879480b" providerId="ADAL" clId="{77F36EE2-AB3C-481C-BD4B-1A868AC7E4B5}" dt="2025-03-19T16:05:10.509" v="467" actId="207"/>
          <ac:spMkLst>
            <pc:docMk/>
            <pc:sldMk cId="930875655" sldId="274"/>
            <ac:spMk id="2" creationId="{64CA76C1-5534-00DD-3D11-352066B3FAA2}"/>
          </ac:spMkLst>
        </pc:spChg>
        <pc:graphicFrameChg chg="mod modGraphic">
          <ac:chgData name="Womack, Justine" userId="dec603e9-6870-439d-9244-aebb3879480b" providerId="ADAL" clId="{77F36EE2-AB3C-481C-BD4B-1A868AC7E4B5}" dt="2025-03-19T16:06:06.206" v="514" actId="20577"/>
          <ac:graphicFrameMkLst>
            <pc:docMk/>
            <pc:sldMk cId="930875655" sldId="274"/>
            <ac:graphicFrameMk id="13" creationId="{8BA46AD1-7D38-BE9E-B340-B12B92744A61}"/>
          </ac:graphicFrameMkLst>
        </pc:graphicFrameChg>
      </pc:sldChg>
      <pc:sldChg chg="modSp mod modCm">
        <pc:chgData name="Womack, Justine" userId="dec603e9-6870-439d-9244-aebb3879480b" providerId="ADAL" clId="{77F36EE2-AB3C-481C-BD4B-1A868AC7E4B5}" dt="2025-03-19T16:04:42.510" v="460" actId="20577"/>
        <pc:sldMkLst>
          <pc:docMk/>
          <pc:sldMk cId="4031838765" sldId="308"/>
        </pc:sldMkLst>
        <pc:spChg chg="mod">
          <ac:chgData name="Womack, Justine" userId="dec603e9-6870-439d-9244-aebb3879480b" providerId="ADAL" clId="{77F36EE2-AB3C-481C-BD4B-1A868AC7E4B5}" dt="2025-03-19T16:03:39.233" v="449" actId="207"/>
          <ac:spMkLst>
            <pc:docMk/>
            <pc:sldMk cId="4031838765" sldId="308"/>
            <ac:spMk id="2" creationId="{64CA76C1-5534-00DD-3D11-352066B3FAA2}"/>
          </ac:spMkLst>
        </pc:spChg>
        <pc:spChg chg="mod">
          <ac:chgData name="Womack, Justine" userId="dec603e9-6870-439d-9244-aebb3879480b" providerId="ADAL" clId="{77F36EE2-AB3C-481C-BD4B-1A868AC7E4B5}" dt="2025-03-19T16:04:42.510" v="460" actId="20577"/>
          <ac:spMkLst>
            <pc:docMk/>
            <pc:sldMk cId="4031838765" sldId="308"/>
            <ac:spMk id="8" creationId="{8AA00511-2E9F-8EA6-79B4-DCF1042D9E55}"/>
          </ac:spMkLst>
        </pc:spChg>
        <pc:spChg chg="mod">
          <ac:chgData name="Womack, Justine" userId="dec603e9-6870-439d-9244-aebb3879480b" providerId="ADAL" clId="{77F36EE2-AB3C-481C-BD4B-1A868AC7E4B5}" dt="2025-03-19T16:03:44.606" v="453" actId="20577"/>
          <ac:spMkLst>
            <pc:docMk/>
            <pc:sldMk cId="4031838765" sldId="308"/>
            <ac:spMk id="10" creationId="{C43CCB5F-6246-0002-C2DA-0E46D177F6FB}"/>
          </ac:spMkLst>
        </pc:spChg>
        <pc:extLst>
          <p:ext xmlns:p="http://schemas.openxmlformats.org/presentationml/2006/main" uri="{D6D511B9-2390-475A-947B-AFAB55BFBCF1}">
            <pc226:cmChg xmlns:pc226="http://schemas.microsoft.com/office/powerpoint/2022/06/main/command" chg="mod">
              <pc226:chgData name="Womack, Justine" userId="dec603e9-6870-439d-9244-aebb3879480b" providerId="ADAL" clId="{77F36EE2-AB3C-481C-BD4B-1A868AC7E4B5}" dt="2025-03-19T16:04:42.510" v="460" actId="20577"/>
              <pc2:cmMkLst xmlns:pc2="http://schemas.microsoft.com/office/powerpoint/2019/9/main/command">
                <pc:docMk/>
                <pc:sldMk cId="4031838765" sldId="308"/>
                <pc2:cmMk id="{0E1FAD88-BC9E-4089-9893-3345C0B57A57}"/>
              </pc2:cmMkLst>
            </pc226:cmChg>
          </p:ext>
        </pc:extLst>
      </pc:sldChg>
      <pc:sldChg chg="modSp mod modCm">
        <pc:chgData name="Womack, Justine" userId="dec603e9-6870-439d-9244-aebb3879480b" providerId="ADAL" clId="{77F36EE2-AB3C-481C-BD4B-1A868AC7E4B5}" dt="2025-03-19T16:08:41.177" v="595" actId="207"/>
        <pc:sldMkLst>
          <pc:docMk/>
          <pc:sldMk cId="168811695" sldId="309"/>
        </pc:sldMkLst>
        <pc:spChg chg="mod">
          <ac:chgData name="Womack, Justine" userId="dec603e9-6870-439d-9244-aebb3879480b" providerId="ADAL" clId="{77F36EE2-AB3C-481C-BD4B-1A868AC7E4B5}" dt="2025-03-19T16:06:44.879" v="528" actId="207"/>
          <ac:spMkLst>
            <pc:docMk/>
            <pc:sldMk cId="168811695" sldId="309"/>
            <ac:spMk id="2" creationId="{64CA76C1-5534-00DD-3D11-352066B3FAA2}"/>
          </ac:spMkLst>
        </pc:spChg>
        <pc:spChg chg="mod">
          <ac:chgData name="Womack, Justine" userId="dec603e9-6870-439d-9244-aebb3879480b" providerId="ADAL" clId="{77F36EE2-AB3C-481C-BD4B-1A868AC7E4B5}" dt="2025-03-19T16:08:01.158" v="554" actId="207"/>
          <ac:spMkLst>
            <pc:docMk/>
            <pc:sldMk cId="168811695" sldId="309"/>
            <ac:spMk id="8" creationId="{A61B200C-CF55-5869-0C94-BFF531DFC2C4}"/>
          </ac:spMkLst>
        </pc:spChg>
        <pc:spChg chg="mod">
          <ac:chgData name="Womack, Justine" userId="dec603e9-6870-439d-9244-aebb3879480b" providerId="ADAL" clId="{77F36EE2-AB3C-481C-BD4B-1A868AC7E4B5}" dt="2025-03-19T16:08:41.177" v="595" actId="207"/>
          <ac:spMkLst>
            <pc:docMk/>
            <pc:sldMk cId="168811695" sldId="309"/>
            <ac:spMk id="9" creationId="{ADB8C427-440D-E5EF-23F1-EEF4D965248D}"/>
          </ac:spMkLst>
        </pc:spChg>
        <pc:extLst>
          <p:ext xmlns:p="http://schemas.openxmlformats.org/presentationml/2006/main" uri="{D6D511B9-2390-475A-947B-AFAB55BFBCF1}">
            <pc226:cmChg xmlns:pc226="http://schemas.microsoft.com/office/powerpoint/2022/06/main/command" chg="mod">
              <pc226:chgData name="Womack, Justine" userId="dec603e9-6870-439d-9244-aebb3879480b" providerId="ADAL" clId="{77F36EE2-AB3C-481C-BD4B-1A868AC7E4B5}" dt="2025-03-19T16:07:14.920" v="530" actId="20577"/>
              <pc2:cmMkLst xmlns:pc2="http://schemas.microsoft.com/office/powerpoint/2019/9/main/command">
                <pc:docMk/>
                <pc:sldMk cId="168811695" sldId="309"/>
                <pc2:cmMk id="{00155311-84EA-4063-9776-5E4FEFAB6BF4}"/>
              </pc2:cmMkLst>
            </pc226:cmChg>
          </p:ext>
        </pc:extLst>
      </pc:sldChg>
      <pc:sldChg chg="modSp mod">
        <pc:chgData name="Womack, Justine" userId="dec603e9-6870-439d-9244-aebb3879480b" providerId="ADAL" clId="{77F36EE2-AB3C-481C-BD4B-1A868AC7E4B5}" dt="2025-03-19T16:03:17.092" v="442" actId="2711"/>
        <pc:sldMkLst>
          <pc:docMk/>
          <pc:sldMk cId="1786343995" sldId="310"/>
        </pc:sldMkLst>
        <pc:spChg chg="mod">
          <ac:chgData name="Womack, Justine" userId="dec603e9-6870-439d-9244-aebb3879480b" providerId="ADAL" clId="{77F36EE2-AB3C-481C-BD4B-1A868AC7E4B5}" dt="2025-03-19T15:58:39.772" v="351" actId="207"/>
          <ac:spMkLst>
            <pc:docMk/>
            <pc:sldMk cId="1786343995" sldId="310"/>
            <ac:spMk id="2" creationId="{64CA76C1-5534-00DD-3D11-352066B3FAA2}"/>
          </ac:spMkLst>
        </pc:spChg>
        <pc:spChg chg="mod">
          <ac:chgData name="Womack, Justine" userId="dec603e9-6870-439d-9244-aebb3879480b" providerId="ADAL" clId="{77F36EE2-AB3C-481C-BD4B-1A868AC7E4B5}" dt="2025-03-19T16:03:17.092" v="442" actId="2711"/>
          <ac:spMkLst>
            <pc:docMk/>
            <pc:sldMk cId="1786343995" sldId="310"/>
            <ac:spMk id="13" creationId="{16403B67-CA6C-1280-21FF-7E52A9413BCC}"/>
          </ac:spMkLst>
        </pc:spChg>
        <pc:spChg chg="mod">
          <ac:chgData name="Womack, Justine" userId="dec603e9-6870-439d-9244-aebb3879480b" providerId="ADAL" clId="{77F36EE2-AB3C-481C-BD4B-1A868AC7E4B5}" dt="2025-03-19T16:01:53.496" v="434" actId="207"/>
          <ac:spMkLst>
            <pc:docMk/>
            <pc:sldMk cId="1786343995" sldId="310"/>
            <ac:spMk id="14" creationId="{19DDEDD2-12ED-0785-EDB2-559464075441}"/>
          </ac:spMkLst>
        </pc:spChg>
      </pc:sldChg>
      <pc:sldChg chg="modSp mod modCm">
        <pc:chgData name="Womack, Justine" userId="dec603e9-6870-439d-9244-aebb3879480b" providerId="ADAL" clId="{77F36EE2-AB3C-481C-BD4B-1A868AC7E4B5}" dt="2025-03-19T15:56:51.378" v="343" actId="207"/>
        <pc:sldMkLst>
          <pc:docMk/>
          <pc:sldMk cId="2440824760" sldId="311"/>
        </pc:sldMkLst>
        <pc:spChg chg="mod">
          <ac:chgData name="Womack, Justine" userId="dec603e9-6870-439d-9244-aebb3879480b" providerId="ADAL" clId="{77F36EE2-AB3C-481C-BD4B-1A868AC7E4B5}" dt="2025-03-19T15:55:13.415" v="262" actId="207"/>
          <ac:spMkLst>
            <pc:docMk/>
            <pc:sldMk cId="2440824760" sldId="311"/>
            <ac:spMk id="2" creationId="{64CA76C1-5534-00DD-3D11-352066B3FAA2}"/>
          </ac:spMkLst>
        </pc:spChg>
        <pc:spChg chg="mod">
          <ac:chgData name="Womack, Justine" userId="dec603e9-6870-439d-9244-aebb3879480b" providerId="ADAL" clId="{77F36EE2-AB3C-481C-BD4B-1A868AC7E4B5}" dt="2025-03-19T15:56:51.378" v="343" actId="207"/>
          <ac:spMkLst>
            <pc:docMk/>
            <pc:sldMk cId="2440824760" sldId="311"/>
            <ac:spMk id="5" creationId="{4FFD0C85-3D7C-277C-CEC2-2A8352AD4AC6}"/>
          </ac:spMkLst>
        </pc:spChg>
        <pc:spChg chg="mod">
          <ac:chgData name="Womack, Justine" userId="dec603e9-6870-439d-9244-aebb3879480b" providerId="ADAL" clId="{77F36EE2-AB3C-481C-BD4B-1A868AC7E4B5}" dt="2025-03-19T15:56:02.019" v="308" actId="207"/>
          <ac:spMkLst>
            <pc:docMk/>
            <pc:sldMk cId="2440824760" sldId="311"/>
            <ac:spMk id="6" creationId="{00CDDBE4-38D4-55A2-FC3F-13F4145D02AE}"/>
          </ac:spMkLst>
        </pc:spChg>
        <pc:extLst>
          <p:ext xmlns:p="http://schemas.openxmlformats.org/presentationml/2006/main" uri="{D6D511B9-2390-475A-947B-AFAB55BFBCF1}">
            <pc226:cmChg xmlns:pc226="http://schemas.microsoft.com/office/powerpoint/2022/06/main/command" chg="mod">
              <pc226:chgData name="Womack, Justine" userId="dec603e9-6870-439d-9244-aebb3879480b" providerId="ADAL" clId="{77F36EE2-AB3C-481C-BD4B-1A868AC7E4B5}" dt="2025-03-19T15:55:25.928" v="293" actId="20577"/>
              <pc2:cmMkLst xmlns:pc2="http://schemas.microsoft.com/office/powerpoint/2019/9/main/command">
                <pc:docMk/>
                <pc:sldMk cId="2440824760" sldId="311"/>
                <pc2:cmMk id="{38C86B46-9E80-466C-90BE-EB5BD98FBFBC}"/>
              </pc2:cmMkLst>
            </pc226:cmChg>
            <pc226:cmChg xmlns:pc226="http://schemas.microsoft.com/office/powerpoint/2022/06/main/command" chg="mod">
              <pc226:chgData name="Womack, Justine" userId="dec603e9-6870-439d-9244-aebb3879480b" providerId="ADAL" clId="{77F36EE2-AB3C-481C-BD4B-1A868AC7E4B5}" dt="2025-03-19T15:56:31.641" v="340" actId="6549"/>
              <pc2:cmMkLst xmlns:pc2="http://schemas.microsoft.com/office/powerpoint/2019/9/main/command">
                <pc:docMk/>
                <pc:sldMk cId="2440824760" sldId="311"/>
                <pc2:cmMk id="{039CB84A-B87E-4707-8DB6-2D9A386A8D3C}"/>
              </pc2:cmMkLst>
            </pc226:cmChg>
            <pc226:cmChg xmlns:pc226="http://schemas.microsoft.com/office/powerpoint/2022/06/main/command" chg="mod">
              <pc226:chgData name="Womack, Justine" userId="dec603e9-6870-439d-9244-aebb3879480b" providerId="ADAL" clId="{77F36EE2-AB3C-481C-BD4B-1A868AC7E4B5}" dt="2025-03-19T15:56:21.472" v="339" actId="6549"/>
              <pc2:cmMkLst xmlns:pc2="http://schemas.microsoft.com/office/powerpoint/2019/9/main/command">
                <pc:docMk/>
                <pc:sldMk cId="2440824760" sldId="311"/>
                <pc2:cmMk id="{98163488-6A81-4203-ADBE-F6116CB6A0BA}"/>
              </pc2:cmMkLst>
            </pc226:cmChg>
          </p:ext>
        </pc:extLst>
      </pc:sldChg>
      <pc:sldChg chg="modSp mod modCm">
        <pc:chgData name="Womack, Justine" userId="dec603e9-6870-439d-9244-aebb3879480b" providerId="ADAL" clId="{77F36EE2-AB3C-481C-BD4B-1A868AC7E4B5}" dt="2025-03-19T15:54:47.805" v="255" actId="207"/>
        <pc:sldMkLst>
          <pc:docMk/>
          <pc:sldMk cId="3535875684" sldId="312"/>
        </pc:sldMkLst>
        <pc:spChg chg="mod">
          <ac:chgData name="Womack, Justine" userId="dec603e9-6870-439d-9244-aebb3879480b" providerId="ADAL" clId="{77F36EE2-AB3C-481C-BD4B-1A868AC7E4B5}" dt="2025-03-19T15:54:47.805" v="255" actId="207"/>
          <ac:spMkLst>
            <pc:docMk/>
            <pc:sldMk cId="3535875684" sldId="312"/>
            <ac:spMk id="2" creationId="{64CA76C1-5534-00DD-3D11-352066B3FAA2}"/>
          </ac:spMkLst>
        </pc:spChg>
        <pc:spChg chg="mod">
          <ac:chgData name="Womack, Justine" userId="dec603e9-6870-439d-9244-aebb3879480b" providerId="ADAL" clId="{77F36EE2-AB3C-481C-BD4B-1A868AC7E4B5}" dt="2025-03-19T15:36:06.080" v="184" actId="20577"/>
          <ac:spMkLst>
            <pc:docMk/>
            <pc:sldMk cId="3535875684" sldId="312"/>
            <ac:spMk id="10" creationId="{BA01EC63-D4FF-B6B6-F29A-BF85FE317DEE}"/>
          </ac:spMkLst>
        </pc:spChg>
        <pc:spChg chg="mod">
          <ac:chgData name="Womack, Justine" userId="dec603e9-6870-439d-9244-aebb3879480b" providerId="ADAL" clId="{77F36EE2-AB3C-481C-BD4B-1A868AC7E4B5}" dt="2025-03-19T15:08:44.533" v="68" actId="207"/>
          <ac:spMkLst>
            <pc:docMk/>
            <pc:sldMk cId="3535875684" sldId="312"/>
            <ac:spMk id="12" creationId="{B1E8BA9C-923E-8A77-1833-DBB8159EBE10}"/>
          </ac:spMkLst>
        </pc:spChg>
        <pc:spChg chg="mod">
          <ac:chgData name="Womack, Justine" userId="dec603e9-6870-439d-9244-aebb3879480b" providerId="ADAL" clId="{77F36EE2-AB3C-481C-BD4B-1A868AC7E4B5}" dt="2025-03-19T15:09:59.702" v="115" actId="207"/>
          <ac:spMkLst>
            <pc:docMk/>
            <pc:sldMk cId="3535875684" sldId="312"/>
            <ac:spMk id="14" creationId="{0D14A6CF-2E68-A7BE-8E71-91548C322EFA}"/>
          </ac:spMkLst>
        </pc:spChg>
        <pc:extLst>
          <p:ext xmlns:p="http://schemas.openxmlformats.org/presentationml/2006/main" uri="{D6D511B9-2390-475A-947B-AFAB55BFBCF1}">
            <pc226:cmChg xmlns:pc226="http://schemas.microsoft.com/office/powerpoint/2022/06/main/command" chg="mod">
              <pc226:chgData name="Womack, Justine" userId="dec603e9-6870-439d-9244-aebb3879480b" providerId="ADAL" clId="{77F36EE2-AB3C-481C-BD4B-1A868AC7E4B5}" dt="2025-03-19T15:36:06.080" v="184" actId="20577"/>
              <pc2:cmMkLst xmlns:pc2="http://schemas.microsoft.com/office/powerpoint/2019/9/main/command">
                <pc:docMk/>
                <pc:sldMk cId="3535875684" sldId="312"/>
                <pc2:cmMk id="{1131B206-0108-4F98-A4D0-2FDDBA66F377}"/>
              </pc2:cmMkLst>
            </pc226:cmChg>
            <pc226:cmChg xmlns:pc226="http://schemas.microsoft.com/office/powerpoint/2022/06/main/command" chg="mod">
              <pc226:chgData name="Womack, Justine" userId="dec603e9-6870-439d-9244-aebb3879480b" providerId="ADAL" clId="{77F36EE2-AB3C-481C-BD4B-1A868AC7E4B5}" dt="2025-03-19T15:10:04.614" v="117" actId="20577"/>
              <pc2:cmMkLst xmlns:pc2="http://schemas.microsoft.com/office/powerpoint/2019/9/main/command">
                <pc:docMk/>
                <pc:sldMk cId="3535875684" sldId="312"/>
                <pc2:cmMk id="{FD64AB45-1DB1-4563-8ABD-11A08B7842FD}"/>
              </pc2:cmMkLst>
            </pc226:cmChg>
          </p:ext>
        </pc:extLst>
      </pc:sldChg>
      <pc:sldChg chg="modSp mod">
        <pc:chgData name="Womack, Justine" userId="dec603e9-6870-439d-9244-aebb3879480b" providerId="ADAL" clId="{77F36EE2-AB3C-481C-BD4B-1A868AC7E4B5}" dt="2025-03-19T15:54:24.927" v="248" actId="207"/>
        <pc:sldMkLst>
          <pc:docMk/>
          <pc:sldMk cId="2756018458" sldId="313"/>
        </pc:sldMkLst>
        <pc:spChg chg="mod">
          <ac:chgData name="Womack, Justine" userId="dec603e9-6870-439d-9244-aebb3879480b" providerId="ADAL" clId="{77F36EE2-AB3C-481C-BD4B-1A868AC7E4B5}" dt="2025-03-19T15:54:24.927" v="248" actId="207"/>
          <ac:spMkLst>
            <pc:docMk/>
            <pc:sldMk cId="2756018458" sldId="313"/>
            <ac:spMk id="2" creationId="{64CA76C1-5534-00DD-3D11-352066B3FAA2}"/>
          </ac:spMkLst>
        </pc:spChg>
      </pc:sldChg>
      <pc:sldChg chg="modSp mod">
        <pc:chgData name="Womack, Justine" userId="dec603e9-6870-439d-9244-aebb3879480b" providerId="ADAL" clId="{77F36EE2-AB3C-481C-BD4B-1A868AC7E4B5}" dt="2025-03-19T15:54:15.260" v="241" actId="207"/>
        <pc:sldMkLst>
          <pc:docMk/>
          <pc:sldMk cId="2812770605" sldId="314"/>
        </pc:sldMkLst>
        <pc:spChg chg="mod">
          <ac:chgData name="Womack, Justine" userId="dec603e9-6870-439d-9244-aebb3879480b" providerId="ADAL" clId="{77F36EE2-AB3C-481C-BD4B-1A868AC7E4B5}" dt="2025-03-19T15:54:15.260" v="241" actId="207"/>
          <ac:spMkLst>
            <pc:docMk/>
            <pc:sldMk cId="2812770605" sldId="314"/>
            <ac:spMk id="2" creationId="{64CA76C1-5534-00DD-3D11-352066B3FAA2}"/>
          </ac:spMkLst>
        </pc:spChg>
        <pc:spChg chg="mod">
          <ac:chgData name="Womack, Justine" userId="dec603e9-6870-439d-9244-aebb3879480b" providerId="ADAL" clId="{77F36EE2-AB3C-481C-BD4B-1A868AC7E4B5}" dt="2025-03-19T15:52:59.203" v="218" actId="20577"/>
          <ac:spMkLst>
            <pc:docMk/>
            <pc:sldMk cId="2812770605" sldId="314"/>
            <ac:spMk id="10" creationId="{311D4400-6CEF-6CEB-941F-A0C02110375F}"/>
          </ac:spMkLst>
        </pc:spChg>
      </pc:sldChg>
      <pc:sldChg chg="modSp mod modCm">
        <pc:chgData name="Womack, Justine" userId="dec603e9-6870-439d-9244-aebb3879480b" providerId="ADAL" clId="{77F36EE2-AB3C-481C-BD4B-1A868AC7E4B5}" dt="2025-03-19T15:53:27.024" v="220" actId="207"/>
        <pc:sldMkLst>
          <pc:docMk/>
          <pc:sldMk cId="2345825428" sldId="315"/>
        </pc:sldMkLst>
        <pc:spChg chg="mod">
          <ac:chgData name="Womack, Justine" userId="dec603e9-6870-439d-9244-aebb3879480b" providerId="ADAL" clId="{77F36EE2-AB3C-481C-BD4B-1A868AC7E4B5}" dt="2025-03-19T15:53:27.024" v="220" actId="207"/>
          <ac:spMkLst>
            <pc:docMk/>
            <pc:sldMk cId="2345825428" sldId="315"/>
            <ac:spMk id="2" creationId="{64CA76C1-5534-00DD-3D11-352066B3FAA2}"/>
          </ac:spMkLst>
        </pc:spChg>
        <pc:spChg chg="mod">
          <ac:chgData name="Womack, Justine" userId="dec603e9-6870-439d-9244-aebb3879480b" providerId="ADAL" clId="{77F36EE2-AB3C-481C-BD4B-1A868AC7E4B5}" dt="2025-03-19T15:51:22.832" v="191" actId="2711"/>
          <ac:spMkLst>
            <pc:docMk/>
            <pc:sldMk cId="2345825428" sldId="315"/>
            <ac:spMk id="5" creationId="{2B0CD0EF-C8D3-F782-4666-15492F893642}"/>
          </ac:spMkLst>
        </pc:spChg>
        <pc:extLst>
          <p:ext xmlns:p="http://schemas.openxmlformats.org/presentationml/2006/main" uri="{D6D511B9-2390-475A-947B-AFAB55BFBCF1}">
            <pc226:cmChg xmlns:pc226="http://schemas.microsoft.com/office/powerpoint/2022/06/main/command" chg="mod">
              <pc226:chgData name="Womack, Justine" userId="dec603e9-6870-439d-9244-aebb3879480b" providerId="ADAL" clId="{77F36EE2-AB3C-481C-BD4B-1A868AC7E4B5}" dt="2025-03-19T15:50:56.302" v="190" actId="6549"/>
              <pc2:cmMkLst xmlns:pc2="http://schemas.microsoft.com/office/powerpoint/2019/9/main/command">
                <pc:docMk/>
                <pc:sldMk cId="2345825428" sldId="315"/>
                <pc2:cmMk id="{0928A889-3060-4ADC-A751-4F370EC02984}"/>
              </pc2:cmMkLst>
            </pc226:cmChg>
          </p:ext>
        </pc:extLst>
      </pc:sldChg>
      <pc:sldChg chg="delSp modSp mod modCm">
        <pc:chgData name="Womack, Justine" userId="dec603e9-6870-439d-9244-aebb3879480b" providerId="ADAL" clId="{77F36EE2-AB3C-481C-BD4B-1A868AC7E4B5}" dt="2025-03-19T15:07:36.608" v="16" actId="207"/>
        <pc:sldMkLst>
          <pc:docMk/>
          <pc:sldMk cId="544271061" sldId="316"/>
        </pc:sldMkLst>
        <pc:spChg chg="mod">
          <ac:chgData name="Womack, Justine" userId="dec603e9-6870-439d-9244-aebb3879480b" providerId="ADAL" clId="{77F36EE2-AB3C-481C-BD4B-1A868AC7E4B5}" dt="2025-03-19T15:06:43.666" v="10" actId="207"/>
          <ac:spMkLst>
            <pc:docMk/>
            <pc:sldMk cId="544271061" sldId="316"/>
            <ac:spMk id="2" creationId="{64CA76C1-5534-00DD-3D11-352066B3FAA2}"/>
          </ac:spMkLst>
        </pc:spChg>
        <pc:spChg chg="mod">
          <ac:chgData name="Womack, Justine" userId="dec603e9-6870-439d-9244-aebb3879480b" providerId="ADAL" clId="{77F36EE2-AB3C-481C-BD4B-1A868AC7E4B5}" dt="2025-03-19T15:07:36.608" v="16" actId="207"/>
          <ac:spMkLst>
            <pc:docMk/>
            <pc:sldMk cId="544271061" sldId="316"/>
            <ac:spMk id="5" creationId="{1B9C01A9-8E58-1C7B-2A1C-BF2B58D1D3A4}"/>
          </ac:spMkLst>
        </pc:spChg>
        <pc:spChg chg="mod">
          <ac:chgData name="Womack, Justine" userId="dec603e9-6870-439d-9244-aebb3879480b" providerId="ADAL" clId="{77F36EE2-AB3C-481C-BD4B-1A868AC7E4B5}" dt="2025-03-19T15:06:22.928" v="3" actId="1076"/>
          <ac:spMkLst>
            <pc:docMk/>
            <pc:sldMk cId="544271061" sldId="316"/>
            <ac:spMk id="6" creationId="{8D6F7035-DCEE-3DFA-0814-51E22D8CB4D8}"/>
          </ac:spMkLst>
        </pc:spChg>
        <pc:spChg chg="del">
          <ac:chgData name="Womack, Justine" userId="dec603e9-6870-439d-9244-aebb3879480b" providerId="ADAL" clId="{77F36EE2-AB3C-481C-BD4B-1A868AC7E4B5}" dt="2025-03-19T15:06:14.764" v="1" actId="478"/>
          <ac:spMkLst>
            <pc:docMk/>
            <pc:sldMk cId="544271061" sldId="316"/>
            <ac:spMk id="8" creationId="{69EFE90C-BAC5-339F-9E99-5AB6A17AF75A}"/>
          </ac:spMkLst>
        </pc:spChg>
        <pc:extLst>
          <p:ext xmlns:p="http://schemas.openxmlformats.org/presentationml/2006/main" uri="{D6D511B9-2390-475A-947B-AFAB55BFBCF1}">
            <pc226:cmChg xmlns:pc226="http://schemas.microsoft.com/office/powerpoint/2022/06/main/command" chg="mod">
              <pc226:chgData name="Womack, Justine" userId="dec603e9-6870-439d-9244-aebb3879480b" providerId="ADAL" clId="{77F36EE2-AB3C-481C-BD4B-1A868AC7E4B5}" dt="2025-03-19T15:06:58.104" v="11" actId="20577"/>
              <pc2:cmMkLst xmlns:pc2="http://schemas.microsoft.com/office/powerpoint/2019/9/main/command">
                <pc:docMk/>
                <pc:sldMk cId="544271061" sldId="316"/>
                <pc2:cmMk id="{FDCDB175-8F44-42C7-8883-70B913280881}"/>
              </pc2:cmMkLst>
            </pc226:cmChg>
          </p:ext>
        </pc:extLst>
      </pc:sldChg>
      <pc:sldChg chg="modSp mod">
        <pc:chgData name="Womack, Justine" userId="dec603e9-6870-439d-9244-aebb3879480b" providerId="ADAL" clId="{77F36EE2-AB3C-481C-BD4B-1A868AC7E4B5}" dt="2025-03-19T15:53:41.996" v="227" actId="207"/>
        <pc:sldMkLst>
          <pc:docMk/>
          <pc:sldMk cId="1428976114" sldId="317"/>
        </pc:sldMkLst>
        <pc:spChg chg="mod">
          <ac:chgData name="Womack, Justine" userId="dec603e9-6870-439d-9244-aebb3879480b" providerId="ADAL" clId="{77F36EE2-AB3C-481C-BD4B-1A868AC7E4B5}" dt="2025-03-19T15:53:41.996" v="227" actId="207"/>
          <ac:spMkLst>
            <pc:docMk/>
            <pc:sldMk cId="1428976114" sldId="317"/>
            <ac:spMk id="2" creationId="{64CA76C1-5534-00DD-3D11-352066B3FAA2}"/>
          </ac:spMkLst>
        </pc:spChg>
      </pc:sldChg>
      <pc:sldChg chg="modSp mod modCm">
        <pc:chgData name="Womack, Justine" userId="dec603e9-6870-439d-9244-aebb3879480b" providerId="ADAL" clId="{77F36EE2-AB3C-481C-BD4B-1A868AC7E4B5}" dt="2025-03-19T16:11:17.793" v="630" actId="255"/>
        <pc:sldMkLst>
          <pc:docMk/>
          <pc:sldMk cId="79276070" sldId="318"/>
        </pc:sldMkLst>
        <pc:spChg chg="mod">
          <ac:chgData name="Womack, Justine" userId="dec603e9-6870-439d-9244-aebb3879480b" providerId="ADAL" clId="{77F36EE2-AB3C-481C-BD4B-1A868AC7E4B5}" dt="2025-03-19T15:53:57.849" v="234" actId="207"/>
          <ac:spMkLst>
            <pc:docMk/>
            <pc:sldMk cId="79276070" sldId="318"/>
            <ac:spMk id="2" creationId="{64CA76C1-5534-00DD-3D11-352066B3FAA2}"/>
          </ac:spMkLst>
        </pc:spChg>
        <pc:spChg chg="mod">
          <ac:chgData name="Womack, Justine" userId="dec603e9-6870-439d-9244-aebb3879480b" providerId="ADAL" clId="{77F36EE2-AB3C-481C-BD4B-1A868AC7E4B5}" dt="2025-03-19T16:11:17.793" v="630" actId="255"/>
          <ac:spMkLst>
            <pc:docMk/>
            <pc:sldMk cId="79276070" sldId="318"/>
            <ac:spMk id="5" creationId="{F3269ABF-C768-B8B1-E611-1C10B7A260A2}"/>
          </ac:spMkLst>
        </pc:spChg>
        <pc:spChg chg="mod">
          <ac:chgData name="Womack, Justine" userId="dec603e9-6870-439d-9244-aebb3879480b" providerId="ADAL" clId="{77F36EE2-AB3C-481C-BD4B-1A868AC7E4B5}" dt="2025-03-19T16:10:33.044" v="627" actId="20577"/>
          <ac:spMkLst>
            <pc:docMk/>
            <pc:sldMk cId="79276070" sldId="318"/>
            <ac:spMk id="8" creationId="{719817BA-7757-06A3-DA71-DDB090674AE9}"/>
          </ac:spMkLst>
        </pc:spChg>
        <pc:extLst>
          <p:ext xmlns:p="http://schemas.openxmlformats.org/presentationml/2006/main" uri="{D6D511B9-2390-475A-947B-AFAB55BFBCF1}">
            <pc226:cmChg xmlns:pc226="http://schemas.microsoft.com/office/powerpoint/2022/06/main/command" chg="mod">
              <pc226:chgData name="Womack, Justine" userId="dec603e9-6870-439d-9244-aebb3879480b" providerId="ADAL" clId="{77F36EE2-AB3C-481C-BD4B-1A868AC7E4B5}" dt="2025-03-19T16:09:58.804" v="622" actId="20577"/>
              <pc2:cmMkLst xmlns:pc2="http://schemas.microsoft.com/office/powerpoint/2019/9/main/command">
                <pc:docMk/>
                <pc:sldMk cId="79276070" sldId="318"/>
                <pc2:cmMk id="{A54BB38D-6186-4D44-83C3-0F567AE29E78}"/>
              </pc2:cmMkLst>
            </pc226:cmChg>
            <pc226:cmChg xmlns:pc226="http://schemas.microsoft.com/office/powerpoint/2022/06/main/command" chg="mod">
              <pc226:chgData name="Womack, Justine" userId="dec603e9-6870-439d-9244-aebb3879480b" providerId="ADAL" clId="{77F36EE2-AB3C-481C-BD4B-1A868AC7E4B5}" dt="2025-03-19T16:10:09.421" v="623" actId="6549"/>
              <pc2:cmMkLst xmlns:pc2="http://schemas.microsoft.com/office/powerpoint/2019/9/main/command">
                <pc:docMk/>
                <pc:sldMk cId="79276070" sldId="318"/>
                <pc2:cmMk id="{6B856CA3-928D-4657-9DEF-5B6E3F714F00}"/>
              </pc2:cmMkLst>
            </pc226:cmChg>
            <pc226:cmChg xmlns:pc226="http://schemas.microsoft.com/office/powerpoint/2022/06/main/command" chg="mod">
              <pc226:chgData name="Womack, Justine" userId="dec603e9-6870-439d-9244-aebb3879480b" providerId="ADAL" clId="{77F36EE2-AB3C-481C-BD4B-1A868AC7E4B5}" dt="2025-03-19T16:09:39.501" v="596" actId="6549"/>
              <pc2:cmMkLst xmlns:pc2="http://schemas.microsoft.com/office/powerpoint/2019/9/main/command">
                <pc:docMk/>
                <pc:sldMk cId="79276070" sldId="318"/>
                <pc2:cmMk id="{C6FF92A6-DC10-4557-ACDE-A68DA016FE69}"/>
              </pc2:cmMkLst>
            </pc226:cmChg>
            <pc226:cmChg xmlns:pc226="http://schemas.microsoft.com/office/powerpoint/2022/06/main/command" chg="mod">
              <pc226:chgData name="Womack, Justine" userId="dec603e9-6870-439d-9244-aebb3879480b" providerId="ADAL" clId="{77F36EE2-AB3C-481C-BD4B-1A868AC7E4B5}" dt="2025-03-19T16:10:33.044" v="627" actId="20577"/>
              <pc2:cmMkLst xmlns:pc2="http://schemas.microsoft.com/office/powerpoint/2019/9/main/command">
                <pc:docMk/>
                <pc:sldMk cId="79276070" sldId="318"/>
                <pc2:cmMk id="{506120E0-2A5E-49E0-9D40-8E8B1F3A9E84}"/>
              </pc2:cmMkLst>
            </pc226:cmChg>
          </p:ext>
        </pc:ext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ACCBA8-1AEF-4B17-8DF9-0CE584EB3058}" type="doc">
      <dgm:prSet loTypeId="urn:microsoft.com/office/officeart/2005/8/layout/hierarchy2" loCatId="hierarchy" qsTypeId="urn:microsoft.com/office/officeart/2005/8/quickstyle/simple4" qsCatId="simple" csTypeId="urn:microsoft.com/office/officeart/2005/8/colors/accent1_2" csCatId="accent1" phldr="1"/>
      <dgm:spPr/>
      <dgm:t>
        <a:bodyPr/>
        <a:lstStyle/>
        <a:p>
          <a:endParaRPr lang="en-GB"/>
        </a:p>
      </dgm:t>
    </dgm:pt>
    <dgm:pt modelId="{6B144342-EB33-4AB5-B42B-509D1323E790}">
      <dgm:prSet phldrT="[Text]" custT="1"/>
      <dgm:spPr>
        <a:xfrm>
          <a:off x="7956" y="1347051"/>
          <a:ext cx="1425374" cy="1160803"/>
        </a:xfrm>
        <a:prstGeom prst="roundRect">
          <a:avLst>
            <a:gd name="adj" fmla="val 10000"/>
          </a:avLst>
        </a:prstGeom>
        <a:gradFill rotWithShape="0">
          <a:gsLst>
            <a:gs pos="0">
              <a:srgbClr val="4472C4">
                <a:hueOff val="0"/>
                <a:satOff val="0"/>
                <a:lumOff val="0"/>
                <a:alphaOff val="0"/>
                <a:satMod val="103000"/>
                <a:lumMod val="102000"/>
                <a:tint val="94000"/>
              </a:srgbClr>
            </a:gs>
            <a:gs pos="50000">
              <a:srgbClr val="4472C4">
                <a:hueOff val="0"/>
                <a:satOff val="0"/>
                <a:lumOff val="0"/>
                <a:alphaOff val="0"/>
                <a:satMod val="110000"/>
                <a:lumMod val="100000"/>
                <a:shade val="100000"/>
              </a:srgbClr>
            </a:gs>
            <a:gs pos="100000">
              <a:srgbClr val="4472C4">
                <a:hueOff val="0"/>
                <a:satOff val="0"/>
                <a:lumOff val="0"/>
                <a:alphaOff val="0"/>
                <a:lumMod val="99000"/>
                <a:satMod val="120000"/>
                <a:shade val="78000"/>
              </a:srgbClr>
            </a:gs>
          </a:gsLst>
          <a:lin ang="5400000" scaled="0"/>
        </a:gradFill>
        <a:ln>
          <a:noFill/>
        </a:ln>
        <a:effectLst/>
      </dgm:spPr>
      <dgm:t>
        <a:bodyPr/>
        <a:lstStyle/>
        <a:p>
          <a:pPr>
            <a:buNone/>
          </a:pPr>
          <a:r>
            <a:rPr lang="en-GB" sz="1300" b="1">
              <a:solidFill>
                <a:sysClr val="window" lastClr="FFFFFF"/>
              </a:solidFill>
              <a:latin typeface="Arial" panose="020B0604020202020204" pitchFamily="34" charset="0"/>
              <a:ea typeface="+mn-ea"/>
              <a:cs typeface="Arial" panose="020B0604020202020204" pitchFamily="34" charset="0"/>
            </a:rPr>
            <a:t>Assess weight</a:t>
          </a:r>
        </a:p>
      </dgm:t>
    </dgm:pt>
    <dgm:pt modelId="{19911D7D-74C6-4D97-9202-B5D2E33B303A}" type="parTrans" cxnId="{77696BDB-3872-4F8A-84D9-ABBC9D20BE25}">
      <dgm:prSet/>
      <dgm:spPr/>
      <dgm:t>
        <a:bodyPr/>
        <a:lstStyle/>
        <a:p>
          <a:endParaRPr lang="en-GB" sz="1300">
            <a:latin typeface="Arial" panose="020B0604020202020204" pitchFamily="34" charset="0"/>
            <a:cs typeface="Arial" panose="020B0604020202020204" pitchFamily="34" charset="0"/>
          </a:endParaRPr>
        </a:p>
      </dgm:t>
    </dgm:pt>
    <dgm:pt modelId="{0F38CB59-CB74-429E-87C4-61E1640FB532}" type="sibTrans" cxnId="{77696BDB-3872-4F8A-84D9-ABBC9D20BE25}">
      <dgm:prSet/>
      <dgm:spPr/>
      <dgm:t>
        <a:bodyPr/>
        <a:lstStyle/>
        <a:p>
          <a:endParaRPr lang="en-GB" sz="1300">
            <a:latin typeface="Arial" panose="020B0604020202020204" pitchFamily="34" charset="0"/>
            <a:cs typeface="Arial" panose="020B0604020202020204" pitchFamily="34" charset="0"/>
          </a:endParaRPr>
        </a:p>
      </dgm:t>
    </dgm:pt>
    <dgm:pt modelId="{37E72057-3A0B-4984-AD82-7187DCBE2F11}">
      <dgm:prSet phldrT="[Text]" custT="1"/>
      <dgm:spPr>
        <a:xfrm>
          <a:off x="2003480" y="79345"/>
          <a:ext cx="1425374" cy="1160803"/>
        </a:xfrm>
        <a:prstGeom prst="roundRect">
          <a:avLst>
            <a:gd name="adj" fmla="val 10000"/>
          </a:avLst>
        </a:prstGeom>
        <a:gradFill rotWithShape="0">
          <a:gsLst>
            <a:gs pos="0">
              <a:srgbClr val="4472C4">
                <a:hueOff val="0"/>
                <a:satOff val="0"/>
                <a:lumOff val="0"/>
                <a:alphaOff val="0"/>
                <a:satMod val="103000"/>
                <a:lumMod val="102000"/>
                <a:tint val="94000"/>
              </a:srgbClr>
            </a:gs>
            <a:gs pos="50000">
              <a:srgbClr val="4472C4">
                <a:hueOff val="0"/>
                <a:satOff val="0"/>
                <a:lumOff val="0"/>
                <a:alphaOff val="0"/>
                <a:satMod val="110000"/>
                <a:lumMod val="100000"/>
                <a:shade val="100000"/>
              </a:srgbClr>
            </a:gs>
            <a:gs pos="100000">
              <a:srgbClr val="4472C4">
                <a:hueOff val="0"/>
                <a:satOff val="0"/>
                <a:lumOff val="0"/>
                <a:alphaOff val="0"/>
                <a:lumMod val="99000"/>
                <a:satMod val="120000"/>
                <a:shade val="78000"/>
              </a:srgbClr>
            </a:gs>
          </a:gsLst>
          <a:lin ang="5400000" scaled="0"/>
        </a:gradFill>
        <a:ln>
          <a:noFill/>
        </a:ln>
        <a:effectLst/>
      </dgm:spPr>
      <dgm:t>
        <a:bodyPr/>
        <a:lstStyle/>
        <a:p>
          <a:pPr>
            <a:buNone/>
          </a:pPr>
          <a:r>
            <a:rPr lang="en-GB" sz="1300" b="1">
              <a:solidFill>
                <a:sysClr val="window" lastClr="FFFFFF"/>
              </a:solidFill>
              <a:latin typeface="Arial" panose="020B0604020202020204" pitchFamily="34" charset="0"/>
              <a:ea typeface="+mn-ea"/>
              <a:cs typeface="Arial" panose="020B0604020202020204" pitchFamily="34" charset="0"/>
            </a:rPr>
            <a:t>Overweight: </a:t>
          </a:r>
        </a:p>
        <a:p>
          <a:pPr>
            <a:buNone/>
          </a:pPr>
          <a:r>
            <a:rPr lang="en-GB" sz="1300">
              <a:solidFill>
                <a:sysClr val="window" lastClr="FFFFFF"/>
              </a:solidFill>
              <a:latin typeface="Arial" panose="020B0604020202020204" pitchFamily="34" charset="0"/>
              <a:ea typeface="+mn-ea"/>
              <a:cs typeface="Arial" panose="020B0604020202020204" pitchFamily="34" charset="0"/>
            </a:rPr>
            <a:t>BMI 25 to &lt;30</a:t>
          </a:r>
          <a:endParaRPr lang="en-GB" sz="1300" baseline="30000">
            <a:solidFill>
              <a:sysClr val="window" lastClr="FFFFFF"/>
            </a:solidFill>
            <a:latin typeface="Arial" panose="020B0604020202020204" pitchFamily="34" charset="0"/>
            <a:ea typeface="+mn-ea"/>
            <a:cs typeface="Arial" panose="020B0604020202020204" pitchFamily="34" charset="0"/>
          </a:endParaRPr>
        </a:p>
      </dgm:t>
    </dgm:pt>
    <dgm:pt modelId="{14E0C552-F21A-4581-8D53-6143D773268F}" type="parTrans" cxnId="{F8D34292-C985-4724-9F9F-3A8150050342}">
      <dgm:prSet custT="1"/>
      <dgm:spPr>
        <a:xfrm rot="17652947">
          <a:off x="1023396" y="1276961"/>
          <a:ext cx="1390017" cy="33278"/>
        </a:xfrm>
        <a:custGeom>
          <a:avLst/>
          <a:gdLst/>
          <a:ahLst/>
          <a:cxnLst/>
          <a:rect l="0" t="0" r="0" b="0"/>
          <a:pathLst>
            <a:path>
              <a:moveTo>
                <a:pt x="0" y="16639"/>
              </a:moveTo>
              <a:lnTo>
                <a:pt x="1390017" y="16639"/>
              </a:lnTo>
            </a:path>
          </a:pathLst>
        </a:custGeom>
        <a:noFill/>
        <a:ln w="6350" cap="flat" cmpd="sng" algn="ctr">
          <a:solidFill>
            <a:srgbClr val="4472C4">
              <a:shade val="60000"/>
              <a:hueOff val="0"/>
              <a:satOff val="0"/>
              <a:lumOff val="0"/>
              <a:alphaOff val="0"/>
            </a:srgbClr>
          </a:solidFill>
          <a:prstDash val="solid"/>
          <a:miter lim="800000"/>
        </a:ln>
        <a:effectLst/>
      </dgm:spPr>
      <dgm:t>
        <a:bodyPr/>
        <a:lstStyle/>
        <a:p>
          <a:pPr>
            <a:buNone/>
          </a:pPr>
          <a:endParaRPr lang="en-GB" sz="13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gm:t>
    </dgm:pt>
    <dgm:pt modelId="{964FC59C-0432-4F70-9751-D83F553DE810}" type="sibTrans" cxnId="{F8D34292-C985-4724-9F9F-3A8150050342}">
      <dgm:prSet/>
      <dgm:spPr/>
      <dgm:t>
        <a:bodyPr/>
        <a:lstStyle/>
        <a:p>
          <a:endParaRPr lang="en-GB" sz="1300">
            <a:latin typeface="Arial" panose="020B0604020202020204" pitchFamily="34" charset="0"/>
            <a:cs typeface="Arial" panose="020B0604020202020204" pitchFamily="34" charset="0"/>
          </a:endParaRPr>
        </a:p>
      </dgm:t>
    </dgm:pt>
    <dgm:pt modelId="{5C4D288D-504F-401B-A051-7864C5D4AA87}">
      <dgm:prSet phldrT="[Text]" custT="1"/>
      <dgm:spPr>
        <a:xfrm>
          <a:off x="3999003" y="79345"/>
          <a:ext cx="1425374" cy="1160803"/>
        </a:xfrm>
        <a:prstGeom prst="roundRect">
          <a:avLst>
            <a:gd name="adj" fmla="val 10000"/>
          </a:avLst>
        </a:prstGeom>
        <a:gradFill rotWithShape="0">
          <a:gsLst>
            <a:gs pos="0">
              <a:srgbClr val="4472C4">
                <a:hueOff val="0"/>
                <a:satOff val="0"/>
                <a:lumOff val="0"/>
                <a:alphaOff val="0"/>
                <a:satMod val="103000"/>
                <a:lumMod val="102000"/>
                <a:tint val="94000"/>
              </a:srgbClr>
            </a:gs>
            <a:gs pos="50000">
              <a:srgbClr val="4472C4">
                <a:hueOff val="0"/>
                <a:satOff val="0"/>
                <a:lumOff val="0"/>
                <a:alphaOff val="0"/>
                <a:satMod val="110000"/>
                <a:lumMod val="100000"/>
                <a:shade val="100000"/>
              </a:srgbClr>
            </a:gs>
            <a:gs pos="100000">
              <a:srgbClr val="4472C4">
                <a:hueOff val="0"/>
                <a:satOff val="0"/>
                <a:lumOff val="0"/>
                <a:alphaOff val="0"/>
                <a:lumMod val="99000"/>
                <a:satMod val="120000"/>
                <a:shade val="78000"/>
              </a:srgbClr>
            </a:gs>
          </a:gsLst>
          <a:lin ang="5400000" scaled="0"/>
        </a:gradFill>
        <a:ln>
          <a:noFill/>
        </a:ln>
        <a:effectLst/>
      </dgm:spPr>
      <dgm:t>
        <a:bodyPr/>
        <a:lstStyle/>
        <a:p>
          <a:pPr>
            <a:buNone/>
          </a:pPr>
          <a:r>
            <a:rPr lang="en-GB" sz="1300" b="1">
              <a:solidFill>
                <a:sysClr val="window" lastClr="FFFFFF"/>
              </a:solidFill>
              <a:latin typeface="Arial" panose="020B0604020202020204" pitchFamily="34" charset="0"/>
              <a:ea typeface="+mn-ea"/>
              <a:cs typeface="Arial" panose="020B0604020202020204" pitchFamily="34" charset="0"/>
            </a:rPr>
            <a:t>Tier 1: </a:t>
          </a:r>
          <a:r>
            <a:rPr lang="en-GB" sz="1300">
              <a:solidFill>
                <a:sysClr val="window" lastClr="FFFFFF"/>
              </a:solidFill>
              <a:latin typeface="Arial" panose="020B0604020202020204" pitchFamily="34" charset="0"/>
              <a:ea typeface="+mn-ea"/>
              <a:cs typeface="Arial" panose="020B0604020202020204" pitchFamily="34" charset="0"/>
            </a:rPr>
            <a:t>Community activities, health promotion and lifestyle advice</a:t>
          </a:r>
        </a:p>
      </dgm:t>
    </dgm:pt>
    <dgm:pt modelId="{D495E98A-D32A-4235-9AA4-C0B13F23DC3A}" type="parTrans" cxnId="{8BBCBF75-22F5-4956-B089-9F4287E9F204}">
      <dgm:prSet custT="1"/>
      <dgm:spPr>
        <a:xfrm>
          <a:off x="3428854" y="643108"/>
          <a:ext cx="570149" cy="33278"/>
        </a:xfrm>
        <a:custGeom>
          <a:avLst/>
          <a:gdLst/>
          <a:ahLst/>
          <a:cxnLst/>
          <a:rect l="0" t="0" r="0" b="0"/>
          <a:pathLst>
            <a:path>
              <a:moveTo>
                <a:pt x="0" y="16639"/>
              </a:moveTo>
              <a:lnTo>
                <a:pt x="570149" y="16639"/>
              </a:lnTo>
            </a:path>
          </a:pathLst>
        </a:custGeom>
        <a:noFill/>
        <a:ln w="6350" cap="flat" cmpd="sng" algn="ctr">
          <a:solidFill>
            <a:srgbClr val="4472C4">
              <a:shade val="80000"/>
              <a:hueOff val="0"/>
              <a:satOff val="0"/>
              <a:lumOff val="0"/>
              <a:alphaOff val="0"/>
            </a:srgbClr>
          </a:solidFill>
          <a:prstDash val="solid"/>
          <a:miter lim="800000"/>
        </a:ln>
        <a:effectLst/>
      </dgm:spPr>
      <dgm:t>
        <a:bodyPr/>
        <a:lstStyle/>
        <a:p>
          <a:pPr>
            <a:buNone/>
          </a:pPr>
          <a:endParaRPr lang="en-GB" sz="13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gm:t>
    </dgm:pt>
    <dgm:pt modelId="{CD4B3ECF-2C7E-4C2C-9A4D-E0A448ACB56D}" type="sibTrans" cxnId="{8BBCBF75-22F5-4956-B089-9F4287E9F204}">
      <dgm:prSet/>
      <dgm:spPr/>
      <dgm:t>
        <a:bodyPr/>
        <a:lstStyle/>
        <a:p>
          <a:endParaRPr lang="en-GB" sz="1300">
            <a:latin typeface="Arial" panose="020B0604020202020204" pitchFamily="34" charset="0"/>
            <a:cs typeface="Arial" panose="020B0604020202020204" pitchFamily="34" charset="0"/>
          </a:endParaRPr>
        </a:p>
      </dgm:t>
    </dgm:pt>
    <dgm:pt modelId="{BB5BFE63-E223-4E1E-BE55-8729412F38C5}">
      <dgm:prSet phldrT="[Text]" custT="1"/>
      <dgm:spPr>
        <a:xfrm>
          <a:off x="2003480" y="1347051"/>
          <a:ext cx="1425374" cy="1160803"/>
        </a:xfrm>
        <a:prstGeom prst="roundRect">
          <a:avLst>
            <a:gd name="adj" fmla="val 10000"/>
          </a:avLst>
        </a:prstGeom>
        <a:gradFill rotWithShape="0">
          <a:gsLst>
            <a:gs pos="0">
              <a:srgbClr val="4472C4">
                <a:hueOff val="0"/>
                <a:satOff val="0"/>
                <a:lumOff val="0"/>
                <a:alphaOff val="0"/>
                <a:satMod val="103000"/>
                <a:lumMod val="102000"/>
                <a:tint val="94000"/>
              </a:srgbClr>
            </a:gs>
            <a:gs pos="50000">
              <a:srgbClr val="4472C4">
                <a:hueOff val="0"/>
                <a:satOff val="0"/>
                <a:lumOff val="0"/>
                <a:alphaOff val="0"/>
                <a:satMod val="110000"/>
                <a:lumMod val="100000"/>
                <a:shade val="100000"/>
              </a:srgbClr>
            </a:gs>
            <a:gs pos="100000">
              <a:srgbClr val="4472C4">
                <a:hueOff val="0"/>
                <a:satOff val="0"/>
                <a:lumOff val="0"/>
                <a:alphaOff val="0"/>
                <a:lumMod val="99000"/>
                <a:satMod val="120000"/>
                <a:shade val="78000"/>
              </a:srgbClr>
            </a:gs>
          </a:gsLst>
          <a:lin ang="5400000" scaled="0"/>
        </a:gradFill>
        <a:ln>
          <a:noFill/>
        </a:ln>
        <a:effectLst/>
      </dgm:spPr>
      <dgm:t>
        <a:bodyPr/>
        <a:lstStyle/>
        <a:p>
          <a:pPr>
            <a:buNone/>
          </a:pPr>
          <a:r>
            <a:rPr lang="en-GB" sz="1300" b="1" strike="noStrike" dirty="0">
              <a:solidFill>
                <a:schemeClr val="tx1"/>
              </a:solidFill>
              <a:latin typeface="Arial" panose="020B0604020202020204" pitchFamily="34" charset="0"/>
              <a:ea typeface="+mn-ea"/>
              <a:cs typeface="Arial" panose="020B0604020202020204" pitchFamily="34" charset="0"/>
            </a:rPr>
            <a:t>Obesity</a:t>
          </a:r>
          <a:r>
            <a:rPr lang="en-GB" sz="1300" b="1" dirty="0">
              <a:solidFill>
                <a:sysClr val="window" lastClr="FFFFFF"/>
              </a:solidFill>
              <a:latin typeface="Arial" panose="020B0604020202020204" pitchFamily="34" charset="0"/>
              <a:ea typeface="+mn-ea"/>
              <a:cs typeface="Arial" panose="020B0604020202020204" pitchFamily="34" charset="0"/>
            </a:rPr>
            <a:t>:</a:t>
          </a:r>
          <a:r>
            <a:rPr lang="en-GB" sz="1300" b="0" dirty="0">
              <a:solidFill>
                <a:sysClr val="window" lastClr="FFFFFF"/>
              </a:solidFill>
              <a:latin typeface="Arial" panose="020B0604020202020204" pitchFamily="34" charset="0"/>
              <a:ea typeface="+mn-ea"/>
              <a:cs typeface="Arial" panose="020B0604020202020204" pitchFamily="34" charset="0"/>
            </a:rPr>
            <a:t> BMI ≥30 </a:t>
          </a:r>
        </a:p>
        <a:p>
          <a:pPr>
            <a:buNone/>
          </a:pPr>
          <a:r>
            <a:rPr lang="en-GB" sz="1300" b="0" dirty="0">
              <a:solidFill>
                <a:sysClr val="window" lastClr="FFFFFF"/>
              </a:solidFill>
              <a:latin typeface="Arial" panose="020B0604020202020204" pitchFamily="34" charset="0"/>
              <a:ea typeface="+mn-ea"/>
              <a:cs typeface="Arial" panose="020B0604020202020204" pitchFamily="34" charset="0"/>
            </a:rPr>
            <a:t>(≥27.5 for black and Asian patients*)</a:t>
          </a:r>
        </a:p>
      </dgm:t>
    </dgm:pt>
    <dgm:pt modelId="{C4A587EC-C7AD-4550-B536-A01CCA3F07A1}" type="parTrans" cxnId="{B26F7164-F90B-457C-8F91-85325A9231D5}">
      <dgm:prSet custT="1"/>
      <dgm:spPr>
        <a:xfrm>
          <a:off x="1433330" y="1910814"/>
          <a:ext cx="570149" cy="33278"/>
        </a:xfrm>
        <a:custGeom>
          <a:avLst/>
          <a:gdLst/>
          <a:ahLst/>
          <a:cxnLst/>
          <a:rect l="0" t="0" r="0" b="0"/>
          <a:pathLst>
            <a:path>
              <a:moveTo>
                <a:pt x="0" y="16639"/>
              </a:moveTo>
              <a:lnTo>
                <a:pt x="570149" y="16639"/>
              </a:lnTo>
            </a:path>
          </a:pathLst>
        </a:custGeom>
        <a:noFill/>
        <a:ln w="6350" cap="flat" cmpd="sng" algn="ctr">
          <a:solidFill>
            <a:srgbClr val="4472C4">
              <a:shade val="60000"/>
              <a:hueOff val="0"/>
              <a:satOff val="0"/>
              <a:lumOff val="0"/>
              <a:alphaOff val="0"/>
            </a:srgbClr>
          </a:solidFill>
          <a:prstDash val="solid"/>
          <a:miter lim="800000"/>
        </a:ln>
        <a:effectLst/>
      </dgm:spPr>
      <dgm:t>
        <a:bodyPr/>
        <a:lstStyle/>
        <a:p>
          <a:pPr>
            <a:buNone/>
          </a:pPr>
          <a:endParaRPr lang="en-GB" sz="13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gm:t>
    </dgm:pt>
    <dgm:pt modelId="{B7F661A7-4A04-46FD-A2E5-B82B190382AC}" type="sibTrans" cxnId="{B26F7164-F90B-457C-8F91-85325A9231D5}">
      <dgm:prSet/>
      <dgm:spPr/>
      <dgm:t>
        <a:bodyPr/>
        <a:lstStyle/>
        <a:p>
          <a:endParaRPr lang="en-GB" sz="1300">
            <a:latin typeface="Arial" panose="020B0604020202020204" pitchFamily="34" charset="0"/>
            <a:cs typeface="Arial" panose="020B0604020202020204" pitchFamily="34" charset="0"/>
          </a:endParaRPr>
        </a:p>
      </dgm:t>
    </dgm:pt>
    <dgm:pt modelId="{9343869A-3B0B-42A3-A296-8D702F47F4A5}">
      <dgm:prSet phldrT="[Text]" custT="1"/>
      <dgm:spPr>
        <a:xfrm>
          <a:off x="3999003" y="1347051"/>
          <a:ext cx="1425374" cy="1160803"/>
        </a:xfrm>
        <a:prstGeom prst="roundRect">
          <a:avLst>
            <a:gd name="adj" fmla="val 10000"/>
          </a:avLst>
        </a:prstGeom>
        <a:gradFill rotWithShape="0">
          <a:gsLst>
            <a:gs pos="0">
              <a:srgbClr val="4472C4">
                <a:hueOff val="0"/>
                <a:satOff val="0"/>
                <a:lumOff val="0"/>
                <a:alphaOff val="0"/>
                <a:satMod val="103000"/>
                <a:lumMod val="102000"/>
                <a:tint val="94000"/>
              </a:srgbClr>
            </a:gs>
            <a:gs pos="50000">
              <a:srgbClr val="4472C4">
                <a:hueOff val="0"/>
                <a:satOff val="0"/>
                <a:lumOff val="0"/>
                <a:alphaOff val="0"/>
                <a:satMod val="110000"/>
                <a:lumMod val="100000"/>
                <a:shade val="100000"/>
              </a:srgbClr>
            </a:gs>
            <a:gs pos="100000">
              <a:srgbClr val="4472C4">
                <a:hueOff val="0"/>
                <a:satOff val="0"/>
                <a:lumOff val="0"/>
                <a:alphaOff val="0"/>
                <a:lumMod val="99000"/>
                <a:satMod val="120000"/>
                <a:shade val="78000"/>
              </a:srgbClr>
            </a:gs>
          </a:gsLst>
          <a:lin ang="5400000" scaled="0"/>
        </a:gradFill>
        <a:ln>
          <a:noFill/>
        </a:ln>
        <a:effectLst/>
      </dgm:spPr>
      <dgm:t>
        <a:bodyPr/>
        <a:lstStyle/>
        <a:p>
          <a:pPr>
            <a:buNone/>
          </a:pPr>
          <a:r>
            <a:rPr lang="en-GB" sz="1200" b="1" i="0" dirty="0">
              <a:solidFill>
                <a:sysClr val="window" lastClr="FFFFFF"/>
              </a:solidFill>
              <a:latin typeface="Arial" panose="020B0604020202020204" pitchFamily="34" charset="0"/>
              <a:ea typeface="+mn-ea"/>
              <a:cs typeface="Arial" panose="020B0604020202020204" pitchFamily="34" charset="0"/>
            </a:rPr>
            <a:t>Tier 2:</a:t>
          </a:r>
          <a:r>
            <a:rPr lang="en-GB" sz="1200" i="0" dirty="0">
              <a:solidFill>
                <a:sysClr val="window" lastClr="FFFFFF"/>
              </a:solidFill>
              <a:latin typeface="Arial" panose="020B0604020202020204" pitchFamily="34" charset="0"/>
              <a:ea typeface="+mn-ea"/>
              <a:cs typeface="Arial" panose="020B0604020202020204" pitchFamily="34" charset="0"/>
            </a:rPr>
            <a:t> Weight management </a:t>
          </a:r>
          <a:r>
            <a:rPr lang="en-GB" sz="1200" b="1" i="0" dirty="0">
              <a:solidFill>
                <a:sysClr val="window" lastClr="FFFFFF"/>
              </a:solidFill>
              <a:latin typeface="Arial" panose="020B0604020202020204" pitchFamily="34" charset="0"/>
              <a:ea typeface="+mn-ea"/>
              <a:cs typeface="Arial" panose="020B0604020202020204" pitchFamily="34" charset="0"/>
            </a:rPr>
            <a:t>Course- </a:t>
          </a:r>
          <a:r>
            <a:rPr lang="en-GB" sz="1200" i="0" dirty="0">
              <a:solidFill>
                <a:sysClr val="window" lastClr="FFFFFF"/>
              </a:solidFill>
              <a:latin typeface="Arial" panose="020B0604020202020204" pitchFamily="34" charset="0"/>
              <a:ea typeface="+mn-ea"/>
              <a:cs typeface="Arial" panose="020B0604020202020204" pitchFamily="34" charset="0"/>
            </a:rPr>
            <a:t>Primary care with community interventions to embed positive </a:t>
          </a:r>
          <a:r>
            <a:rPr lang="en-GB" sz="1300" i="0" dirty="0">
              <a:solidFill>
                <a:sysClr val="window" lastClr="FFFFFF"/>
              </a:solidFill>
              <a:latin typeface="Arial" panose="020B0604020202020204" pitchFamily="34" charset="0"/>
              <a:ea typeface="+mn-ea"/>
              <a:cs typeface="Arial" panose="020B0604020202020204" pitchFamily="34" charset="0"/>
            </a:rPr>
            <a:t>routines. </a:t>
          </a:r>
          <a:r>
            <a:rPr lang="en-GB" sz="1300" i="0" dirty="0" err="1">
              <a:solidFill>
                <a:sysClr val="window" lastClr="FFFFFF"/>
              </a:solidFill>
              <a:latin typeface="Arial" panose="020B0604020202020204" pitchFamily="34" charset="0"/>
              <a:ea typeface="+mn-ea"/>
              <a:cs typeface="Arial" panose="020B0604020202020204" pitchFamily="34" charset="0"/>
            </a:rPr>
            <a:t>Tirzepatide</a:t>
          </a:r>
          <a:r>
            <a:rPr lang="en-GB" sz="1300" i="0" dirty="0">
              <a:solidFill>
                <a:sysClr val="window" lastClr="FFFFFF"/>
              </a:solidFill>
              <a:latin typeface="Arial" panose="020B0604020202020204" pitchFamily="34" charset="0"/>
              <a:ea typeface="+mn-ea"/>
              <a:cs typeface="Arial" panose="020B0604020202020204" pitchFamily="34" charset="0"/>
            </a:rPr>
            <a:t> available for those who meet eligibility criteria.</a:t>
          </a:r>
        </a:p>
      </dgm:t>
    </dgm:pt>
    <dgm:pt modelId="{2184A7E2-C090-4F19-A60E-0E2977863F21}" type="parTrans" cxnId="{95D3F459-8002-4C4F-B719-38DB30283A8C}">
      <dgm:prSet custT="1"/>
      <dgm:spPr>
        <a:xfrm>
          <a:off x="3428854" y="1910814"/>
          <a:ext cx="570149" cy="33278"/>
        </a:xfrm>
        <a:custGeom>
          <a:avLst/>
          <a:gdLst/>
          <a:ahLst/>
          <a:cxnLst/>
          <a:rect l="0" t="0" r="0" b="0"/>
          <a:pathLst>
            <a:path>
              <a:moveTo>
                <a:pt x="0" y="16639"/>
              </a:moveTo>
              <a:lnTo>
                <a:pt x="570149" y="16639"/>
              </a:lnTo>
            </a:path>
          </a:pathLst>
        </a:custGeom>
        <a:noFill/>
        <a:ln w="6350" cap="flat" cmpd="sng" algn="ctr">
          <a:solidFill>
            <a:srgbClr val="4472C4">
              <a:shade val="80000"/>
              <a:hueOff val="0"/>
              <a:satOff val="0"/>
              <a:lumOff val="0"/>
              <a:alphaOff val="0"/>
            </a:srgbClr>
          </a:solidFill>
          <a:prstDash val="solid"/>
          <a:miter lim="800000"/>
        </a:ln>
        <a:effectLst/>
      </dgm:spPr>
      <dgm:t>
        <a:bodyPr/>
        <a:lstStyle/>
        <a:p>
          <a:pPr>
            <a:buNone/>
          </a:pPr>
          <a:endParaRPr lang="en-GB" sz="13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gm:t>
    </dgm:pt>
    <dgm:pt modelId="{D65A0C5F-3226-440A-A224-36FDF9309BFE}" type="sibTrans" cxnId="{95D3F459-8002-4C4F-B719-38DB30283A8C}">
      <dgm:prSet/>
      <dgm:spPr/>
      <dgm:t>
        <a:bodyPr/>
        <a:lstStyle/>
        <a:p>
          <a:endParaRPr lang="en-GB" sz="1300">
            <a:latin typeface="Arial" panose="020B0604020202020204" pitchFamily="34" charset="0"/>
            <a:cs typeface="Arial" panose="020B0604020202020204" pitchFamily="34" charset="0"/>
          </a:endParaRPr>
        </a:p>
      </dgm:t>
    </dgm:pt>
    <dgm:pt modelId="{8A90171F-A90B-4440-BFAC-0563FD9DD821}">
      <dgm:prSet phldrT="[Text]" custT="1"/>
      <dgm:spPr>
        <a:xfrm>
          <a:off x="2003480" y="2614758"/>
          <a:ext cx="1425374" cy="1160803"/>
        </a:xfrm>
        <a:prstGeom prst="roundRect">
          <a:avLst>
            <a:gd name="adj" fmla="val 10000"/>
          </a:avLst>
        </a:prstGeom>
        <a:gradFill rotWithShape="0">
          <a:gsLst>
            <a:gs pos="0">
              <a:srgbClr val="4472C4">
                <a:hueOff val="0"/>
                <a:satOff val="0"/>
                <a:lumOff val="0"/>
                <a:alphaOff val="0"/>
                <a:satMod val="103000"/>
                <a:lumMod val="102000"/>
                <a:tint val="94000"/>
              </a:srgbClr>
            </a:gs>
            <a:gs pos="50000">
              <a:srgbClr val="4472C4">
                <a:hueOff val="0"/>
                <a:satOff val="0"/>
                <a:lumOff val="0"/>
                <a:alphaOff val="0"/>
                <a:satMod val="110000"/>
                <a:lumMod val="100000"/>
                <a:shade val="100000"/>
              </a:srgbClr>
            </a:gs>
            <a:gs pos="100000">
              <a:srgbClr val="4472C4">
                <a:hueOff val="0"/>
                <a:satOff val="0"/>
                <a:lumOff val="0"/>
                <a:alphaOff val="0"/>
                <a:lumMod val="99000"/>
                <a:satMod val="120000"/>
                <a:shade val="78000"/>
              </a:srgbClr>
            </a:gs>
          </a:gsLst>
          <a:lin ang="5400000" scaled="0"/>
        </a:gradFill>
        <a:ln>
          <a:noFill/>
        </a:ln>
        <a:effectLst/>
      </dgm:spPr>
      <dgm:t>
        <a:bodyPr/>
        <a:lstStyle/>
        <a:p>
          <a:pPr>
            <a:buNone/>
          </a:pPr>
          <a:r>
            <a:rPr lang="en-GB" sz="1300" b="1">
              <a:solidFill>
                <a:sysClr val="window" lastClr="FFFFFF"/>
              </a:solidFill>
              <a:latin typeface="Arial" panose="020B0604020202020204" pitchFamily="34" charset="0"/>
              <a:ea typeface="+mn-ea"/>
              <a:cs typeface="Arial" panose="020B0604020202020204" pitchFamily="34" charset="0"/>
            </a:rPr>
            <a:t>Underweight:</a:t>
          </a:r>
          <a:r>
            <a:rPr lang="en-GB" sz="1300">
              <a:solidFill>
                <a:sysClr val="window" lastClr="FFFFFF"/>
              </a:solidFill>
              <a:latin typeface="Arial" panose="020B0604020202020204" pitchFamily="34" charset="0"/>
              <a:ea typeface="+mn-ea"/>
              <a:cs typeface="Arial" panose="020B0604020202020204" pitchFamily="34" charset="0"/>
            </a:rPr>
            <a:t> </a:t>
          </a:r>
        </a:p>
        <a:p>
          <a:pPr>
            <a:buNone/>
          </a:pPr>
          <a:r>
            <a:rPr lang="en-GB" sz="1300">
              <a:solidFill>
                <a:sysClr val="window" lastClr="FFFFFF"/>
              </a:solidFill>
              <a:latin typeface="Arial" panose="020B0604020202020204" pitchFamily="34" charset="0"/>
              <a:ea typeface="+mn-ea"/>
              <a:cs typeface="Arial" panose="020B0604020202020204" pitchFamily="34" charset="0"/>
            </a:rPr>
            <a:t>BMI ≤18.4</a:t>
          </a:r>
          <a:endParaRPr lang="en-GB" sz="1300" baseline="30000">
            <a:solidFill>
              <a:sysClr val="window" lastClr="FFFFFF"/>
            </a:solidFill>
            <a:latin typeface="Arial" panose="020B0604020202020204" pitchFamily="34" charset="0"/>
            <a:ea typeface="+mn-ea"/>
            <a:cs typeface="Arial" panose="020B0604020202020204" pitchFamily="34" charset="0"/>
          </a:endParaRPr>
        </a:p>
      </dgm:t>
    </dgm:pt>
    <dgm:pt modelId="{347A83A5-762B-4798-9858-8FD7B312F7CD}" type="parTrans" cxnId="{B5996BCB-4476-453C-B945-68205F2E729E}">
      <dgm:prSet custT="1"/>
      <dgm:spPr>
        <a:xfrm rot="3947053">
          <a:off x="1023396" y="2544667"/>
          <a:ext cx="1390017" cy="33278"/>
        </a:xfrm>
        <a:custGeom>
          <a:avLst/>
          <a:gdLst/>
          <a:ahLst/>
          <a:cxnLst/>
          <a:rect l="0" t="0" r="0" b="0"/>
          <a:pathLst>
            <a:path>
              <a:moveTo>
                <a:pt x="0" y="16639"/>
              </a:moveTo>
              <a:lnTo>
                <a:pt x="1390017" y="16639"/>
              </a:lnTo>
            </a:path>
          </a:pathLst>
        </a:custGeom>
        <a:noFill/>
        <a:ln w="6350" cap="flat" cmpd="sng" algn="ctr">
          <a:solidFill>
            <a:srgbClr val="4472C4">
              <a:shade val="60000"/>
              <a:hueOff val="0"/>
              <a:satOff val="0"/>
              <a:lumOff val="0"/>
              <a:alphaOff val="0"/>
            </a:srgbClr>
          </a:solidFill>
          <a:prstDash val="solid"/>
          <a:miter lim="800000"/>
        </a:ln>
        <a:effectLst/>
      </dgm:spPr>
      <dgm:t>
        <a:bodyPr/>
        <a:lstStyle/>
        <a:p>
          <a:pPr>
            <a:buNone/>
          </a:pPr>
          <a:endParaRPr lang="en-GB" sz="13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gm:t>
    </dgm:pt>
    <dgm:pt modelId="{F269CFA8-843F-459D-AA96-F13BD43C7BD2}" type="sibTrans" cxnId="{B5996BCB-4476-453C-B945-68205F2E729E}">
      <dgm:prSet/>
      <dgm:spPr/>
      <dgm:t>
        <a:bodyPr/>
        <a:lstStyle/>
        <a:p>
          <a:endParaRPr lang="en-GB" sz="1300">
            <a:latin typeface="Arial" panose="020B0604020202020204" pitchFamily="34" charset="0"/>
            <a:cs typeface="Arial" panose="020B0604020202020204" pitchFamily="34" charset="0"/>
          </a:endParaRPr>
        </a:p>
      </dgm:t>
    </dgm:pt>
    <dgm:pt modelId="{92FCF775-96F5-41F9-8FDB-D6F7EFA94C46}">
      <dgm:prSet phldrT="[Text]" custT="1"/>
      <dgm:spPr>
        <a:xfrm>
          <a:off x="5994527" y="1347051"/>
          <a:ext cx="1425374" cy="1160803"/>
        </a:xfrm>
        <a:prstGeom prst="roundRect">
          <a:avLst>
            <a:gd name="adj" fmla="val 10000"/>
          </a:avLst>
        </a:prstGeom>
        <a:gradFill rotWithShape="0">
          <a:gsLst>
            <a:gs pos="0">
              <a:srgbClr val="4472C4">
                <a:hueOff val="0"/>
                <a:satOff val="0"/>
                <a:lumOff val="0"/>
                <a:alphaOff val="0"/>
                <a:satMod val="103000"/>
                <a:lumMod val="102000"/>
                <a:tint val="94000"/>
              </a:srgbClr>
            </a:gs>
            <a:gs pos="50000">
              <a:srgbClr val="4472C4">
                <a:hueOff val="0"/>
                <a:satOff val="0"/>
                <a:lumOff val="0"/>
                <a:alphaOff val="0"/>
                <a:satMod val="110000"/>
                <a:lumMod val="100000"/>
                <a:shade val="100000"/>
              </a:srgbClr>
            </a:gs>
            <a:gs pos="100000">
              <a:srgbClr val="4472C4">
                <a:hueOff val="0"/>
                <a:satOff val="0"/>
                <a:lumOff val="0"/>
                <a:alphaOff val="0"/>
                <a:lumMod val="99000"/>
                <a:satMod val="120000"/>
                <a:shade val="78000"/>
              </a:srgbClr>
            </a:gs>
          </a:gsLst>
          <a:lin ang="5400000" scaled="0"/>
        </a:gradFill>
        <a:ln>
          <a:noFill/>
        </a:ln>
        <a:effectLst/>
      </dgm:spPr>
      <dgm:t>
        <a:bodyPr/>
        <a:lstStyle/>
        <a:p>
          <a:pPr>
            <a:buNone/>
          </a:pPr>
          <a:r>
            <a:rPr lang="en-GB" sz="1200" b="1" dirty="0">
              <a:solidFill>
                <a:sysClr val="window" lastClr="FFFFFF"/>
              </a:solidFill>
              <a:latin typeface="Arial" panose="020B0604020202020204" pitchFamily="34" charset="0"/>
              <a:ea typeface="+mn-ea"/>
              <a:cs typeface="Arial" panose="020B0604020202020204" pitchFamily="34" charset="0"/>
            </a:rPr>
            <a:t>Tier 3: Weight Management Course- </a:t>
          </a:r>
          <a:r>
            <a:rPr lang="en-GB" sz="1200" dirty="0">
              <a:solidFill>
                <a:sysClr val="window" lastClr="FFFFFF"/>
              </a:solidFill>
              <a:latin typeface="Arial" panose="020B0604020202020204" pitchFamily="34" charset="0"/>
              <a:ea typeface="+mn-ea"/>
              <a:cs typeface="Arial" panose="020B0604020202020204" pitchFamily="34" charset="0"/>
            </a:rPr>
            <a:t>Specialist, multi-disciplinary obesity team and specialist weight management </a:t>
          </a:r>
          <a:r>
            <a:rPr lang="en-GB" sz="1300" dirty="0">
              <a:solidFill>
                <a:sysClr val="window" lastClr="FFFFFF"/>
              </a:solidFill>
              <a:latin typeface="Arial" panose="020B0604020202020204" pitchFamily="34" charset="0"/>
              <a:ea typeface="+mn-ea"/>
              <a:cs typeface="Arial" panose="020B0604020202020204" pitchFamily="34" charset="0"/>
            </a:rPr>
            <a:t>programme, including medication.</a:t>
          </a:r>
        </a:p>
      </dgm:t>
    </dgm:pt>
    <dgm:pt modelId="{71E1F0AD-365B-497D-B83C-FFFEF68B6C28}" type="parTrans" cxnId="{D73155CF-921D-424B-BCFB-233F9AD8B455}">
      <dgm:prSet custT="1"/>
      <dgm:spPr>
        <a:xfrm>
          <a:off x="5424378" y="1910814"/>
          <a:ext cx="570149" cy="33278"/>
        </a:xfrm>
        <a:custGeom>
          <a:avLst/>
          <a:gdLst/>
          <a:ahLst/>
          <a:cxnLst/>
          <a:rect l="0" t="0" r="0" b="0"/>
          <a:pathLst>
            <a:path>
              <a:moveTo>
                <a:pt x="0" y="16639"/>
              </a:moveTo>
              <a:lnTo>
                <a:pt x="570149" y="16639"/>
              </a:lnTo>
            </a:path>
          </a:pathLst>
        </a:custGeom>
        <a:noFill/>
        <a:ln w="6350" cap="flat" cmpd="sng" algn="ctr">
          <a:solidFill>
            <a:srgbClr val="4472C4">
              <a:shade val="80000"/>
              <a:hueOff val="0"/>
              <a:satOff val="0"/>
              <a:lumOff val="0"/>
              <a:alphaOff val="0"/>
            </a:srgbClr>
          </a:solidFill>
          <a:prstDash val="solid"/>
          <a:miter lim="800000"/>
        </a:ln>
        <a:effectLst/>
      </dgm:spPr>
      <dgm:t>
        <a:bodyPr/>
        <a:lstStyle/>
        <a:p>
          <a:pPr>
            <a:buNone/>
          </a:pPr>
          <a:endParaRPr lang="en-GB" sz="13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gm:t>
    </dgm:pt>
    <dgm:pt modelId="{F295E0ED-251D-4CDE-B11D-02321A069A33}" type="sibTrans" cxnId="{D73155CF-921D-424B-BCFB-233F9AD8B455}">
      <dgm:prSet/>
      <dgm:spPr/>
      <dgm:t>
        <a:bodyPr/>
        <a:lstStyle/>
        <a:p>
          <a:endParaRPr lang="en-GB" sz="1300">
            <a:latin typeface="Arial" panose="020B0604020202020204" pitchFamily="34" charset="0"/>
            <a:cs typeface="Arial" panose="020B0604020202020204" pitchFamily="34" charset="0"/>
          </a:endParaRPr>
        </a:p>
      </dgm:t>
    </dgm:pt>
    <dgm:pt modelId="{C65BFD04-9730-4D39-BE70-FFF1AF90E97B}">
      <dgm:prSet phldrT="[Text]" custT="1"/>
      <dgm:spPr>
        <a:xfrm>
          <a:off x="3999003" y="2614758"/>
          <a:ext cx="1425374" cy="1160803"/>
        </a:xfrm>
        <a:prstGeom prst="roundRect">
          <a:avLst>
            <a:gd name="adj" fmla="val 10000"/>
          </a:avLst>
        </a:prstGeom>
        <a:gradFill rotWithShape="0">
          <a:gsLst>
            <a:gs pos="0">
              <a:srgbClr val="4472C4">
                <a:hueOff val="0"/>
                <a:satOff val="0"/>
                <a:lumOff val="0"/>
                <a:alphaOff val="0"/>
                <a:satMod val="103000"/>
                <a:lumMod val="102000"/>
                <a:tint val="94000"/>
              </a:srgbClr>
            </a:gs>
            <a:gs pos="50000">
              <a:srgbClr val="4472C4">
                <a:hueOff val="0"/>
                <a:satOff val="0"/>
                <a:lumOff val="0"/>
                <a:alphaOff val="0"/>
                <a:satMod val="110000"/>
                <a:lumMod val="100000"/>
                <a:shade val="100000"/>
              </a:srgbClr>
            </a:gs>
            <a:gs pos="100000">
              <a:srgbClr val="4472C4">
                <a:hueOff val="0"/>
                <a:satOff val="0"/>
                <a:lumOff val="0"/>
                <a:alphaOff val="0"/>
                <a:lumMod val="99000"/>
                <a:satMod val="120000"/>
                <a:shade val="78000"/>
              </a:srgbClr>
            </a:gs>
          </a:gsLst>
          <a:lin ang="5400000" scaled="0"/>
        </a:gradFill>
        <a:ln>
          <a:noFill/>
        </a:ln>
        <a:effectLst/>
      </dgm:spPr>
      <dgm:t>
        <a:bodyPr/>
        <a:lstStyle/>
        <a:p>
          <a:pPr>
            <a:buNone/>
          </a:pPr>
          <a:r>
            <a:rPr lang="en-GB" sz="1300" b="1">
              <a:solidFill>
                <a:sysClr val="window" lastClr="FFFFFF"/>
              </a:solidFill>
              <a:latin typeface="Arial" panose="020B0604020202020204" pitchFamily="34" charset="0"/>
              <a:ea typeface="+mn-ea"/>
              <a:cs typeface="Arial" panose="020B0604020202020204" pitchFamily="34" charset="0"/>
            </a:rPr>
            <a:t>Referral to dietitian</a:t>
          </a:r>
        </a:p>
      </dgm:t>
    </dgm:pt>
    <dgm:pt modelId="{7783011A-2889-46C0-A1BD-56A34B90C5CC}" type="parTrans" cxnId="{403ECAD5-6409-4581-ABA4-5A35242F9EE8}">
      <dgm:prSet custT="1"/>
      <dgm:spPr>
        <a:xfrm>
          <a:off x="3428854" y="3178520"/>
          <a:ext cx="570149" cy="33278"/>
        </a:xfrm>
        <a:custGeom>
          <a:avLst/>
          <a:gdLst/>
          <a:ahLst/>
          <a:cxnLst/>
          <a:rect l="0" t="0" r="0" b="0"/>
          <a:pathLst>
            <a:path>
              <a:moveTo>
                <a:pt x="0" y="16639"/>
              </a:moveTo>
              <a:lnTo>
                <a:pt x="570149" y="16639"/>
              </a:lnTo>
            </a:path>
          </a:pathLst>
        </a:custGeom>
        <a:noFill/>
        <a:ln w="6350" cap="flat" cmpd="sng" algn="ctr">
          <a:solidFill>
            <a:srgbClr val="4472C4">
              <a:shade val="80000"/>
              <a:hueOff val="0"/>
              <a:satOff val="0"/>
              <a:lumOff val="0"/>
              <a:alphaOff val="0"/>
            </a:srgbClr>
          </a:solidFill>
          <a:prstDash val="solid"/>
          <a:miter lim="800000"/>
        </a:ln>
        <a:effectLst/>
      </dgm:spPr>
      <dgm:t>
        <a:bodyPr/>
        <a:lstStyle/>
        <a:p>
          <a:pPr>
            <a:buNone/>
          </a:pPr>
          <a:endParaRPr lang="en-GB" sz="13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gm:t>
    </dgm:pt>
    <dgm:pt modelId="{75F345F0-EEED-4561-B90F-F8D91E02B0BF}" type="sibTrans" cxnId="{403ECAD5-6409-4581-ABA4-5A35242F9EE8}">
      <dgm:prSet/>
      <dgm:spPr/>
      <dgm:t>
        <a:bodyPr/>
        <a:lstStyle/>
        <a:p>
          <a:endParaRPr lang="en-GB" sz="1300">
            <a:latin typeface="Arial" panose="020B0604020202020204" pitchFamily="34" charset="0"/>
            <a:cs typeface="Arial" panose="020B0604020202020204" pitchFamily="34" charset="0"/>
          </a:endParaRPr>
        </a:p>
      </dgm:t>
    </dgm:pt>
    <dgm:pt modelId="{E25655D2-C64E-45B3-B3EE-A8EC6CF6AFCC}">
      <dgm:prSet phldrT="[Text]" custT="1"/>
      <dgm:spPr>
        <a:xfrm>
          <a:off x="7990051" y="1347051"/>
          <a:ext cx="1425374" cy="1160803"/>
        </a:xfrm>
        <a:prstGeom prst="roundRect">
          <a:avLst>
            <a:gd name="adj" fmla="val 10000"/>
          </a:avLst>
        </a:prstGeom>
        <a:gradFill rotWithShape="0">
          <a:gsLst>
            <a:gs pos="0">
              <a:srgbClr val="4472C4">
                <a:hueOff val="0"/>
                <a:satOff val="0"/>
                <a:lumOff val="0"/>
                <a:alphaOff val="0"/>
                <a:satMod val="103000"/>
                <a:lumMod val="102000"/>
                <a:tint val="94000"/>
              </a:srgbClr>
            </a:gs>
            <a:gs pos="50000">
              <a:srgbClr val="4472C4">
                <a:hueOff val="0"/>
                <a:satOff val="0"/>
                <a:lumOff val="0"/>
                <a:alphaOff val="0"/>
                <a:satMod val="110000"/>
                <a:lumMod val="100000"/>
                <a:shade val="100000"/>
              </a:srgbClr>
            </a:gs>
            <a:gs pos="100000">
              <a:srgbClr val="4472C4">
                <a:hueOff val="0"/>
                <a:satOff val="0"/>
                <a:lumOff val="0"/>
                <a:alphaOff val="0"/>
                <a:lumMod val="99000"/>
                <a:satMod val="120000"/>
                <a:shade val="78000"/>
              </a:srgbClr>
            </a:gs>
          </a:gsLst>
          <a:lin ang="5400000" scaled="0"/>
        </a:gradFill>
        <a:ln>
          <a:noFill/>
        </a:ln>
        <a:effectLst/>
      </dgm:spPr>
      <dgm:t>
        <a:bodyPr/>
        <a:lstStyle/>
        <a:p>
          <a:pPr>
            <a:buNone/>
          </a:pPr>
          <a:r>
            <a:rPr lang="en-GB" sz="1300" b="1">
              <a:solidFill>
                <a:sysClr val="window" lastClr="FFFFFF"/>
              </a:solidFill>
              <a:latin typeface="Arial" panose="020B0604020202020204" pitchFamily="34" charset="0"/>
              <a:ea typeface="+mn-ea"/>
              <a:cs typeface="Arial" panose="020B0604020202020204" pitchFamily="34" charset="0"/>
            </a:rPr>
            <a:t>Tier 4:</a:t>
          </a:r>
          <a:r>
            <a:rPr lang="en-GB" sz="1300">
              <a:solidFill>
                <a:sysClr val="window" lastClr="FFFFFF"/>
              </a:solidFill>
              <a:latin typeface="Arial" panose="020B0604020202020204" pitchFamily="34" charset="0"/>
              <a:ea typeface="+mn-ea"/>
              <a:cs typeface="Arial" panose="020B0604020202020204" pitchFamily="34" charset="0"/>
            </a:rPr>
            <a:t> Bariatric surgery and medicine</a:t>
          </a:r>
        </a:p>
      </dgm:t>
    </dgm:pt>
    <dgm:pt modelId="{94D87558-95A3-45BB-AC78-F5C2B229A74C}" type="parTrans" cxnId="{5FB9F92E-0C4E-4ECC-96E2-C43C59A3BAE8}">
      <dgm:prSet custT="1"/>
      <dgm:spPr>
        <a:xfrm>
          <a:off x="7419901" y="1910814"/>
          <a:ext cx="570149" cy="33278"/>
        </a:xfrm>
        <a:custGeom>
          <a:avLst/>
          <a:gdLst/>
          <a:ahLst/>
          <a:cxnLst/>
          <a:rect l="0" t="0" r="0" b="0"/>
          <a:pathLst>
            <a:path>
              <a:moveTo>
                <a:pt x="0" y="16639"/>
              </a:moveTo>
              <a:lnTo>
                <a:pt x="570149" y="16639"/>
              </a:lnTo>
            </a:path>
          </a:pathLst>
        </a:custGeom>
        <a:noFill/>
        <a:ln w="6350" cap="flat" cmpd="sng" algn="ctr">
          <a:solidFill>
            <a:srgbClr val="4472C4">
              <a:shade val="80000"/>
              <a:hueOff val="0"/>
              <a:satOff val="0"/>
              <a:lumOff val="0"/>
              <a:alphaOff val="0"/>
            </a:srgbClr>
          </a:solidFill>
          <a:prstDash val="solid"/>
          <a:miter lim="800000"/>
        </a:ln>
        <a:effectLst/>
      </dgm:spPr>
      <dgm:t>
        <a:bodyPr/>
        <a:lstStyle/>
        <a:p>
          <a:pPr>
            <a:buNone/>
          </a:pPr>
          <a:endParaRPr lang="en-GB" sz="13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gm:t>
    </dgm:pt>
    <dgm:pt modelId="{EC660521-70D2-4E29-9A99-0B76279EAF35}" type="sibTrans" cxnId="{5FB9F92E-0C4E-4ECC-96E2-C43C59A3BAE8}">
      <dgm:prSet/>
      <dgm:spPr/>
      <dgm:t>
        <a:bodyPr/>
        <a:lstStyle/>
        <a:p>
          <a:endParaRPr lang="en-GB" sz="1300">
            <a:latin typeface="Arial" panose="020B0604020202020204" pitchFamily="34" charset="0"/>
            <a:cs typeface="Arial" panose="020B0604020202020204" pitchFamily="34" charset="0"/>
          </a:endParaRPr>
        </a:p>
      </dgm:t>
    </dgm:pt>
    <dgm:pt modelId="{219FE6F4-B653-4222-9AAB-D79FD6B930D0}" type="pres">
      <dgm:prSet presAssocID="{6DACCBA8-1AEF-4B17-8DF9-0CE584EB3058}" presName="diagram" presStyleCnt="0">
        <dgm:presLayoutVars>
          <dgm:chPref val="1"/>
          <dgm:dir/>
          <dgm:animOne val="branch"/>
          <dgm:animLvl val="lvl"/>
          <dgm:resizeHandles val="exact"/>
        </dgm:presLayoutVars>
      </dgm:prSet>
      <dgm:spPr/>
    </dgm:pt>
    <dgm:pt modelId="{476EB8B4-6D8F-449D-B057-88C48729C9A5}" type="pres">
      <dgm:prSet presAssocID="{6B144342-EB33-4AB5-B42B-509D1323E790}" presName="root1" presStyleCnt="0"/>
      <dgm:spPr/>
    </dgm:pt>
    <dgm:pt modelId="{5FD733EA-48D0-4607-8F1A-19FF9E868601}" type="pres">
      <dgm:prSet presAssocID="{6B144342-EB33-4AB5-B42B-509D1323E790}" presName="LevelOneTextNode" presStyleLbl="node0" presStyleIdx="0" presStyleCnt="1" custScaleY="162877">
        <dgm:presLayoutVars>
          <dgm:chPref val="3"/>
        </dgm:presLayoutVars>
      </dgm:prSet>
      <dgm:spPr/>
    </dgm:pt>
    <dgm:pt modelId="{6FDFF4E6-A6E0-48CA-B24D-C9C57E3F12BE}" type="pres">
      <dgm:prSet presAssocID="{6B144342-EB33-4AB5-B42B-509D1323E790}" presName="level2hierChild" presStyleCnt="0"/>
      <dgm:spPr/>
    </dgm:pt>
    <dgm:pt modelId="{89163804-DFED-4D83-90DE-459AA9BFC0EA}" type="pres">
      <dgm:prSet presAssocID="{14E0C552-F21A-4581-8D53-6143D773268F}" presName="conn2-1" presStyleLbl="parChTrans1D2" presStyleIdx="0" presStyleCnt="3"/>
      <dgm:spPr/>
    </dgm:pt>
    <dgm:pt modelId="{011567C1-AA49-4E9B-A747-7F19E955974B}" type="pres">
      <dgm:prSet presAssocID="{14E0C552-F21A-4581-8D53-6143D773268F}" presName="connTx" presStyleLbl="parChTrans1D2" presStyleIdx="0" presStyleCnt="3"/>
      <dgm:spPr/>
    </dgm:pt>
    <dgm:pt modelId="{A0105646-87BD-462B-8F27-55CE72AEAB11}" type="pres">
      <dgm:prSet presAssocID="{37E72057-3A0B-4984-AD82-7187DCBE2F11}" presName="root2" presStyleCnt="0"/>
      <dgm:spPr/>
    </dgm:pt>
    <dgm:pt modelId="{C272080A-DD9D-4065-9585-FE36127D5A63}" type="pres">
      <dgm:prSet presAssocID="{37E72057-3A0B-4984-AD82-7187DCBE2F11}" presName="LevelTwoTextNode" presStyleLbl="node2" presStyleIdx="0" presStyleCnt="3" custScaleY="162877">
        <dgm:presLayoutVars>
          <dgm:chPref val="3"/>
        </dgm:presLayoutVars>
      </dgm:prSet>
      <dgm:spPr/>
    </dgm:pt>
    <dgm:pt modelId="{4BB41F47-9091-46C3-9EE3-859318D9B759}" type="pres">
      <dgm:prSet presAssocID="{37E72057-3A0B-4984-AD82-7187DCBE2F11}" presName="level3hierChild" presStyleCnt="0"/>
      <dgm:spPr/>
    </dgm:pt>
    <dgm:pt modelId="{BE879093-CACC-4B14-B6F7-6AA2518F82EE}" type="pres">
      <dgm:prSet presAssocID="{D495E98A-D32A-4235-9AA4-C0B13F23DC3A}" presName="conn2-1" presStyleLbl="parChTrans1D3" presStyleIdx="0" presStyleCnt="3"/>
      <dgm:spPr/>
    </dgm:pt>
    <dgm:pt modelId="{2F592709-49DA-4042-A364-F3F93612572E}" type="pres">
      <dgm:prSet presAssocID="{D495E98A-D32A-4235-9AA4-C0B13F23DC3A}" presName="connTx" presStyleLbl="parChTrans1D3" presStyleIdx="0" presStyleCnt="3"/>
      <dgm:spPr/>
    </dgm:pt>
    <dgm:pt modelId="{DF508DB1-6CD7-4322-BF32-9CB2E2FF405A}" type="pres">
      <dgm:prSet presAssocID="{5C4D288D-504F-401B-A051-7864C5D4AA87}" presName="root2" presStyleCnt="0"/>
      <dgm:spPr/>
    </dgm:pt>
    <dgm:pt modelId="{3786A61E-5D17-4C8C-A63C-44AEB1259401}" type="pres">
      <dgm:prSet presAssocID="{5C4D288D-504F-401B-A051-7864C5D4AA87}" presName="LevelTwoTextNode" presStyleLbl="node3" presStyleIdx="0" presStyleCnt="3" custScaleY="162877">
        <dgm:presLayoutVars>
          <dgm:chPref val="3"/>
        </dgm:presLayoutVars>
      </dgm:prSet>
      <dgm:spPr/>
    </dgm:pt>
    <dgm:pt modelId="{10B424EA-4906-446F-BBB1-93A009409CCD}" type="pres">
      <dgm:prSet presAssocID="{5C4D288D-504F-401B-A051-7864C5D4AA87}" presName="level3hierChild" presStyleCnt="0"/>
      <dgm:spPr/>
    </dgm:pt>
    <dgm:pt modelId="{72D99F73-6F82-4D17-9EDF-0B87454AD97D}" type="pres">
      <dgm:prSet presAssocID="{C4A587EC-C7AD-4550-B536-A01CCA3F07A1}" presName="conn2-1" presStyleLbl="parChTrans1D2" presStyleIdx="1" presStyleCnt="3"/>
      <dgm:spPr/>
    </dgm:pt>
    <dgm:pt modelId="{0F5F240E-FC19-4FB7-AAFA-B7C3331AF087}" type="pres">
      <dgm:prSet presAssocID="{C4A587EC-C7AD-4550-B536-A01CCA3F07A1}" presName="connTx" presStyleLbl="parChTrans1D2" presStyleIdx="1" presStyleCnt="3"/>
      <dgm:spPr/>
    </dgm:pt>
    <dgm:pt modelId="{9AFCE54E-C8B5-4511-B1D9-A7DAC6203044}" type="pres">
      <dgm:prSet presAssocID="{BB5BFE63-E223-4E1E-BE55-8729412F38C5}" presName="root2" presStyleCnt="0"/>
      <dgm:spPr/>
    </dgm:pt>
    <dgm:pt modelId="{1C7EE370-1D14-43A8-8C4B-5424D73D86AF}" type="pres">
      <dgm:prSet presAssocID="{BB5BFE63-E223-4E1E-BE55-8729412F38C5}" presName="LevelTwoTextNode" presStyleLbl="node2" presStyleIdx="1" presStyleCnt="3" custScaleY="162877">
        <dgm:presLayoutVars>
          <dgm:chPref val="3"/>
        </dgm:presLayoutVars>
      </dgm:prSet>
      <dgm:spPr/>
    </dgm:pt>
    <dgm:pt modelId="{9AF7DCE2-F6B7-43E4-AE62-3FC7F6FE20CD}" type="pres">
      <dgm:prSet presAssocID="{BB5BFE63-E223-4E1E-BE55-8729412F38C5}" presName="level3hierChild" presStyleCnt="0"/>
      <dgm:spPr/>
    </dgm:pt>
    <dgm:pt modelId="{6B4F187D-CA87-48C0-AB0A-4ACE3294F40C}" type="pres">
      <dgm:prSet presAssocID="{2184A7E2-C090-4F19-A60E-0E2977863F21}" presName="conn2-1" presStyleLbl="parChTrans1D3" presStyleIdx="1" presStyleCnt="3"/>
      <dgm:spPr/>
    </dgm:pt>
    <dgm:pt modelId="{DFF337AE-8444-4633-B50C-7B5BC45104FF}" type="pres">
      <dgm:prSet presAssocID="{2184A7E2-C090-4F19-A60E-0E2977863F21}" presName="connTx" presStyleLbl="parChTrans1D3" presStyleIdx="1" presStyleCnt="3"/>
      <dgm:spPr/>
    </dgm:pt>
    <dgm:pt modelId="{574DAE54-023C-43D1-A495-2FB298F3756F}" type="pres">
      <dgm:prSet presAssocID="{9343869A-3B0B-42A3-A296-8D702F47F4A5}" presName="root2" presStyleCnt="0"/>
      <dgm:spPr/>
    </dgm:pt>
    <dgm:pt modelId="{DFEA5F70-C24E-412F-BB4E-3D65F2861CDA}" type="pres">
      <dgm:prSet presAssocID="{9343869A-3B0B-42A3-A296-8D702F47F4A5}" presName="LevelTwoTextNode" presStyleLbl="node3" presStyleIdx="1" presStyleCnt="3" custScaleY="162877">
        <dgm:presLayoutVars>
          <dgm:chPref val="3"/>
        </dgm:presLayoutVars>
      </dgm:prSet>
      <dgm:spPr/>
    </dgm:pt>
    <dgm:pt modelId="{FDD40672-8556-4A4E-BF2B-391961240F46}" type="pres">
      <dgm:prSet presAssocID="{9343869A-3B0B-42A3-A296-8D702F47F4A5}" presName="level3hierChild" presStyleCnt="0"/>
      <dgm:spPr/>
    </dgm:pt>
    <dgm:pt modelId="{B43F4D8C-B91A-4CE1-A3F1-3AF78A500160}" type="pres">
      <dgm:prSet presAssocID="{71E1F0AD-365B-497D-B83C-FFFEF68B6C28}" presName="conn2-1" presStyleLbl="parChTrans1D4" presStyleIdx="0" presStyleCnt="2"/>
      <dgm:spPr/>
    </dgm:pt>
    <dgm:pt modelId="{F220F6B9-404B-46A0-80D1-AD38C867C808}" type="pres">
      <dgm:prSet presAssocID="{71E1F0AD-365B-497D-B83C-FFFEF68B6C28}" presName="connTx" presStyleLbl="parChTrans1D4" presStyleIdx="0" presStyleCnt="2"/>
      <dgm:spPr/>
    </dgm:pt>
    <dgm:pt modelId="{CF7B99B6-972B-4BF0-94EE-C587F50BEAC9}" type="pres">
      <dgm:prSet presAssocID="{92FCF775-96F5-41F9-8FDB-D6F7EFA94C46}" presName="root2" presStyleCnt="0"/>
      <dgm:spPr/>
    </dgm:pt>
    <dgm:pt modelId="{6831624E-3463-4687-89B0-F7A6906B4FCD}" type="pres">
      <dgm:prSet presAssocID="{92FCF775-96F5-41F9-8FDB-D6F7EFA94C46}" presName="LevelTwoTextNode" presStyleLbl="node4" presStyleIdx="0" presStyleCnt="2" custScaleY="162877">
        <dgm:presLayoutVars>
          <dgm:chPref val="3"/>
        </dgm:presLayoutVars>
      </dgm:prSet>
      <dgm:spPr/>
    </dgm:pt>
    <dgm:pt modelId="{D3DB2C25-1277-4A08-8EB6-2DB9321CC8A3}" type="pres">
      <dgm:prSet presAssocID="{92FCF775-96F5-41F9-8FDB-D6F7EFA94C46}" presName="level3hierChild" presStyleCnt="0"/>
      <dgm:spPr/>
    </dgm:pt>
    <dgm:pt modelId="{ADFA2D70-75FE-493B-BCAF-0282492579B2}" type="pres">
      <dgm:prSet presAssocID="{94D87558-95A3-45BB-AC78-F5C2B229A74C}" presName="conn2-1" presStyleLbl="parChTrans1D4" presStyleIdx="1" presStyleCnt="2"/>
      <dgm:spPr/>
    </dgm:pt>
    <dgm:pt modelId="{1A87896D-4AED-4D63-B429-7ADD06A31E18}" type="pres">
      <dgm:prSet presAssocID="{94D87558-95A3-45BB-AC78-F5C2B229A74C}" presName="connTx" presStyleLbl="parChTrans1D4" presStyleIdx="1" presStyleCnt="2"/>
      <dgm:spPr/>
    </dgm:pt>
    <dgm:pt modelId="{50EDE9A9-604D-4C0B-96D1-B446F6D69C42}" type="pres">
      <dgm:prSet presAssocID="{E25655D2-C64E-45B3-B3EE-A8EC6CF6AFCC}" presName="root2" presStyleCnt="0"/>
      <dgm:spPr/>
    </dgm:pt>
    <dgm:pt modelId="{81A4C04E-3666-4333-8876-2560DC4904D5}" type="pres">
      <dgm:prSet presAssocID="{E25655D2-C64E-45B3-B3EE-A8EC6CF6AFCC}" presName="LevelTwoTextNode" presStyleLbl="node4" presStyleIdx="1" presStyleCnt="2" custScaleY="162877" custLinFactNeighborX="-2299" custLinFactNeighborY="-5447">
        <dgm:presLayoutVars>
          <dgm:chPref val="3"/>
        </dgm:presLayoutVars>
      </dgm:prSet>
      <dgm:spPr/>
    </dgm:pt>
    <dgm:pt modelId="{798D15EB-7E53-45D9-99F6-71D8C9379BEA}" type="pres">
      <dgm:prSet presAssocID="{E25655D2-C64E-45B3-B3EE-A8EC6CF6AFCC}" presName="level3hierChild" presStyleCnt="0"/>
      <dgm:spPr/>
    </dgm:pt>
    <dgm:pt modelId="{DC86365E-8D7A-4658-9906-00CB83F76FD8}" type="pres">
      <dgm:prSet presAssocID="{347A83A5-762B-4798-9858-8FD7B312F7CD}" presName="conn2-1" presStyleLbl="parChTrans1D2" presStyleIdx="2" presStyleCnt="3"/>
      <dgm:spPr/>
    </dgm:pt>
    <dgm:pt modelId="{268D33B9-4312-4039-86F9-BBA1EF40B0EE}" type="pres">
      <dgm:prSet presAssocID="{347A83A5-762B-4798-9858-8FD7B312F7CD}" presName="connTx" presStyleLbl="parChTrans1D2" presStyleIdx="2" presStyleCnt="3"/>
      <dgm:spPr/>
    </dgm:pt>
    <dgm:pt modelId="{74DE276A-62C4-457A-941E-66042E9CFD95}" type="pres">
      <dgm:prSet presAssocID="{8A90171F-A90B-4440-BFAC-0563FD9DD821}" presName="root2" presStyleCnt="0"/>
      <dgm:spPr/>
    </dgm:pt>
    <dgm:pt modelId="{1484907B-5E9E-4374-8063-F7D6408B30A9}" type="pres">
      <dgm:prSet presAssocID="{8A90171F-A90B-4440-BFAC-0563FD9DD821}" presName="LevelTwoTextNode" presStyleLbl="node2" presStyleIdx="2" presStyleCnt="3" custScaleY="162877">
        <dgm:presLayoutVars>
          <dgm:chPref val="3"/>
        </dgm:presLayoutVars>
      </dgm:prSet>
      <dgm:spPr/>
    </dgm:pt>
    <dgm:pt modelId="{B95932ED-F7DF-41F3-B434-12AC7791CAF2}" type="pres">
      <dgm:prSet presAssocID="{8A90171F-A90B-4440-BFAC-0563FD9DD821}" presName="level3hierChild" presStyleCnt="0"/>
      <dgm:spPr/>
    </dgm:pt>
    <dgm:pt modelId="{5E646384-9D7E-4931-8775-2862CAEF5D48}" type="pres">
      <dgm:prSet presAssocID="{7783011A-2889-46C0-A1BD-56A34B90C5CC}" presName="conn2-1" presStyleLbl="parChTrans1D3" presStyleIdx="2" presStyleCnt="3"/>
      <dgm:spPr/>
    </dgm:pt>
    <dgm:pt modelId="{07BE7294-0200-44ED-881D-245CF290DC58}" type="pres">
      <dgm:prSet presAssocID="{7783011A-2889-46C0-A1BD-56A34B90C5CC}" presName="connTx" presStyleLbl="parChTrans1D3" presStyleIdx="2" presStyleCnt="3"/>
      <dgm:spPr/>
    </dgm:pt>
    <dgm:pt modelId="{A4FA2EC8-D86F-46EA-8BDF-C57FF6AD5093}" type="pres">
      <dgm:prSet presAssocID="{C65BFD04-9730-4D39-BE70-FFF1AF90E97B}" presName="root2" presStyleCnt="0"/>
      <dgm:spPr/>
    </dgm:pt>
    <dgm:pt modelId="{2348CC43-21EE-448B-9F48-94D9BC64D703}" type="pres">
      <dgm:prSet presAssocID="{C65BFD04-9730-4D39-BE70-FFF1AF90E97B}" presName="LevelTwoTextNode" presStyleLbl="node3" presStyleIdx="2" presStyleCnt="3" custScaleY="162877">
        <dgm:presLayoutVars>
          <dgm:chPref val="3"/>
        </dgm:presLayoutVars>
      </dgm:prSet>
      <dgm:spPr/>
    </dgm:pt>
    <dgm:pt modelId="{B6B5DCB8-155F-4813-AB59-566EA09B0290}" type="pres">
      <dgm:prSet presAssocID="{C65BFD04-9730-4D39-BE70-FFF1AF90E97B}" presName="level3hierChild" presStyleCnt="0"/>
      <dgm:spPr/>
    </dgm:pt>
  </dgm:ptLst>
  <dgm:cxnLst>
    <dgm:cxn modelId="{6C411E05-DBE6-4EF6-B7D9-DB4BFE5C2B78}" type="presOf" srcId="{37E72057-3A0B-4984-AD82-7187DCBE2F11}" destId="{C272080A-DD9D-4065-9585-FE36127D5A63}" srcOrd="0" destOrd="0" presId="urn:microsoft.com/office/officeart/2005/8/layout/hierarchy2"/>
    <dgm:cxn modelId="{95BB0B1C-81D2-4285-816E-611E8E594850}" type="presOf" srcId="{7783011A-2889-46C0-A1BD-56A34B90C5CC}" destId="{07BE7294-0200-44ED-881D-245CF290DC58}" srcOrd="1" destOrd="0" presId="urn:microsoft.com/office/officeart/2005/8/layout/hierarchy2"/>
    <dgm:cxn modelId="{6132311D-701F-4DE1-B949-6DF07C647F7A}" type="presOf" srcId="{BB5BFE63-E223-4E1E-BE55-8729412F38C5}" destId="{1C7EE370-1D14-43A8-8C4B-5424D73D86AF}" srcOrd="0" destOrd="0" presId="urn:microsoft.com/office/officeart/2005/8/layout/hierarchy2"/>
    <dgm:cxn modelId="{DEEACB2D-5924-4AE8-84D8-109DCE72A6CC}" type="presOf" srcId="{347A83A5-762B-4798-9858-8FD7B312F7CD}" destId="{DC86365E-8D7A-4658-9906-00CB83F76FD8}" srcOrd="0" destOrd="0" presId="urn:microsoft.com/office/officeart/2005/8/layout/hierarchy2"/>
    <dgm:cxn modelId="{9F8BE32D-E876-4CC8-9D5A-1AA357C3ABDD}" type="presOf" srcId="{92FCF775-96F5-41F9-8FDB-D6F7EFA94C46}" destId="{6831624E-3463-4687-89B0-F7A6906B4FCD}" srcOrd="0" destOrd="0" presId="urn:microsoft.com/office/officeart/2005/8/layout/hierarchy2"/>
    <dgm:cxn modelId="{5FB9F92E-0C4E-4ECC-96E2-C43C59A3BAE8}" srcId="{92FCF775-96F5-41F9-8FDB-D6F7EFA94C46}" destId="{E25655D2-C64E-45B3-B3EE-A8EC6CF6AFCC}" srcOrd="0" destOrd="0" parTransId="{94D87558-95A3-45BB-AC78-F5C2B229A74C}" sibTransId="{EC660521-70D2-4E29-9A99-0B76279EAF35}"/>
    <dgm:cxn modelId="{EA4BEF30-EA8F-43A6-B184-1DB5C353903E}" type="presOf" srcId="{6DACCBA8-1AEF-4B17-8DF9-0CE584EB3058}" destId="{219FE6F4-B653-4222-9AAB-D79FD6B930D0}" srcOrd="0" destOrd="0" presId="urn:microsoft.com/office/officeart/2005/8/layout/hierarchy2"/>
    <dgm:cxn modelId="{8AE3F43E-217E-4705-80FD-31B764C433F7}" type="presOf" srcId="{C4A587EC-C7AD-4550-B536-A01CCA3F07A1}" destId="{72D99F73-6F82-4D17-9EDF-0B87454AD97D}" srcOrd="0" destOrd="0" presId="urn:microsoft.com/office/officeart/2005/8/layout/hierarchy2"/>
    <dgm:cxn modelId="{B26F7164-F90B-457C-8F91-85325A9231D5}" srcId="{6B144342-EB33-4AB5-B42B-509D1323E790}" destId="{BB5BFE63-E223-4E1E-BE55-8729412F38C5}" srcOrd="1" destOrd="0" parTransId="{C4A587EC-C7AD-4550-B536-A01CCA3F07A1}" sibTransId="{B7F661A7-4A04-46FD-A2E5-B82B190382AC}"/>
    <dgm:cxn modelId="{156C5847-E668-4E8E-A917-79396DC2B8DB}" type="presOf" srcId="{2184A7E2-C090-4F19-A60E-0E2977863F21}" destId="{6B4F187D-CA87-48C0-AB0A-4ACE3294F40C}" srcOrd="0" destOrd="0" presId="urn:microsoft.com/office/officeart/2005/8/layout/hierarchy2"/>
    <dgm:cxn modelId="{C6F3DF49-2E48-41D8-9D1A-3C09562152BD}" type="presOf" srcId="{347A83A5-762B-4798-9858-8FD7B312F7CD}" destId="{268D33B9-4312-4039-86F9-BBA1EF40B0EE}" srcOrd="1" destOrd="0" presId="urn:microsoft.com/office/officeart/2005/8/layout/hierarchy2"/>
    <dgm:cxn modelId="{DDB0E469-F063-49E3-81C8-D44455AD4CF4}" type="presOf" srcId="{2184A7E2-C090-4F19-A60E-0E2977863F21}" destId="{DFF337AE-8444-4633-B50C-7B5BC45104FF}" srcOrd="1" destOrd="0" presId="urn:microsoft.com/office/officeart/2005/8/layout/hierarchy2"/>
    <dgm:cxn modelId="{3EF36A6C-6109-4FA1-A395-0CF8C1FD01A6}" type="presOf" srcId="{D495E98A-D32A-4235-9AA4-C0B13F23DC3A}" destId="{BE879093-CACC-4B14-B6F7-6AA2518F82EE}" srcOrd="0" destOrd="0" presId="urn:microsoft.com/office/officeart/2005/8/layout/hierarchy2"/>
    <dgm:cxn modelId="{1B03E24C-23FD-4732-BFF7-A9422665C5CF}" type="presOf" srcId="{94D87558-95A3-45BB-AC78-F5C2B229A74C}" destId="{1A87896D-4AED-4D63-B429-7ADD06A31E18}" srcOrd="1" destOrd="0" presId="urn:microsoft.com/office/officeart/2005/8/layout/hierarchy2"/>
    <dgm:cxn modelId="{8BBCBF75-22F5-4956-B089-9F4287E9F204}" srcId="{37E72057-3A0B-4984-AD82-7187DCBE2F11}" destId="{5C4D288D-504F-401B-A051-7864C5D4AA87}" srcOrd="0" destOrd="0" parTransId="{D495E98A-D32A-4235-9AA4-C0B13F23DC3A}" sibTransId="{CD4B3ECF-2C7E-4C2C-9A4D-E0A448ACB56D}"/>
    <dgm:cxn modelId="{95D3F459-8002-4C4F-B719-38DB30283A8C}" srcId="{BB5BFE63-E223-4E1E-BE55-8729412F38C5}" destId="{9343869A-3B0B-42A3-A296-8D702F47F4A5}" srcOrd="0" destOrd="0" parTransId="{2184A7E2-C090-4F19-A60E-0E2977863F21}" sibTransId="{D65A0C5F-3226-440A-A224-36FDF9309BFE}"/>
    <dgm:cxn modelId="{B901C684-A10D-4955-B95E-C2A6542A71BD}" type="presOf" srcId="{C4A587EC-C7AD-4550-B536-A01CCA3F07A1}" destId="{0F5F240E-FC19-4FB7-AAFA-B7C3331AF087}" srcOrd="1" destOrd="0" presId="urn:microsoft.com/office/officeart/2005/8/layout/hierarchy2"/>
    <dgm:cxn modelId="{74791292-30D1-4735-AA83-6AD5057EDE68}" type="presOf" srcId="{D495E98A-D32A-4235-9AA4-C0B13F23DC3A}" destId="{2F592709-49DA-4042-A364-F3F93612572E}" srcOrd="1" destOrd="0" presId="urn:microsoft.com/office/officeart/2005/8/layout/hierarchy2"/>
    <dgm:cxn modelId="{F8D34292-C985-4724-9F9F-3A8150050342}" srcId="{6B144342-EB33-4AB5-B42B-509D1323E790}" destId="{37E72057-3A0B-4984-AD82-7187DCBE2F11}" srcOrd="0" destOrd="0" parTransId="{14E0C552-F21A-4581-8D53-6143D773268F}" sibTransId="{964FC59C-0432-4F70-9751-D83F553DE810}"/>
    <dgm:cxn modelId="{BC992AB3-84CD-4A24-B1EE-EAD31252881B}" type="presOf" srcId="{71E1F0AD-365B-497D-B83C-FFFEF68B6C28}" destId="{F220F6B9-404B-46A0-80D1-AD38C867C808}" srcOrd="1" destOrd="0" presId="urn:microsoft.com/office/officeart/2005/8/layout/hierarchy2"/>
    <dgm:cxn modelId="{0E4CE7B8-DA21-4AD6-ABD1-D71A269301B4}" type="presOf" srcId="{71E1F0AD-365B-497D-B83C-FFFEF68B6C28}" destId="{B43F4D8C-B91A-4CE1-A3F1-3AF78A500160}" srcOrd="0" destOrd="0" presId="urn:microsoft.com/office/officeart/2005/8/layout/hierarchy2"/>
    <dgm:cxn modelId="{A37830BA-0B6C-432B-9459-98129F65F7EE}" type="presOf" srcId="{14E0C552-F21A-4581-8D53-6143D773268F}" destId="{89163804-DFED-4D83-90DE-459AA9BFC0EA}" srcOrd="0" destOrd="0" presId="urn:microsoft.com/office/officeart/2005/8/layout/hierarchy2"/>
    <dgm:cxn modelId="{4F6F04C6-9A77-4329-BF2D-A1FF8463FAD1}" type="presOf" srcId="{8A90171F-A90B-4440-BFAC-0563FD9DD821}" destId="{1484907B-5E9E-4374-8063-F7D6408B30A9}" srcOrd="0" destOrd="0" presId="urn:microsoft.com/office/officeart/2005/8/layout/hierarchy2"/>
    <dgm:cxn modelId="{243B56C9-C919-4B5B-BBA5-BD5E446A857C}" type="presOf" srcId="{6B144342-EB33-4AB5-B42B-509D1323E790}" destId="{5FD733EA-48D0-4607-8F1A-19FF9E868601}" srcOrd="0" destOrd="0" presId="urn:microsoft.com/office/officeart/2005/8/layout/hierarchy2"/>
    <dgm:cxn modelId="{B5996BCB-4476-453C-B945-68205F2E729E}" srcId="{6B144342-EB33-4AB5-B42B-509D1323E790}" destId="{8A90171F-A90B-4440-BFAC-0563FD9DD821}" srcOrd="2" destOrd="0" parTransId="{347A83A5-762B-4798-9858-8FD7B312F7CD}" sibTransId="{F269CFA8-843F-459D-AA96-F13BD43C7BD2}"/>
    <dgm:cxn modelId="{F429D3CB-4AB7-4124-B359-1D1CF33F13E1}" type="presOf" srcId="{14E0C552-F21A-4581-8D53-6143D773268F}" destId="{011567C1-AA49-4E9B-A747-7F19E955974B}" srcOrd="1" destOrd="0" presId="urn:microsoft.com/office/officeart/2005/8/layout/hierarchy2"/>
    <dgm:cxn modelId="{D73155CF-921D-424B-BCFB-233F9AD8B455}" srcId="{9343869A-3B0B-42A3-A296-8D702F47F4A5}" destId="{92FCF775-96F5-41F9-8FDB-D6F7EFA94C46}" srcOrd="0" destOrd="0" parTransId="{71E1F0AD-365B-497D-B83C-FFFEF68B6C28}" sibTransId="{F295E0ED-251D-4CDE-B11D-02321A069A33}"/>
    <dgm:cxn modelId="{403ECAD5-6409-4581-ABA4-5A35242F9EE8}" srcId="{8A90171F-A90B-4440-BFAC-0563FD9DD821}" destId="{C65BFD04-9730-4D39-BE70-FFF1AF90E97B}" srcOrd="0" destOrd="0" parTransId="{7783011A-2889-46C0-A1BD-56A34B90C5CC}" sibTransId="{75F345F0-EEED-4561-B90F-F8D91E02B0BF}"/>
    <dgm:cxn modelId="{A93012D9-B5D5-4436-AFE9-4160E6301738}" type="presOf" srcId="{94D87558-95A3-45BB-AC78-F5C2B229A74C}" destId="{ADFA2D70-75FE-493B-BCAF-0282492579B2}" srcOrd="0" destOrd="0" presId="urn:microsoft.com/office/officeart/2005/8/layout/hierarchy2"/>
    <dgm:cxn modelId="{77696BDB-3872-4F8A-84D9-ABBC9D20BE25}" srcId="{6DACCBA8-1AEF-4B17-8DF9-0CE584EB3058}" destId="{6B144342-EB33-4AB5-B42B-509D1323E790}" srcOrd="0" destOrd="0" parTransId="{19911D7D-74C6-4D97-9202-B5D2E33B303A}" sibTransId="{0F38CB59-CB74-429E-87C4-61E1640FB532}"/>
    <dgm:cxn modelId="{760846DE-2205-4D98-B35E-1224D2D5AC7D}" type="presOf" srcId="{E25655D2-C64E-45B3-B3EE-A8EC6CF6AFCC}" destId="{81A4C04E-3666-4333-8876-2560DC4904D5}" srcOrd="0" destOrd="0" presId="urn:microsoft.com/office/officeart/2005/8/layout/hierarchy2"/>
    <dgm:cxn modelId="{35A80DE2-5192-46B9-A1C8-6A212008C2D1}" type="presOf" srcId="{C65BFD04-9730-4D39-BE70-FFF1AF90E97B}" destId="{2348CC43-21EE-448B-9F48-94D9BC64D703}" srcOrd="0" destOrd="0" presId="urn:microsoft.com/office/officeart/2005/8/layout/hierarchy2"/>
    <dgm:cxn modelId="{043B6DEE-CA3C-4E27-9AAB-6178D0E5328F}" type="presOf" srcId="{5C4D288D-504F-401B-A051-7864C5D4AA87}" destId="{3786A61E-5D17-4C8C-A63C-44AEB1259401}" srcOrd="0" destOrd="0" presId="urn:microsoft.com/office/officeart/2005/8/layout/hierarchy2"/>
    <dgm:cxn modelId="{8503A4F7-D230-44EC-A3A4-D33F83C2B96A}" type="presOf" srcId="{9343869A-3B0B-42A3-A296-8D702F47F4A5}" destId="{DFEA5F70-C24E-412F-BB4E-3D65F2861CDA}" srcOrd="0" destOrd="0" presId="urn:microsoft.com/office/officeart/2005/8/layout/hierarchy2"/>
    <dgm:cxn modelId="{B951C6FE-0E15-4A9D-BF2E-AC5EA70F391A}" type="presOf" srcId="{7783011A-2889-46C0-A1BD-56A34B90C5CC}" destId="{5E646384-9D7E-4931-8775-2862CAEF5D48}" srcOrd="0" destOrd="0" presId="urn:microsoft.com/office/officeart/2005/8/layout/hierarchy2"/>
    <dgm:cxn modelId="{9B3E69EB-EE64-4E07-932C-A48FFCAFD700}" type="presParOf" srcId="{219FE6F4-B653-4222-9AAB-D79FD6B930D0}" destId="{476EB8B4-6D8F-449D-B057-88C48729C9A5}" srcOrd="0" destOrd="0" presId="urn:microsoft.com/office/officeart/2005/8/layout/hierarchy2"/>
    <dgm:cxn modelId="{0112CCE1-9D84-42EC-923C-799CE91CF919}" type="presParOf" srcId="{476EB8B4-6D8F-449D-B057-88C48729C9A5}" destId="{5FD733EA-48D0-4607-8F1A-19FF9E868601}" srcOrd="0" destOrd="0" presId="urn:microsoft.com/office/officeart/2005/8/layout/hierarchy2"/>
    <dgm:cxn modelId="{57796A5F-169F-4033-BA17-0180802E5ABD}" type="presParOf" srcId="{476EB8B4-6D8F-449D-B057-88C48729C9A5}" destId="{6FDFF4E6-A6E0-48CA-B24D-C9C57E3F12BE}" srcOrd="1" destOrd="0" presId="urn:microsoft.com/office/officeart/2005/8/layout/hierarchy2"/>
    <dgm:cxn modelId="{710F9F88-9CB8-4CDD-8AB0-9A58400A3D67}" type="presParOf" srcId="{6FDFF4E6-A6E0-48CA-B24D-C9C57E3F12BE}" destId="{89163804-DFED-4D83-90DE-459AA9BFC0EA}" srcOrd="0" destOrd="0" presId="urn:microsoft.com/office/officeart/2005/8/layout/hierarchy2"/>
    <dgm:cxn modelId="{E1676BD5-1D3D-484B-A489-A4CC3EFB0276}" type="presParOf" srcId="{89163804-DFED-4D83-90DE-459AA9BFC0EA}" destId="{011567C1-AA49-4E9B-A747-7F19E955974B}" srcOrd="0" destOrd="0" presId="urn:microsoft.com/office/officeart/2005/8/layout/hierarchy2"/>
    <dgm:cxn modelId="{936C623C-820B-40F6-86A3-4ED8BAAEA705}" type="presParOf" srcId="{6FDFF4E6-A6E0-48CA-B24D-C9C57E3F12BE}" destId="{A0105646-87BD-462B-8F27-55CE72AEAB11}" srcOrd="1" destOrd="0" presId="urn:microsoft.com/office/officeart/2005/8/layout/hierarchy2"/>
    <dgm:cxn modelId="{32BB1D0C-AF47-4C69-BD8A-9F426E4C1F14}" type="presParOf" srcId="{A0105646-87BD-462B-8F27-55CE72AEAB11}" destId="{C272080A-DD9D-4065-9585-FE36127D5A63}" srcOrd="0" destOrd="0" presId="urn:microsoft.com/office/officeart/2005/8/layout/hierarchy2"/>
    <dgm:cxn modelId="{0DADBC99-6D1C-4E4B-8BD3-7241F026D5A5}" type="presParOf" srcId="{A0105646-87BD-462B-8F27-55CE72AEAB11}" destId="{4BB41F47-9091-46C3-9EE3-859318D9B759}" srcOrd="1" destOrd="0" presId="urn:microsoft.com/office/officeart/2005/8/layout/hierarchy2"/>
    <dgm:cxn modelId="{D28BE051-0256-453A-8E34-21CAB734B8FA}" type="presParOf" srcId="{4BB41F47-9091-46C3-9EE3-859318D9B759}" destId="{BE879093-CACC-4B14-B6F7-6AA2518F82EE}" srcOrd="0" destOrd="0" presId="urn:microsoft.com/office/officeart/2005/8/layout/hierarchy2"/>
    <dgm:cxn modelId="{A5ABE364-19DC-4BA6-8467-F7E04A0050A0}" type="presParOf" srcId="{BE879093-CACC-4B14-B6F7-6AA2518F82EE}" destId="{2F592709-49DA-4042-A364-F3F93612572E}" srcOrd="0" destOrd="0" presId="urn:microsoft.com/office/officeart/2005/8/layout/hierarchy2"/>
    <dgm:cxn modelId="{16BD3C19-6BBD-4884-AE3F-BAE07AE3082F}" type="presParOf" srcId="{4BB41F47-9091-46C3-9EE3-859318D9B759}" destId="{DF508DB1-6CD7-4322-BF32-9CB2E2FF405A}" srcOrd="1" destOrd="0" presId="urn:microsoft.com/office/officeart/2005/8/layout/hierarchy2"/>
    <dgm:cxn modelId="{4F88B47F-6BBA-445E-B553-0AE38695C687}" type="presParOf" srcId="{DF508DB1-6CD7-4322-BF32-9CB2E2FF405A}" destId="{3786A61E-5D17-4C8C-A63C-44AEB1259401}" srcOrd="0" destOrd="0" presId="urn:microsoft.com/office/officeart/2005/8/layout/hierarchy2"/>
    <dgm:cxn modelId="{B78328EE-3973-4BED-8684-35741253BAB7}" type="presParOf" srcId="{DF508DB1-6CD7-4322-BF32-9CB2E2FF405A}" destId="{10B424EA-4906-446F-BBB1-93A009409CCD}" srcOrd="1" destOrd="0" presId="urn:microsoft.com/office/officeart/2005/8/layout/hierarchy2"/>
    <dgm:cxn modelId="{84098302-AFFE-4EE9-BFB2-6CFE2C33C083}" type="presParOf" srcId="{6FDFF4E6-A6E0-48CA-B24D-C9C57E3F12BE}" destId="{72D99F73-6F82-4D17-9EDF-0B87454AD97D}" srcOrd="2" destOrd="0" presId="urn:microsoft.com/office/officeart/2005/8/layout/hierarchy2"/>
    <dgm:cxn modelId="{3EC2BFCF-8866-4C7C-957A-E7B2BC892AD5}" type="presParOf" srcId="{72D99F73-6F82-4D17-9EDF-0B87454AD97D}" destId="{0F5F240E-FC19-4FB7-AAFA-B7C3331AF087}" srcOrd="0" destOrd="0" presId="urn:microsoft.com/office/officeart/2005/8/layout/hierarchy2"/>
    <dgm:cxn modelId="{9C33A0E9-C6AA-49AD-B04B-99962B81FDB9}" type="presParOf" srcId="{6FDFF4E6-A6E0-48CA-B24D-C9C57E3F12BE}" destId="{9AFCE54E-C8B5-4511-B1D9-A7DAC6203044}" srcOrd="3" destOrd="0" presId="urn:microsoft.com/office/officeart/2005/8/layout/hierarchy2"/>
    <dgm:cxn modelId="{199C4CFF-BC37-42D1-8F87-CB76D4C45212}" type="presParOf" srcId="{9AFCE54E-C8B5-4511-B1D9-A7DAC6203044}" destId="{1C7EE370-1D14-43A8-8C4B-5424D73D86AF}" srcOrd="0" destOrd="0" presId="urn:microsoft.com/office/officeart/2005/8/layout/hierarchy2"/>
    <dgm:cxn modelId="{4F54FF9B-644E-4C42-B924-7CFCDE7C96EE}" type="presParOf" srcId="{9AFCE54E-C8B5-4511-B1D9-A7DAC6203044}" destId="{9AF7DCE2-F6B7-43E4-AE62-3FC7F6FE20CD}" srcOrd="1" destOrd="0" presId="urn:microsoft.com/office/officeart/2005/8/layout/hierarchy2"/>
    <dgm:cxn modelId="{D53F61B5-F924-4828-AE7E-0B5040C9D39F}" type="presParOf" srcId="{9AF7DCE2-F6B7-43E4-AE62-3FC7F6FE20CD}" destId="{6B4F187D-CA87-48C0-AB0A-4ACE3294F40C}" srcOrd="0" destOrd="0" presId="urn:microsoft.com/office/officeart/2005/8/layout/hierarchy2"/>
    <dgm:cxn modelId="{3BA12E24-EE02-4989-9667-C3B54072EA29}" type="presParOf" srcId="{6B4F187D-CA87-48C0-AB0A-4ACE3294F40C}" destId="{DFF337AE-8444-4633-B50C-7B5BC45104FF}" srcOrd="0" destOrd="0" presId="urn:microsoft.com/office/officeart/2005/8/layout/hierarchy2"/>
    <dgm:cxn modelId="{D3AFA1C8-C3AF-4899-9F0B-52C07C1435A9}" type="presParOf" srcId="{9AF7DCE2-F6B7-43E4-AE62-3FC7F6FE20CD}" destId="{574DAE54-023C-43D1-A495-2FB298F3756F}" srcOrd="1" destOrd="0" presId="urn:microsoft.com/office/officeart/2005/8/layout/hierarchy2"/>
    <dgm:cxn modelId="{3BF6D519-0579-4914-9CDB-E692054AF4A1}" type="presParOf" srcId="{574DAE54-023C-43D1-A495-2FB298F3756F}" destId="{DFEA5F70-C24E-412F-BB4E-3D65F2861CDA}" srcOrd="0" destOrd="0" presId="urn:microsoft.com/office/officeart/2005/8/layout/hierarchy2"/>
    <dgm:cxn modelId="{1468842F-A1C0-4E60-98F8-104F2A654DAF}" type="presParOf" srcId="{574DAE54-023C-43D1-A495-2FB298F3756F}" destId="{FDD40672-8556-4A4E-BF2B-391961240F46}" srcOrd="1" destOrd="0" presId="urn:microsoft.com/office/officeart/2005/8/layout/hierarchy2"/>
    <dgm:cxn modelId="{AAC363EE-5CAE-469A-A46A-0DBDDAC4BD27}" type="presParOf" srcId="{FDD40672-8556-4A4E-BF2B-391961240F46}" destId="{B43F4D8C-B91A-4CE1-A3F1-3AF78A500160}" srcOrd="0" destOrd="0" presId="urn:microsoft.com/office/officeart/2005/8/layout/hierarchy2"/>
    <dgm:cxn modelId="{21620511-70CE-4F6F-97E4-202008FE6FDD}" type="presParOf" srcId="{B43F4D8C-B91A-4CE1-A3F1-3AF78A500160}" destId="{F220F6B9-404B-46A0-80D1-AD38C867C808}" srcOrd="0" destOrd="0" presId="urn:microsoft.com/office/officeart/2005/8/layout/hierarchy2"/>
    <dgm:cxn modelId="{D72659BF-2F31-4918-B995-EAC485C20392}" type="presParOf" srcId="{FDD40672-8556-4A4E-BF2B-391961240F46}" destId="{CF7B99B6-972B-4BF0-94EE-C587F50BEAC9}" srcOrd="1" destOrd="0" presId="urn:microsoft.com/office/officeart/2005/8/layout/hierarchy2"/>
    <dgm:cxn modelId="{FCC09E65-EEF5-4737-BFE3-68AEF5207C90}" type="presParOf" srcId="{CF7B99B6-972B-4BF0-94EE-C587F50BEAC9}" destId="{6831624E-3463-4687-89B0-F7A6906B4FCD}" srcOrd="0" destOrd="0" presId="urn:microsoft.com/office/officeart/2005/8/layout/hierarchy2"/>
    <dgm:cxn modelId="{DE98F4D6-2A75-445E-A53B-19B7A20EAFAF}" type="presParOf" srcId="{CF7B99B6-972B-4BF0-94EE-C587F50BEAC9}" destId="{D3DB2C25-1277-4A08-8EB6-2DB9321CC8A3}" srcOrd="1" destOrd="0" presId="urn:microsoft.com/office/officeart/2005/8/layout/hierarchy2"/>
    <dgm:cxn modelId="{7A3302AF-3A99-44D9-85FA-194283BA04DE}" type="presParOf" srcId="{D3DB2C25-1277-4A08-8EB6-2DB9321CC8A3}" destId="{ADFA2D70-75FE-493B-BCAF-0282492579B2}" srcOrd="0" destOrd="0" presId="urn:microsoft.com/office/officeart/2005/8/layout/hierarchy2"/>
    <dgm:cxn modelId="{8CD1C8DF-8C49-4495-ABD8-E1C4DDED80D0}" type="presParOf" srcId="{ADFA2D70-75FE-493B-BCAF-0282492579B2}" destId="{1A87896D-4AED-4D63-B429-7ADD06A31E18}" srcOrd="0" destOrd="0" presId="urn:microsoft.com/office/officeart/2005/8/layout/hierarchy2"/>
    <dgm:cxn modelId="{C38C2B55-0A59-4816-960E-9D49BF9EB290}" type="presParOf" srcId="{D3DB2C25-1277-4A08-8EB6-2DB9321CC8A3}" destId="{50EDE9A9-604D-4C0B-96D1-B446F6D69C42}" srcOrd="1" destOrd="0" presId="urn:microsoft.com/office/officeart/2005/8/layout/hierarchy2"/>
    <dgm:cxn modelId="{4BEA2D47-7C0F-49D0-A1BD-F780C7AFDDC4}" type="presParOf" srcId="{50EDE9A9-604D-4C0B-96D1-B446F6D69C42}" destId="{81A4C04E-3666-4333-8876-2560DC4904D5}" srcOrd="0" destOrd="0" presId="urn:microsoft.com/office/officeart/2005/8/layout/hierarchy2"/>
    <dgm:cxn modelId="{D83AFA2B-83F1-4A6E-AA27-F2FF8416DF45}" type="presParOf" srcId="{50EDE9A9-604D-4C0B-96D1-B446F6D69C42}" destId="{798D15EB-7E53-45D9-99F6-71D8C9379BEA}" srcOrd="1" destOrd="0" presId="urn:microsoft.com/office/officeart/2005/8/layout/hierarchy2"/>
    <dgm:cxn modelId="{198EE47C-715F-42F4-AC49-EB4578D24B8A}" type="presParOf" srcId="{6FDFF4E6-A6E0-48CA-B24D-C9C57E3F12BE}" destId="{DC86365E-8D7A-4658-9906-00CB83F76FD8}" srcOrd="4" destOrd="0" presId="urn:microsoft.com/office/officeart/2005/8/layout/hierarchy2"/>
    <dgm:cxn modelId="{369214CF-0320-4950-B6F6-1E85CDF2C72B}" type="presParOf" srcId="{DC86365E-8D7A-4658-9906-00CB83F76FD8}" destId="{268D33B9-4312-4039-86F9-BBA1EF40B0EE}" srcOrd="0" destOrd="0" presId="urn:microsoft.com/office/officeart/2005/8/layout/hierarchy2"/>
    <dgm:cxn modelId="{E5C1BD5F-81FB-421C-8082-6BD8B47EEED3}" type="presParOf" srcId="{6FDFF4E6-A6E0-48CA-B24D-C9C57E3F12BE}" destId="{74DE276A-62C4-457A-941E-66042E9CFD95}" srcOrd="5" destOrd="0" presId="urn:microsoft.com/office/officeart/2005/8/layout/hierarchy2"/>
    <dgm:cxn modelId="{66BEFAA1-77C4-4235-8CDB-A40556B605AA}" type="presParOf" srcId="{74DE276A-62C4-457A-941E-66042E9CFD95}" destId="{1484907B-5E9E-4374-8063-F7D6408B30A9}" srcOrd="0" destOrd="0" presId="urn:microsoft.com/office/officeart/2005/8/layout/hierarchy2"/>
    <dgm:cxn modelId="{37EC07A5-D777-4114-A39E-84FED5ECC21E}" type="presParOf" srcId="{74DE276A-62C4-457A-941E-66042E9CFD95}" destId="{B95932ED-F7DF-41F3-B434-12AC7791CAF2}" srcOrd="1" destOrd="0" presId="urn:microsoft.com/office/officeart/2005/8/layout/hierarchy2"/>
    <dgm:cxn modelId="{188968BA-F3CC-4A73-A0B9-40ECDCECEFE7}" type="presParOf" srcId="{B95932ED-F7DF-41F3-B434-12AC7791CAF2}" destId="{5E646384-9D7E-4931-8775-2862CAEF5D48}" srcOrd="0" destOrd="0" presId="urn:microsoft.com/office/officeart/2005/8/layout/hierarchy2"/>
    <dgm:cxn modelId="{FA2672D5-8E3C-4FDF-BC62-9FBD0C567FED}" type="presParOf" srcId="{5E646384-9D7E-4931-8775-2862CAEF5D48}" destId="{07BE7294-0200-44ED-881D-245CF290DC58}" srcOrd="0" destOrd="0" presId="urn:microsoft.com/office/officeart/2005/8/layout/hierarchy2"/>
    <dgm:cxn modelId="{202C473E-4908-4E4A-8E7B-266D573B1DBD}" type="presParOf" srcId="{B95932ED-F7DF-41F3-B434-12AC7791CAF2}" destId="{A4FA2EC8-D86F-46EA-8BDF-C57FF6AD5093}" srcOrd="1" destOrd="0" presId="urn:microsoft.com/office/officeart/2005/8/layout/hierarchy2"/>
    <dgm:cxn modelId="{A01DECC7-4FAD-4AC0-92B5-45A355818E2B}" type="presParOf" srcId="{A4FA2EC8-D86F-46EA-8BDF-C57FF6AD5093}" destId="{2348CC43-21EE-448B-9F48-94D9BC64D703}" srcOrd="0" destOrd="0" presId="urn:microsoft.com/office/officeart/2005/8/layout/hierarchy2"/>
    <dgm:cxn modelId="{45492248-3FAA-457F-AC23-3546BC7AB8CB}" type="presParOf" srcId="{A4FA2EC8-D86F-46EA-8BDF-C57FF6AD5093}" destId="{B6B5DCB8-155F-4813-AB59-566EA09B0290}" srcOrd="1" destOrd="0" presId="urn:microsoft.com/office/officeart/2005/8/layout/hierarchy2"/>
  </dgm:cxnLst>
  <dgm:bg/>
  <dgm:whole/>
  <dgm:extLst>
    <a:ext uri="http://schemas.microsoft.com/office/drawing/2008/diagram">
      <dsp:dataModelExt xmlns:dsp="http://schemas.microsoft.com/office/drawing/2008/diagram" relId="rId1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D733EA-48D0-4607-8F1A-19FF9E868601}">
      <dsp:nvSpPr>
        <dsp:cNvPr id="0" name=""/>
        <dsp:cNvSpPr/>
      </dsp:nvSpPr>
      <dsp:spPr>
        <a:xfrm>
          <a:off x="1017969" y="1751795"/>
          <a:ext cx="1964068" cy="1599508"/>
        </a:xfrm>
        <a:prstGeom prst="roundRect">
          <a:avLst>
            <a:gd name="adj" fmla="val 10000"/>
          </a:avLst>
        </a:prstGeom>
        <a:gradFill rotWithShape="0">
          <a:gsLst>
            <a:gs pos="0">
              <a:srgbClr val="4472C4">
                <a:hueOff val="0"/>
                <a:satOff val="0"/>
                <a:lumOff val="0"/>
                <a:alphaOff val="0"/>
                <a:satMod val="103000"/>
                <a:lumMod val="102000"/>
                <a:tint val="94000"/>
              </a:srgbClr>
            </a:gs>
            <a:gs pos="50000">
              <a:srgbClr val="4472C4">
                <a:hueOff val="0"/>
                <a:satOff val="0"/>
                <a:lumOff val="0"/>
                <a:alphaOff val="0"/>
                <a:satMod val="110000"/>
                <a:lumMod val="100000"/>
                <a:shade val="100000"/>
              </a:srgbClr>
            </a:gs>
            <a:gs pos="100000">
              <a:srgbClr val="4472C4">
                <a:hueOff val="0"/>
                <a:satOff val="0"/>
                <a:lumOff val="0"/>
                <a:alphaOff val="0"/>
                <a:lumMod val="99000"/>
                <a:satMod val="120000"/>
                <a:shade val="78000"/>
              </a:srgb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b="1" kern="1200">
              <a:solidFill>
                <a:sysClr val="window" lastClr="FFFFFF"/>
              </a:solidFill>
              <a:latin typeface="Arial" panose="020B0604020202020204" pitchFamily="34" charset="0"/>
              <a:ea typeface="+mn-ea"/>
              <a:cs typeface="Arial" panose="020B0604020202020204" pitchFamily="34" charset="0"/>
            </a:rPr>
            <a:t>Assess weight</a:t>
          </a:r>
        </a:p>
      </dsp:txBody>
      <dsp:txXfrm>
        <a:off x="1064817" y="1798643"/>
        <a:ext cx="1870372" cy="1505812"/>
      </dsp:txXfrm>
    </dsp:sp>
    <dsp:sp modelId="{89163804-DFED-4D83-90DE-459AA9BFC0EA}">
      <dsp:nvSpPr>
        <dsp:cNvPr id="0" name=""/>
        <dsp:cNvSpPr/>
      </dsp:nvSpPr>
      <dsp:spPr>
        <a:xfrm rot="17652947">
          <a:off x="2417176" y="1660823"/>
          <a:ext cx="1915350" cy="34638"/>
        </a:xfrm>
        <a:custGeom>
          <a:avLst/>
          <a:gdLst/>
          <a:ahLst/>
          <a:cxnLst/>
          <a:rect l="0" t="0" r="0" b="0"/>
          <a:pathLst>
            <a:path>
              <a:moveTo>
                <a:pt x="0" y="16639"/>
              </a:moveTo>
              <a:lnTo>
                <a:pt x="1390017" y="16639"/>
              </a:lnTo>
            </a:path>
          </a:pathLst>
        </a:custGeom>
        <a:noFill/>
        <a:ln w="6350" cap="flat" cmpd="sng" algn="ctr">
          <a:solidFill>
            <a:srgbClr val="4472C4">
              <a:shade val="60000"/>
              <a:hueOff val="0"/>
              <a:satOff val="0"/>
              <a:lumOff val="0"/>
              <a:alphaOff val="0"/>
            </a:srgb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77850">
            <a:lnSpc>
              <a:spcPct val="90000"/>
            </a:lnSpc>
            <a:spcBef>
              <a:spcPct val="0"/>
            </a:spcBef>
            <a:spcAft>
              <a:spcPct val="35000"/>
            </a:spcAft>
            <a:buNone/>
          </a:pPr>
          <a:endParaRPr lang="en-GB" sz="1300" kern="12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sp:txBody>
      <dsp:txXfrm>
        <a:off x="3311541" y="1702172"/>
        <a:ext cx="0" cy="0"/>
      </dsp:txXfrm>
    </dsp:sp>
    <dsp:sp modelId="{C272080A-DD9D-4065-9585-FE36127D5A63}">
      <dsp:nvSpPr>
        <dsp:cNvPr id="0" name=""/>
        <dsp:cNvSpPr/>
      </dsp:nvSpPr>
      <dsp:spPr>
        <a:xfrm>
          <a:off x="3767665" y="4981"/>
          <a:ext cx="1964068" cy="1599508"/>
        </a:xfrm>
        <a:prstGeom prst="roundRect">
          <a:avLst>
            <a:gd name="adj" fmla="val 10000"/>
          </a:avLst>
        </a:prstGeom>
        <a:gradFill rotWithShape="0">
          <a:gsLst>
            <a:gs pos="0">
              <a:srgbClr val="4472C4">
                <a:hueOff val="0"/>
                <a:satOff val="0"/>
                <a:lumOff val="0"/>
                <a:alphaOff val="0"/>
                <a:satMod val="103000"/>
                <a:lumMod val="102000"/>
                <a:tint val="94000"/>
              </a:srgbClr>
            </a:gs>
            <a:gs pos="50000">
              <a:srgbClr val="4472C4">
                <a:hueOff val="0"/>
                <a:satOff val="0"/>
                <a:lumOff val="0"/>
                <a:alphaOff val="0"/>
                <a:satMod val="110000"/>
                <a:lumMod val="100000"/>
                <a:shade val="100000"/>
              </a:srgbClr>
            </a:gs>
            <a:gs pos="100000">
              <a:srgbClr val="4472C4">
                <a:hueOff val="0"/>
                <a:satOff val="0"/>
                <a:lumOff val="0"/>
                <a:alphaOff val="0"/>
                <a:lumMod val="99000"/>
                <a:satMod val="120000"/>
                <a:shade val="78000"/>
              </a:srgb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b="1" kern="1200">
              <a:solidFill>
                <a:sysClr val="window" lastClr="FFFFFF"/>
              </a:solidFill>
              <a:latin typeface="Arial" panose="020B0604020202020204" pitchFamily="34" charset="0"/>
              <a:ea typeface="+mn-ea"/>
              <a:cs typeface="Arial" panose="020B0604020202020204" pitchFamily="34" charset="0"/>
            </a:rPr>
            <a:t>Overweight: </a:t>
          </a:r>
        </a:p>
        <a:p>
          <a:pPr marL="0" lvl="0" indent="0" algn="ctr" defTabSz="577850">
            <a:lnSpc>
              <a:spcPct val="90000"/>
            </a:lnSpc>
            <a:spcBef>
              <a:spcPct val="0"/>
            </a:spcBef>
            <a:spcAft>
              <a:spcPct val="35000"/>
            </a:spcAft>
            <a:buNone/>
          </a:pPr>
          <a:r>
            <a:rPr lang="en-GB" sz="1300" kern="1200">
              <a:solidFill>
                <a:sysClr val="window" lastClr="FFFFFF"/>
              </a:solidFill>
              <a:latin typeface="Arial" panose="020B0604020202020204" pitchFamily="34" charset="0"/>
              <a:ea typeface="+mn-ea"/>
              <a:cs typeface="Arial" panose="020B0604020202020204" pitchFamily="34" charset="0"/>
            </a:rPr>
            <a:t>BMI 25 to &lt;30</a:t>
          </a:r>
          <a:endParaRPr lang="en-GB" sz="1300" kern="1200" baseline="30000">
            <a:solidFill>
              <a:sysClr val="window" lastClr="FFFFFF"/>
            </a:solidFill>
            <a:latin typeface="Arial" panose="020B0604020202020204" pitchFamily="34" charset="0"/>
            <a:ea typeface="+mn-ea"/>
            <a:cs typeface="Arial" panose="020B0604020202020204" pitchFamily="34" charset="0"/>
          </a:endParaRPr>
        </a:p>
      </dsp:txBody>
      <dsp:txXfrm>
        <a:off x="3814513" y="51829"/>
        <a:ext cx="1870372" cy="1505812"/>
      </dsp:txXfrm>
    </dsp:sp>
    <dsp:sp modelId="{BE879093-CACC-4B14-B6F7-6AA2518F82EE}">
      <dsp:nvSpPr>
        <dsp:cNvPr id="0" name=""/>
        <dsp:cNvSpPr/>
      </dsp:nvSpPr>
      <dsp:spPr>
        <a:xfrm>
          <a:off x="5731734" y="787416"/>
          <a:ext cx="785627" cy="34638"/>
        </a:xfrm>
        <a:custGeom>
          <a:avLst/>
          <a:gdLst/>
          <a:ahLst/>
          <a:cxnLst/>
          <a:rect l="0" t="0" r="0" b="0"/>
          <a:pathLst>
            <a:path>
              <a:moveTo>
                <a:pt x="0" y="16639"/>
              </a:moveTo>
              <a:lnTo>
                <a:pt x="570149" y="16639"/>
              </a:lnTo>
            </a:path>
          </a:pathLst>
        </a:custGeom>
        <a:noFill/>
        <a:ln w="6350" cap="flat" cmpd="sng" algn="ctr">
          <a:solidFill>
            <a:srgbClr val="4472C4">
              <a:shade val="80000"/>
              <a:hueOff val="0"/>
              <a:satOff val="0"/>
              <a:lumOff val="0"/>
              <a:alphaOff val="0"/>
            </a:srgb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77850">
            <a:lnSpc>
              <a:spcPct val="90000"/>
            </a:lnSpc>
            <a:spcBef>
              <a:spcPct val="0"/>
            </a:spcBef>
            <a:spcAft>
              <a:spcPct val="35000"/>
            </a:spcAft>
            <a:buNone/>
          </a:pPr>
          <a:endParaRPr lang="en-GB" sz="1300" kern="12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sp:txBody>
      <dsp:txXfrm>
        <a:off x="6104907" y="785095"/>
        <a:ext cx="0" cy="0"/>
      </dsp:txXfrm>
    </dsp:sp>
    <dsp:sp modelId="{3786A61E-5D17-4C8C-A63C-44AEB1259401}">
      <dsp:nvSpPr>
        <dsp:cNvPr id="0" name=""/>
        <dsp:cNvSpPr/>
      </dsp:nvSpPr>
      <dsp:spPr>
        <a:xfrm>
          <a:off x="6517362" y="4981"/>
          <a:ext cx="1964068" cy="1599508"/>
        </a:xfrm>
        <a:prstGeom prst="roundRect">
          <a:avLst>
            <a:gd name="adj" fmla="val 10000"/>
          </a:avLst>
        </a:prstGeom>
        <a:gradFill rotWithShape="0">
          <a:gsLst>
            <a:gs pos="0">
              <a:srgbClr val="4472C4">
                <a:hueOff val="0"/>
                <a:satOff val="0"/>
                <a:lumOff val="0"/>
                <a:alphaOff val="0"/>
                <a:satMod val="103000"/>
                <a:lumMod val="102000"/>
                <a:tint val="94000"/>
              </a:srgbClr>
            </a:gs>
            <a:gs pos="50000">
              <a:srgbClr val="4472C4">
                <a:hueOff val="0"/>
                <a:satOff val="0"/>
                <a:lumOff val="0"/>
                <a:alphaOff val="0"/>
                <a:satMod val="110000"/>
                <a:lumMod val="100000"/>
                <a:shade val="100000"/>
              </a:srgbClr>
            </a:gs>
            <a:gs pos="100000">
              <a:srgbClr val="4472C4">
                <a:hueOff val="0"/>
                <a:satOff val="0"/>
                <a:lumOff val="0"/>
                <a:alphaOff val="0"/>
                <a:lumMod val="99000"/>
                <a:satMod val="120000"/>
                <a:shade val="78000"/>
              </a:srgb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b="1" kern="1200">
              <a:solidFill>
                <a:sysClr val="window" lastClr="FFFFFF"/>
              </a:solidFill>
              <a:latin typeface="Arial" panose="020B0604020202020204" pitchFamily="34" charset="0"/>
              <a:ea typeface="+mn-ea"/>
              <a:cs typeface="Arial" panose="020B0604020202020204" pitchFamily="34" charset="0"/>
            </a:rPr>
            <a:t>Tier 1: </a:t>
          </a:r>
          <a:r>
            <a:rPr lang="en-GB" sz="1300" kern="1200">
              <a:solidFill>
                <a:sysClr val="window" lastClr="FFFFFF"/>
              </a:solidFill>
              <a:latin typeface="Arial" panose="020B0604020202020204" pitchFamily="34" charset="0"/>
              <a:ea typeface="+mn-ea"/>
              <a:cs typeface="Arial" panose="020B0604020202020204" pitchFamily="34" charset="0"/>
            </a:rPr>
            <a:t>Community activities, health promotion and lifestyle advice</a:t>
          </a:r>
        </a:p>
      </dsp:txBody>
      <dsp:txXfrm>
        <a:off x="6564210" y="51829"/>
        <a:ext cx="1870372" cy="1505812"/>
      </dsp:txXfrm>
    </dsp:sp>
    <dsp:sp modelId="{72D99F73-6F82-4D17-9EDF-0B87454AD97D}">
      <dsp:nvSpPr>
        <dsp:cNvPr id="0" name=""/>
        <dsp:cNvSpPr/>
      </dsp:nvSpPr>
      <dsp:spPr>
        <a:xfrm>
          <a:off x="2982038" y="2534230"/>
          <a:ext cx="785627" cy="34638"/>
        </a:xfrm>
        <a:custGeom>
          <a:avLst/>
          <a:gdLst/>
          <a:ahLst/>
          <a:cxnLst/>
          <a:rect l="0" t="0" r="0" b="0"/>
          <a:pathLst>
            <a:path>
              <a:moveTo>
                <a:pt x="0" y="16639"/>
              </a:moveTo>
              <a:lnTo>
                <a:pt x="570149" y="16639"/>
              </a:lnTo>
            </a:path>
          </a:pathLst>
        </a:custGeom>
        <a:noFill/>
        <a:ln w="6350" cap="flat" cmpd="sng" algn="ctr">
          <a:solidFill>
            <a:srgbClr val="4472C4">
              <a:shade val="60000"/>
              <a:hueOff val="0"/>
              <a:satOff val="0"/>
              <a:lumOff val="0"/>
              <a:alphaOff val="0"/>
            </a:srgb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77850">
            <a:lnSpc>
              <a:spcPct val="90000"/>
            </a:lnSpc>
            <a:spcBef>
              <a:spcPct val="0"/>
            </a:spcBef>
            <a:spcAft>
              <a:spcPct val="35000"/>
            </a:spcAft>
            <a:buNone/>
          </a:pPr>
          <a:endParaRPr lang="en-GB" sz="1300" kern="12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sp:txBody>
      <dsp:txXfrm>
        <a:off x="3355211" y="2531908"/>
        <a:ext cx="0" cy="0"/>
      </dsp:txXfrm>
    </dsp:sp>
    <dsp:sp modelId="{1C7EE370-1D14-43A8-8C4B-5424D73D86AF}">
      <dsp:nvSpPr>
        <dsp:cNvPr id="0" name=""/>
        <dsp:cNvSpPr/>
      </dsp:nvSpPr>
      <dsp:spPr>
        <a:xfrm>
          <a:off x="3767665" y="1751795"/>
          <a:ext cx="1964068" cy="1599508"/>
        </a:xfrm>
        <a:prstGeom prst="roundRect">
          <a:avLst>
            <a:gd name="adj" fmla="val 10000"/>
          </a:avLst>
        </a:prstGeom>
        <a:gradFill rotWithShape="0">
          <a:gsLst>
            <a:gs pos="0">
              <a:srgbClr val="4472C4">
                <a:hueOff val="0"/>
                <a:satOff val="0"/>
                <a:lumOff val="0"/>
                <a:alphaOff val="0"/>
                <a:satMod val="103000"/>
                <a:lumMod val="102000"/>
                <a:tint val="94000"/>
              </a:srgbClr>
            </a:gs>
            <a:gs pos="50000">
              <a:srgbClr val="4472C4">
                <a:hueOff val="0"/>
                <a:satOff val="0"/>
                <a:lumOff val="0"/>
                <a:alphaOff val="0"/>
                <a:satMod val="110000"/>
                <a:lumMod val="100000"/>
                <a:shade val="100000"/>
              </a:srgbClr>
            </a:gs>
            <a:gs pos="100000">
              <a:srgbClr val="4472C4">
                <a:hueOff val="0"/>
                <a:satOff val="0"/>
                <a:lumOff val="0"/>
                <a:alphaOff val="0"/>
                <a:lumMod val="99000"/>
                <a:satMod val="120000"/>
                <a:shade val="78000"/>
              </a:srgb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b="1" strike="noStrike" kern="1200" dirty="0">
              <a:solidFill>
                <a:schemeClr val="tx1"/>
              </a:solidFill>
              <a:latin typeface="Arial" panose="020B0604020202020204" pitchFamily="34" charset="0"/>
              <a:ea typeface="+mn-ea"/>
              <a:cs typeface="Arial" panose="020B0604020202020204" pitchFamily="34" charset="0"/>
            </a:rPr>
            <a:t>Obesity</a:t>
          </a:r>
          <a:r>
            <a:rPr lang="en-GB" sz="1300" b="1" kern="1200" dirty="0">
              <a:solidFill>
                <a:sysClr val="window" lastClr="FFFFFF"/>
              </a:solidFill>
              <a:latin typeface="Arial" panose="020B0604020202020204" pitchFamily="34" charset="0"/>
              <a:ea typeface="+mn-ea"/>
              <a:cs typeface="Arial" panose="020B0604020202020204" pitchFamily="34" charset="0"/>
            </a:rPr>
            <a:t>:</a:t>
          </a:r>
          <a:r>
            <a:rPr lang="en-GB" sz="1300" b="0" kern="1200" dirty="0">
              <a:solidFill>
                <a:sysClr val="window" lastClr="FFFFFF"/>
              </a:solidFill>
              <a:latin typeface="Arial" panose="020B0604020202020204" pitchFamily="34" charset="0"/>
              <a:ea typeface="+mn-ea"/>
              <a:cs typeface="Arial" panose="020B0604020202020204" pitchFamily="34" charset="0"/>
            </a:rPr>
            <a:t> BMI ≥30 </a:t>
          </a:r>
        </a:p>
        <a:p>
          <a:pPr marL="0" lvl="0" indent="0" algn="ctr" defTabSz="577850">
            <a:lnSpc>
              <a:spcPct val="90000"/>
            </a:lnSpc>
            <a:spcBef>
              <a:spcPct val="0"/>
            </a:spcBef>
            <a:spcAft>
              <a:spcPct val="35000"/>
            </a:spcAft>
            <a:buNone/>
          </a:pPr>
          <a:r>
            <a:rPr lang="en-GB" sz="1300" b="0" kern="1200" dirty="0">
              <a:solidFill>
                <a:sysClr val="window" lastClr="FFFFFF"/>
              </a:solidFill>
              <a:latin typeface="Arial" panose="020B0604020202020204" pitchFamily="34" charset="0"/>
              <a:ea typeface="+mn-ea"/>
              <a:cs typeface="Arial" panose="020B0604020202020204" pitchFamily="34" charset="0"/>
            </a:rPr>
            <a:t>(≥27.5 for black and Asian patients*)</a:t>
          </a:r>
        </a:p>
      </dsp:txBody>
      <dsp:txXfrm>
        <a:off x="3814513" y="1798643"/>
        <a:ext cx="1870372" cy="1505812"/>
      </dsp:txXfrm>
    </dsp:sp>
    <dsp:sp modelId="{6B4F187D-CA87-48C0-AB0A-4ACE3294F40C}">
      <dsp:nvSpPr>
        <dsp:cNvPr id="0" name=""/>
        <dsp:cNvSpPr/>
      </dsp:nvSpPr>
      <dsp:spPr>
        <a:xfrm>
          <a:off x="5731734" y="2534230"/>
          <a:ext cx="785627" cy="34638"/>
        </a:xfrm>
        <a:custGeom>
          <a:avLst/>
          <a:gdLst/>
          <a:ahLst/>
          <a:cxnLst/>
          <a:rect l="0" t="0" r="0" b="0"/>
          <a:pathLst>
            <a:path>
              <a:moveTo>
                <a:pt x="0" y="16639"/>
              </a:moveTo>
              <a:lnTo>
                <a:pt x="570149" y="16639"/>
              </a:lnTo>
            </a:path>
          </a:pathLst>
        </a:custGeom>
        <a:noFill/>
        <a:ln w="6350" cap="flat" cmpd="sng" algn="ctr">
          <a:solidFill>
            <a:srgbClr val="4472C4">
              <a:shade val="80000"/>
              <a:hueOff val="0"/>
              <a:satOff val="0"/>
              <a:lumOff val="0"/>
              <a:alphaOff val="0"/>
            </a:srgb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77850">
            <a:lnSpc>
              <a:spcPct val="90000"/>
            </a:lnSpc>
            <a:spcBef>
              <a:spcPct val="0"/>
            </a:spcBef>
            <a:spcAft>
              <a:spcPct val="35000"/>
            </a:spcAft>
            <a:buNone/>
          </a:pPr>
          <a:endParaRPr lang="en-GB" sz="1300" kern="12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sp:txBody>
      <dsp:txXfrm>
        <a:off x="6104907" y="2531908"/>
        <a:ext cx="0" cy="0"/>
      </dsp:txXfrm>
    </dsp:sp>
    <dsp:sp modelId="{DFEA5F70-C24E-412F-BB4E-3D65F2861CDA}">
      <dsp:nvSpPr>
        <dsp:cNvPr id="0" name=""/>
        <dsp:cNvSpPr/>
      </dsp:nvSpPr>
      <dsp:spPr>
        <a:xfrm>
          <a:off x="6517362" y="1751795"/>
          <a:ext cx="1964068" cy="1599508"/>
        </a:xfrm>
        <a:prstGeom prst="roundRect">
          <a:avLst>
            <a:gd name="adj" fmla="val 10000"/>
          </a:avLst>
        </a:prstGeom>
        <a:gradFill rotWithShape="0">
          <a:gsLst>
            <a:gs pos="0">
              <a:srgbClr val="4472C4">
                <a:hueOff val="0"/>
                <a:satOff val="0"/>
                <a:lumOff val="0"/>
                <a:alphaOff val="0"/>
                <a:satMod val="103000"/>
                <a:lumMod val="102000"/>
                <a:tint val="94000"/>
              </a:srgbClr>
            </a:gs>
            <a:gs pos="50000">
              <a:srgbClr val="4472C4">
                <a:hueOff val="0"/>
                <a:satOff val="0"/>
                <a:lumOff val="0"/>
                <a:alphaOff val="0"/>
                <a:satMod val="110000"/>
                <a:lumMod val="100000"/>
                <a:shade val="100000"/>
              </a:srgbClr>
            </a:gs>
            <a:gs pos="100000">
              <a:srgbClr val="4472C4">
                <a:hueOff val="0"/>
                <a:satOff val="0"/>
                <a:lumOff val="0"/>
                <a:alphaOff val="0"/>
                <a:lumMod val="99000"/>
                <a:satMod val="120000"/>
                <a:shade val="78000"/>
              </a:srgb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b="1" i="0" kern="1200" dirty="0">
              <a:solidFill>
                <a:sysClr val="window" lastClr="FFFFFF"/>
              </a:solidFill>
              <a:latin typeface="Arial" panose="020B0604020202020204" pitchFamily="34" charset="0"/>
              <a:ea typeface="+mn-ea"/>
              <a:cs typeface="Arial" panose="020B0604020202020204" pitchFamily="34" charset="0"/>
            </a:rPr>
            <a:t>Tier 2:</a:t>
          </a:r>
          <a:r>
            <a:rPr lang="en-GB" sz="1200" i="0" kern="1200" dirty="0">
              <a:solidFill>
                <a:sysClr val="window" lastClr="FFFFFF"/>
              </a:solidFill>
              <a:latin typeface="Arial" panose="020B0604020202020204" pitchFamily="34" charset="0"/>
              <a:ea typeface="+mn-ea"/>
              <a:cs typeface="Arial" panose="020B0604020202020204" pitchFamily="34" charset="0"/>
            </a:rPr>
            <a:t> Weight management </a:t>
          </a:r>
          <a:r>
            <a:rPr lang="en-GB" sz="1200" b="1" i="0" kern="1200" dirty="0">
              <a:solidFill>
                <a:sysClr val="window" lastClr="FFFFFF"/>
              </a:solidFill>
              <a:latin typeface="Arial" panose="020B0604020202020204" pitchFamily="34" charset="0"/>
              <a:ea typeface="+mn-ea"/>
              <a:cs typeface="Arial" panose="020B0604020202020204" pitchFamily="34" charset="0"/>
            </a:rPr>
            <a:t>Course- </a:t>
          </a:r>
          <a:r>
            <a:rPr lang="en-GB" sz="1200" i="0" kern="1200" dirty="0">
              <a:solidFill>
                <a:sysClr val="window" lastClr="FFFFFF"/>
              </a:solidFill>
              <a:latin typeface="Arial" panose="020B0604020202020204" pitchFamily="34" charset="0"/>
              <a:ea typeface="+mn-ea"/>
              <a:cs typeface="Arial" panose="020B0604020202020204" pitchFamily="34" charset="0"/>
            </a:rPr>
            <a:t>Primary care with community interventions to embed positive </a:t>
          </a:r>
          <a:r>
            <a:rPr lang="en-GB" sz="1300" i="0" kern="1200" dirty="0">
              <a:solidFill>
                <a:sysClr val="window" lastClr="FFFFFF"/>
              </a:solidFill>
              <a:latin typeface="Arial" panose="020B0604020202020204" pitchFamily="34" charset="0"/>
              <a:ea typeface="+mn-ea"/>
              <a:cs typeface="Arial" panose="020B0604020202020204" pitchFamily="34" charset="0"/>
            </a:rPr>
            <a:t>routines. </a:t>
          </a:r>
          <a:r>
            <a:rPr lang="en-GB" sz="1300" i="0" kern="1200" dirty="0" err="1">
              <a:solidFill>
                <a:sysClr val="window" lastClr="FFFFFF"/>
              </a:solidFill>
              <a:latin typeface="Arial" panose="020B0604020202020204" pitchFamily="34" charset="0"/>
              <a:ea typeface="+mn-ea"/>
              <a:cs typeface="Arial" panose="020B0604020202020204" pitchFamily="34" charset="0"/>
            </a:rPr>
            <a:t>Tirzepatide</a:t>
          </a:r>
          <a:r>
            <a:rPr lang="en-GB" sz="1300" i="0" kern="1200" dirty="0">
              <a:solidFill>
                <a:sysClr val="window" lastClr="FFFFFF"/>
              </a:solidFill>
              <a:latin typeface="Arial" panose="020B0604020202020204" pitchFamily="34" charset="0"/>
              <a:ea typeface="+mn-ea"/>
              <a:cs typeface="Arial" panose="020B0604020202020204" pitchFamily="34" charset="0"/>
            </a:rPr>
            <a:t> available for those who meet eligibility criteria.</a:t>
          </a:r>
        </a:p>
      </dsp:txBody>
      <dsp:txXfrm>
        <a:off x="6564210" y="1798643"/>
        <a:ext cx="1870372" cy="1505812"/>
      </dsp:txXfrm>
    </dsp:sp>
    <dsp:sp modelId="{B43F4D8C-B91A-4CE1-A3F1-3AF78A500160}">
      <dsp:nvSpPr>
        <dsp:cNvPr id="0" name=""/>
        <dsp:cNvSpPr/>
      </dsp:nvSpPr>
      <dsp:spPr>
        <a:xfrm>
          <a:off x="8481430" y="2534230"/>
          <a:ext cx="785627" cy="34638"/>
        </a:xfrm>
        <a:custGeom>
          <a:avLst/>
          <a:gdLst/>
          <a:ahLst/>
          <a:cxnLst/>
          <a:rect l="0" t="0" r="0" b="0"/>
          <a:pathLst>
            <a:path>
              <a:moveTo>
                <a:pt x="0" y="16639"/>
              </a:moveTo>
              <a:lnTo>
                <a:pt x="570149" y="16639"/>
              </a:lnTo>
            </a:path>
          </a:pathLst>
        </a:custGeom>
        <a:noFill/>
        <a:ln w="6350" cap="flat" cmpd="sng" algn="ctr">
          <a:solidFill>
            <a:srgbClr val="4472C4">
              <a:shade val="80000"/>
              <a:hueOff val="0"/>
              <a:satOff val="0"/>
              <a:lumOff val="0"/>
              <a:alphaOff val="0"/>
            </a:srgb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77850">
            <a:lnSpc>
              <a:spcPct val="90000"/>
            </a:lnSpc>
            <a:spcBef>
              <a:spcPct val="0"/>
            </a:spcBef>
            <a:spcAft>
              <a:spcPct val="35000"/>
            </a:spcAft>
            <a:buNone/>
          </a:pPr>
          <a:endParaRPr lang="en-GB" sz="1300" kern="12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sp:txBody>
      <dsp:txXfrm>
        <a:off x="8854604" y="2531908"/>
        <a:ext cx="0" cy="0"/>
      </dsp:txXfrm>
    </dsp:sp>
    <dsp:sp modelId="{6831624E-3463-4687-89B0-F7A6906B4FCD}">
      <dsp:nvSpPr>
        <dsp:cNvPr id="0" name=""/>
        <dsp:cNvSpPr/>
      </dsp:nvSpPr>
      <dsp:spPr>
        <a:xfrm>
          <a:off x="9267058" y="1751795"/>
          <a:ext cx="1964068" cy="1599508"/>
        </a:xfrm>
        <a:prstGeom prst="roundRect">
          <a:avLst>
            <a:gd name="adj" fmla="val 10000"/>
          </a:avLst>
        </a:prstGeom>
        <a:gradFill rotWithShape="0">
          <a:gsLst>
            <a:gs pos="0">
              <a:srgbClr val="4472C4">
                <a:hueOff val="0"/>
                <a:satOff val="0"/>
                <a:lumOff val="0"/>
                <a:alphaOff val="0"/>
                <a:satMod val="103000"/>
                <a:lumMod val="102000"/>
                <a:tint val="94000"/>
              </a:srgbClr>
            </a:gs>
            <a:gs pos="50000">
              <a:srgbClr val="4472C4">
                <a:hueOff val="0"/>
                <a:satOff val="0"/>
                <a:lumOff val="0"/>
                <a:alphaOff val="0"/>
                <a:satMod val="110000"/>
                <a:lumMod val="100000"/>
                <a:shade val="100000"/>
              </a:srgbClr>
            </a:gs>
            <a:gs pos="100000">
              <a:srgbClr val="4472C4">
                <a:hueOff val="0"/>
                <a:satOff val="0"/>
                <a:lumOff val="0"/>
                <a:alphaOff val="0"/>
                <a:lumMod val="99000"/>
                <a:satMod val="120000"/>
                <a:shade val="78000"/>
              </a:srgb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GB" sz="1200" b="1" kern="1200" dirty="0">
              <a:solidFill>
                <a:sysClr val="window" lastClr="FFFFFF"/>
              </a:solidFill>
              <a:latin typeface="Arial" panose="020B0604020202020204" pitchFamily="34" charset="0"/>
              <a:ea typeface="+mn-ea"/>
              <a:cs typeface="Arial" panose="020B0604020202020204" pitchFamily="34" charset="0"/>
            </a:rPr>
            <a:t>Tier 3: Weight Management Course- </a:t>
          </a:r>
          <a:r>
            <a:rPr lang="en-GB" sz="1200" kern="1200" dirty="0">
              <a:solidFill>
                <a:sysClr val="window" lastClr="FFFFFF"/>
              </a:solidFill>
              <a:latin typeface="Arial" panose="020B0604020202020204" pitchFamily="34" charset="0"/>
              <a:ea typeface="+mn-ea"/>
              <a:cs typeface="Arial" panose="020B0604020202020204" pitchFamily="34" charset="0"/>
            </a:rPr>
            <a:t>Specialist, multi-disciplinary obesity team and specialist weight management </a:t>
          </a:r>
          <a:r>
            <a:rPr lang="en-GB" sz="1300" kern="1200" dirty="0">
              <a:solidFill>
                <a:sysClr val="window" lastClr="FFFFFF"/>
              </a:solidFill>
              <a:latin typeface="Arial" panose="020B0604020202020204" pitchFamily="34" charset="0"/>
              <a:ea typeface="+mn-ea"/>
              <a:cs typeface="Arial" panose="020B0604020202020204" pitchFamily="34" charset="0"/>
            </a:rPr>
            <a:t>programme, including medication.</a:t>
          </a:r>
        </a:p>
      </dsp:txBody>
      <dsp:txXfrm>
        <a:off x="9313906" y="1798643"/>
        <a:ext cx="1870372" cy="1505812"/>
      </dsp:txXfrm>
    </dsp:sp>
    <dsp:sp modelId="{ADFA2D70-75FE-493B-BCAF-0282492579B2}">
      <dsp:nvSpPr>
        <dsp:cNvPr id="0" name=""/>
        <dsp:cNvSpPr/>
      </dsp:nvSpPr>
      <dsp:spPr>
        <a:xfrm rot="21352090">
          <a:off x="11230162" y="2507484"/>
          <a:ext cx="742403" cy="34638"/>
        </a:xfrm>
        <a:custGeom>
          <a:avLst/>
          <a:gdLst/>
          <a:ahLst/>
          <a:cxnLst/>
          <a:rect l="0" t="0" r="0" b="0"/>
          <a:pathLst>
            <a:path>
              <a:moveTo>
                <a:pt x="0" y="16639"/>
              </a:moveTo>
              <a:lnTo>
                <a:pt x="570149" y="16639"/>
              </a:lnTo>
            </a:path>
          </a:pathLst>
        </a:custGeom>
        <a:noFill/>
        <a:ln w="6350" cap="flat" cmpd="sng" algn="ctr">
          <a:solidFill>
            <a:srgbClr val="4472C4">
              <a:shade val="80000"/>
              <a:hueOff val="0"/>
              <a:satOff val="0"/>
              <a:lumOff val="0"/>
              <a:alphaOff val="0"/>
            </a:srgb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77850">
            <a:lnSpc>
              <a:spcPct val="90000"/>
            </a:lnSpc>
            <a:spcBef>
              <a:spcPct val="0"/>
            </a:spcBef>
            <a:spcAft>
              <a:spcPct val="35000"/>
            </a:spcAft>
            <a:buNone/>
          </a:pPr>
          <a:endParaRPr lang="en-GB" sz="1300" kern="12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sp:txBody>
      <dsp:txXfrm>
        <a:off x="11581515" y="2507629"/>
        <a:ext cx="0" cy="0"/>
      </dsp:txXfrm>
    </dsp:sp>
    <dsp:sp modelId="{81A4C04E-3666-4333-8876-2560DC4904D5}">
      <dsp:nvSpPr>
        <dsp:cNvPr id="0" name=""/>
        <dsp:cNvSpPr/>
      </dsp:nvSpPr>
      <dsp:spPr>
        <a:xfrm>
          <a:off x="11971601" y="1698303"/>
          <a:ext cx="1964068" cy="1599508"/>
        </a:xfrm>
        <a:prstGeom prst="roundRect">
          <a:avLst>
            <a:gd name="adj" fmla="val 10000"/>
          </a:avLst>
        </a:prstGeom>
        <a:gradFill rotWithShape="0">
          <a:gsLst>
            <a:gs pos="0">
              <a:srgbClr val="4472C4">
                <a:hueOff val="0"/>
                <a:satOff val="0"/>
                <a:lumOff val="0"/>
                <a:alphaOff val="0"/>
                <a:satMod val="103000"/>
                <a:lumMod val="102000"/>
                <a:tint val="94000"/>
              </a:srgbClr>
            </a:gs>
            <a:gs pos="50000">
              <a:srgbClr val="4472C4">
                <a:hueOff val="0"/>
                <a:satOff val="0"/>
                <a:lumOff val="0"/>
                <a:alphaOff val="0"/>
                <a:satMod val="110000"/>
                <a:lumMod val="100000"/>
                <a:shade val="100000"/>
              </a:srgbClr>
            </a:gs>
            <a:gs pos="100000">
              <a:srgbClr val="4472C4">
                <a:hueOff val="0"/>
                <a:satOff val="0"/>
                <a:lumOff val="0"/>
                <a:alphaOff val="0"/>
                <a:lumMod val="99000"/>
                <a:satMod val="120000"/>
                <a:shade val="78000"/>
              </a:srgb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b="1" kern="1200">
              <a:solidFill>
                <a:sysClr val="window" lastClr="FFFFFF"/>
              </a:solidFill>
              <a:latin typeface="Arial" panose="020B0604020202020204" pitchFamily="34" charset="0"/>
              <a:ea typeface="+mn-ea"/>
              <a:cs typeface="Arial" panose="020B0604020202020204" pitchFamily="34" charset="0"/>
            </a:rPr>
            <a:t>Tier 4:</a:t>
          </a:r>
          <a:r>
            <a:rPr lang="en-GB" sz="1300" kern="1200">
              <a:solidFill>
                <a:sysClr val="window" lastClr="FFFFFF"/>
              </a:solidFill>
              <a:latin typeface="Arial" panose="020B0604020202020204" pitchFamily="34" charset="0"/>
              <a:ea typeface="+mn-ea"/>
              <a:cs typeface="Arial" panose="020B0604020202020204" pitchFamily="34" charset="0"/>
            </a:rPr>
            <a:t> Bariatric surgery and medicine</a:t>
          </a:r>
        </a:p>
      </dsp:txBody>
      <dsp:txXfrm>
        <a:off x="12018449" y="1745151"/>
        <a:ext cx="1870372" cy="1505812"/>
      </dsp:txXfrm>
    </dsp:sp>
    <dsp:sp modelId="{DC86365E-8D7A-4658-9906-00CB83F76FD8}">
      <dsp:nvSpPr>
        <dsp:cNvPr id="0" name=""/>
        <dsp:cNvSpPr/>
      </dsp:nvSpPr>
      <dsp:spPr>
        <a:xfrm rot="3947053">
          <a:off x="2417176" y="3407636"/>
          <a:ext cx="1915350" cy="34638"/>
        </a:xfrm>
        <a:custGeom>
          <a:avLst/>
          <a:gdLst/>
          <a:ahLst/>
          <a:cxnLst/>
          <a:rect l="0" t="0" r="0" b="0"/>
          <a:pathLst>
            <a:path>
              <a:moveTo>
                <a:pt x="0" y="16639"/>
              </a:moveTo>
              <a:lnTo>
                <a:pt x="1390017" y="16639"/>
              </a:lnTo>
            </a:path>
          </a:pathLst>
        </a:custGeom>
        <a:noFill/>
        <a:ln w="6350" cap="flat" cmpd="sng" algn="ctr">
          <a:solidFill>
            <a:srgbClr val="4472C4">
              <a:shade val="60000"/>
              <a:hueOff val="0"/>
              <a:satOff val="0"/>
              <a:lumOff val="0"/>
              <a:alphaOff val="0"/>
            </a:srgb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77850">
            <a:lnSpc>
              <a:spcPct val="90000"/>
            </a:lnSpc>
            <a:spcBef>
              <a:spcPct val="0"/>
            </a:spcBef>
            <a:spcAft>
              <a:spcPct val="35000"/>
            </a:spcAft>
            <a:buNone/>
          </a:pPr>
          <a:endParaRPr lang="en-GB" sz="1300" kern="12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sp:txBody>
      <dsp:txXfrm>
        <a:off x="3398881" y="3361645"/>
        <a:ext cx="0" cy="0"/>
      </dsp:txXfrm>
    </dsp:sp>
    <dsp:sp modelId="{1484907B-5E9E-4374-8063-F7D6408B30A9}">
      <dsp:nvSpPr>
        <dsp:cNvPr id="0" name=""/>
        <dsp:cNvSpPr/>
      </dsp:nvSpPr>
      <dsp:spPr>
        <a:xfrm>
          <a:off x="3767665" y="3498608"/>
          <a:ext cx="1964068" cy="1599508"/>
        </a:xfrm>
        <a:prstGeom prst="roundRect">
          <a:avLst>
            <a:gd name="adj" fmla="val 10000"/>
          </a:avLst>
        </a:prstGeom>
        <a:gradFill rotWithShape="0">
          <a:gsLst>
            <a:gs pos="0">
              <a:srgbClr val="4472C4">
                <a:hueOff val="0"/>
                <a:satOff val="0"/>
                <a:lumOff val="0"/>
                <a:alphaOff val="0"/>
                <a:satMod val="103000"/>
                <a:lumMod val="102000"/>
                <a:tint val="94000"/>
              </a:srgbClr>
            </a:gs>
            <a:gs pos="50000">
              <a:srgbClr val="4472C4">
                <a:hueOff val="0"/>
                <a:satOff val="0"/>
                <a:lumOff val="0"/>
                <a:alphaOff val="0"/>
                <a:satMod val="110000"/>
                <a:lumMod val="100000"/>
                <a:shade val="100000"/>
              </a:srgbClr>
            </a:gs>
            <a:gs pos="100000">
              <a:srgbClr val="4472C4">
                <a:hueOff val="0"/>
                <a:satOff val="0"/>
                <a:lumOff val="0"/>
                <a:alphaOff val="0"/>
                <a:lumMod val="99000"/>
                <a:satMod val="120000"/>
                <a:shade val="78000"/>
              </a:srgb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b="1" kern="1200">
              <a:solidFill>
                <a:sysClr val="window" lastClr="FFFFFF"/>
              </a:solidFill>
              <a:latin typeface="Arial" panose="020B0604020202020204" pitchFamily="34" charset="0"/>
              <a:ea typeface="+mn-ea"/>
              <a:cs typeface="Arial" panose="020B0604020202020204" pitchFamily="34" charset="0"/>
            </a:rPr>
            <a:t>Underweight:</a:t>
          </a:r>
          <a:r>
            <a:rPr lang="en-GB" sz="1300" kern="1200">
              <a:solidFill>
                <a:sysClr val="window" lastClr="FFFFFF"/>
              </a:solidFill>
              <a:latin typeface="Arial" panose="020B0604020202020204" pitchFamily="34" charset="0"/>
              <a:ea typeface="+mn-ea"/>
              <a:cs typeface="Arial" panose="020B0604020202020204" pitchFamily="34" charset="0"/>
            </a:rPr>
            <a:t> </a:t>
          </a:r>
        </a:p>
        <a:p>
          <a:pPr marL="0" lvl="0" indent="0" algn="ctr" defTabSz="577850">
            <a:lnSpc>
              <a:spcPct val="90000"/>
            </a:lnSpc>
            <a:spcBef>
              <a:spcPct val="0"/>
            </a:spcBef>
            <a:spcAft>
              <a:spcPct val="35000"/>
            </a:spcAft>
            <a:buNone/>
          </a:pPr>
          <a:r>
            <a:rPr lang="en-GB" sz="1300" kern="1200">
              <a:solidFill>
                <a:sysClr val="window" lastClr="FFFFFF"/>
              </a:solidFill>
              <a:latin typeface="Arial" panose="020B0604020202020204" pitchFamily="34" charset="0"/>
              <a:ea typeface="+mn-ea"/>
              <a:cs typeface="Arial" panose="020B0604020202020204" pitchFamily="34" charset="0"/>
            </a:rPr>
            <a:t>BMI ≤18.4</a:t>
          </a:r>
          <a:endParaRPr lang="en-GB" sz="1300" kern="1200" baseline="30000">
            <a:solidFill>
              <a:sysClr val="window" lastClr="FFFFFF"/>
            </a:solidFill>
            <a:latin typeface="Arial" panose="020B0604020202020204" pitchFamily="34" charset="0"/>
            <a:ea typeface="+mn-ea"/>
            <a:cs typeface="Arial" panose="020B0604020202020204" pitchFamily="34" charset="0"/>
          </a:endParaRPr>
        </a:p>
      </dsp:txBody>
      <dsp:txXfrm>
        <a:off x="3814513" y="3545456"/>
        <a:ext cx="1870372" cy="1505812"/>
      </dsp:txXfrm>
    </dsp:sp>
    <dsp:sp modelId="{5E646384-9D7E-4931-8775-2862CAEF5D48}">
      <dsp:nvSpPr>
        <dsp:cNvPr id="0" name=""/>
        <dsp:cNvSpPr/>
      </dsp:nvSpPr>
      <dsp:spPr>
        <a:xfrm>
          <a:off x="5731734" y="4281043"/>
          <a:ext cx="785627" cy="34638"/>
        </a:xfrm>
        <a:custGeom>
          <a:avLst/>
          <a:gdLst/>
          <a:ahLst/>
          <a:cxnLst/>
          <a:rect l="0" t="0" r="0" b="0"/>
          <a:pathLst>
            <a:path>
              <a:moveTo>
                <a:pt x="0" y="16639"/>
              </a:moveTo>
              <a:lnTo>
                <a:pt x="570149" y="16639"/>
              </a:lnTo>
            </a:path>
          </a:pathLst>
        </a:custGeom>
        <a:noFill/>
        <a:ln w="6350" cap="flat" cmpd="sng" algn="ctr">
          <a:solidFill>
            <a:srgbClr val="4472C4">
              <a:shade val="80000"/>
              <a:hueOff val="0"/>
              <a:satOff val="0"/>
              <a:lumOff val="0"/>
              <a:alphaOff val="0"/>
            </a:srgb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77850">
            <a:lnSpc>
              <a:spcPct val="90000"/>
            </a:lnSpc>
            <a:spcBef>
              <a:spcPct val="0"/>
            </a:spcBef>
            <a:spcAft>
              <a:spcPct val="35000"/>
            </a:spcAft>
            <a:buNone/>
          </a:pPr>
          <a:endParaRPr lang="en-GB" sz="1300" kern="12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sp:txBody>
      <dsp:txXfrm>
        <a:off x="6104907" y="4278722"/>
        <a:ext cx="0" cy="0"/>
      </dsp:txXfrm>
    </dsp:sp>
    <dsp:sp modelId="{2348CC43-21EE-448B-9F48-94D9BC64D703}">
      <dsp:nvSpPr>
        <dsp:cNvPr id="0" name=""/>
        <dsp:cNvSpPr/>
      </dsp:nvSpPr>
      <dsp:spPr>
        <a:xfrm>
          <a:off x="6517362" y="3498608"/>
          <a:ext cx="1964068" cy="1599508"/>
        </a:xfrm>
        <a:prstGeom prst="roundRect">
          <a:avLst>
            <a:gd name="adj" fmla="val 10000"/>
          </a:avLst>
        </a:prstGeom>
        <a:gradFill rotWithShape="0">
          <a:gsLst>
            <a:gs pos="0">
              <a:srgbClr val="4472C4">
                <a:hueOff val="0"/>
                <a:satOff val="0"/>
                <a:lumOff val="0"/>
                <a:alphaOff val="0"/>
                <a:satMod val="103000"/>
                <a:lumMod val="102000"/>
                <a:tint val="94000"/>
              </a:srgbClr>
            </a:gs>
            <a:gs pos="50000">
              <a:srgbClr val="4472C4">
                <a:hueOff val="0"/>
                <a:satOff val="0"/>
                <a:lumOff val="0"/>
                <a:alphaOff val="0"/>
                <a:satMod val="110000"/>
                <a:lumMod val="100000"/>
                <a:shade val="100000"/>
              </a:srgbClr>
            </a:gs>
            <a:gs pos="100000">
              <a:srgbClr val="4472C4">
                <a:hueOff val="0"/>
                <a:satOff val="0"/>
                <a:lumOff val="0"/>
                <a:alphaOff val="0"/>
                <a:lumMod val="99000"/>
                <a:satMod val="120000"/>
                <a:shade val="78000"/>
              </a:srgb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b="1" kern="1200">
              <a:solidFill>
                <a:sysClr val="window" lastClr="FFFFFF"/>
              </a:solidFill>
              <a:latin typeface="Arial" panose="020B0604020202020204" pitchFamily="34" charset="0"/>
              <a:ea typeface="+mn-ea"/>
              <a:cs typeface="Arial" panose="020B0604020202020204" pitchFamily="34" charset="0"/>
            </a:rPr>
            <a:t>Referral to dietitian</a:t>
          </a:r>
        </a:p>
      </dsp:txBody>
      <dsp:txXfrm>
        <a:off x="6564210" y="3545456"/>
        <a:ext cx="1870372" cy="150581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1790A331-7ADD-4391-8CA5-606C9BFD26F5}" type="datetimeFigureOut">
              <a:rPr lang="en-GB" smtClean="0"/>
              <a:t>19/03/2025</a:t>
            </a:fld>
            <a:endParaRPr lang="en-GB"/>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r>
              <a:rPr lang="en-GB"/>
              <a:t>NHS Improvement</a:t>
            </a:r>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0EAE16CE-1862-465F-9912-D0001C1A0F9A}" type="slidenum">
              <a:rPr lang="en-GB" smtClean="0"/>
              <a:t>‹#›</a:t>
            </a:fld>
            <a:endParaRPr lang="en-GB"/>
          </a:p>
        </p:txBody>
      </p:sp>
    </p:spTree>
    <p:extLst>
      <p:ext uri="{BB962C8B-B14F-4D97-AF65-F5344CB8AC3E}">
        <p14:creationId xmlns:p14="http://schemas.microsoft.com/office/powerpoint/2010/main" val="85506748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002AE991-F138-4FD8-982E-957F3CA6A0F6}" type="datetimeFigureOut">
              <a:rPr lang="en-GB" smtClean="0"/>
              <a:t>19/03/2025</a:t>
            </a:fld>
            <a:endParaRPr lang="en-GB"/>
          </a:p>
        </p:txBody>
      </p:sp>
      <p:sp>
        <p:nvSpPr>
          <p:cNvPr id="4" name="Slide Image Placeholder 3"/>
          <p:cNvSpPr>
            <a:spLocks noGrp="1" noRot="1" noChangeAspect="1"/>
          </p:cNvSpPr>
          <p:nvPr>
            <p:ph type="sldImg" idx="2"/>
          </p:nvPr>
        </p:nvSpPr>
        <p:spPr>
          <a:xfrm>
            <a:off x="2286000" y="514350"/>
            <a:ext cx="4572000" cy="25717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r>
              <a:rPr lang="en-GB"/>
              <a:t>NHS Improvement</a:t>
            </a:r>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7890AB7D-FC04-41BF-88F7-E47891A06283}" type="slidenum">
              <a:rPr lang="en-GB" smtClean="0"/>
              <a:t>‹#›</a:t>
            </a:fld>
            <a:endParaRPr lang="en-GB"/>
          </a:p>
        </p:txBody>
      </p:sp>
    </p:spTree>
    <p:extLst>
      <p:ext uri="{BB962C8B-B14F-4D97-AF65-F5344CB8AC3E}">
        <p14:creationId xmlns:p14="http://schemas.microsoft.com/office/powerpoint/2010/main" val="1189011056"/>
      </p:ext>
    </p:extLst>
  </p:cSld>
  <p:clrMap bg1="lt1" tx1="dk1" bg2="lt2" tx2="dk2" accent1="accent1" accent2="accent2" accent3="accent3" accent4="accent4" accent5="accent5" accent6="accent6" hlink="hlink" folHlink="folHlink"/>
  <p:hf sldNum="0" hdr="0" ftr="0" dt="0"/>
  <p:notesStyle>
    <a:lvl1pPr marL="0" algn="l" defTabSz="1370554" rtl="0" eaLnBrk="1" latinLnBrk="0" hangingPunct="1">
      <a:defRPr sz="1800" kern="1200">
        <a:solidFill>
          <a:schemeClr val="tx1"/>
        </a:solidFill>
        <a:latin typeface="+mn-lt"/>
        <a:ea typeface="+mn-ea"/>
        <a:cs typeface="+mn-cs"/>
      </a:defRPr>
    </a:lvl1pPr>
    <a:lvl2pPr marL="685277" algn="l" defTabSz="1370554" rtl="0" eaLnBrk="1" latinLnBrk="0" hangingPunct="1">
      <a:defRPr sz="1800" kern="1200">
        <a:solidFill>
          <a:schemeClr val="tx1"/>
        </a:solidFill>
        <a:latin typeface="+mn-lt"/>
        <a:ea typeface="+mn-ea"/>
        <a:cs typeface="+mn-cs"/>
      </a:defRPr>
    </a:lvl2pPr>
    <a:lvl3pPr marL="1370554" algn="l" defTabSz="1370554" rtl="0" eaLnBrk="1" latinLnBrk="0" hangingPunct="1">
      <a:defRPr sz="1800" kern="1200">
        <a:solidFill>
          <a:schemeClr val="tx1"/>
        </a:solidFill>
        <a:latin typeface="+mn-lt"/>
        <a:ea typeface="+mn-ea"/>
        <a:cs typeface="+mn-cs"/>
      </a:defRPr>
    </a:lvl3pPr>
    <a:lvl4pPr marL="2055835" algn="l" defTabSz="1370554" rtl="0" eaLnBrk="1" latinLnBrk="0" hangingPunct="1">
      <a:defRPr sz="1800" kern="1200">
        <a:solidFill>
          <a:schemeClr val="tx1"/>
        </a:solidFill>
        <a:latin typeface="+mn-lt"/>
        <a:ea typeface="+mn-ea"/>
        <a:cs typeface="+mn-cs"/>
      </a:defRPr>
    </a:lvl4pPr>
    <a:lvl5pPr marL="2741109" algn="l" defTabSz="1370554" rtl="0" eaLnBrk="1" latinLnBrk="0" hangingPunct="1">
      <a:defRPr sz="1800" kern="1200">
        <a:solidFill>
          <a:schemeClr val="tx1"/>
        </a:solidFill>
        <a:latin typeface="+mn-lt"/>
        <a:ea typeface="+mn-ea"/>
        <a:cs typeface="+mn-cs"/>
      </a:defRPr>
    </a:lvl5pPr>
    <a:lvl6pPr marL="3426389" algn="l" defTabSz="1370554" rtl="0" eaLnBrk="1" latinLnBrk="0" hangingPunct="1">
      <a:defRPr sz="1800" kern="1200">
        <a:solidFill>
          <a:schemeClr val="tx1"/>
        </a:solidFill>
        <a:latin typeface="+mn-lt"/>
        <a:ea typeface="+mn-ea"/>
        <a:cs typeface="+mn-cs"/>
      </a:defRPr>
    </a:lvl6pPr>
    <a:lvl7pPr marL="4111666" algn="l" defTabSz="1370554" rtl="0" eaLnBrk="1" latinLnBrk="0" hangingPunct="1">
      <a:defRPr sz="1800" kern="1200">
        <a:solidFill>
          <a:schemeClr val="tx1"/>
        </a:solidFill>
        <a:latin typeface="+mn-lt"/>
        <a:ea typeface="+mn-ea"/>
        <a:cs typeface="+mn-cs"/>
      </a:defRPr>
    </a:lvl7pPr>
    <a:lvl8pPr marL="4796942" algn="l" defTabSz="1370554" rtl="0" eaLnBrk="1" latinLnBrk="0" hangingPunct="1">
      <a:defRPr sz="1800" kern="1200">
        <a:solidFill>
          <a:schemeClr val="tx1"/>
        </a:solidFill>
        <a:latin typeface="+mn-lt"/>
        <a:ea typeface="+mn-ea"/>
        <a:cs typeface="+mn-cs"/>
      </a:defRPr>
    </a:lvl8pPr>
    <a:lvl9pPr marL="5482223" algn="l" defTabSz="1370554"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1668190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0067642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42729717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395322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Couldn’t see the </a:t>
            </a:r>
          </a:p>
        </p:txBody>
      </p:sp>
    </p:spTree>
    <p:extLst>
      <p:ext uri="{BB962C8B-B14F-4D97-AF65-F5344CB8AC3E}">
        <p14:creationId xmlns:p14="http://schemas.microsoft.com/office/powerpoint/2010/main" val="31771976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3934790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0535885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0218409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4463512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0729775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40572125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6548646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70BB0-3A07-112C-BE03-16C412A4CAC1}"/>
              </a:ext>
            </a:extLst>
          </p:cNvPr>
          <p:cNvSpPr>
            <a:spLocks noGrp="1"/>
          </p:cNvSpPr>
          <p:nvPr>
            <p:ph type="ctrTitle"/>
          </p:nvPr>
        </p:nvSpPr>
        <p:spPr>
          <a:xfrm>
            <a:off x="1257303" y="1683546"/>
            <a:ext cx="9947922" cy="3581400"/>
          </a:xfrm>
        </p:spPr>
        <p:txBody>
          <a:bodyPr anchor="b"/>
          <a:lstStyle>
            <a:lvl1pPr algn="l">
              <a:defRPr sz="6729">
                <a:solidFill>
                  <a:schemeClr val="bg2"/>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5CF4251A-AA18-E869-91AD-AC0DE731126A}"/>
              </a:ext>
            </a:extLst>
          </p:cNvPr>
          <p:cNvSpPr>
            <a:spLocks noGrp="1"/>
          </p:cNvSpPr>
          <p:nvPr>
            <p:ph type="subTitle" idx="1"/>
          </p:nvPr>
        </p:nvSpPr>
        <p:spPr>
          <a:xfrm>
            <a:off x="1257303" y="5403067"/>
            <a:ext cx="9947922" cy="1057379"/>
          </a:xfrm>
        </p:spPr>
        <p:txBody>
          <a:bodyPr>
            <a:normAutofit/>
          </a:bodyPr>
          <a:lstStyle>
            <a:lvl1pPr marL="0" indent="0" algn="l">
              <a:buNone/>
              <a:defRPr sz="2762">
                <a:solidFill>
                  <a:srgbClr val="00A499"/>
                </a:solidFill>
              </a:defRPr>
            </a:lvl1pPr>
            <a:lvl2pPr marL="512917" indent="0" algn="ctr">
              <a:buNone/>
              <a:defRPr sz="2243"/>
            </a:lvl2pPr>
            <a:lvl3pPr marL="1025834" indent="0" algn="ctr">
              <a:buNone/>
              <a:defRPr sz="2018"/>
            </a:lvl3pPr>
            <a:lvl4pPr marL="1538750" indent="0" algn="ctr">
              <a:buNone/>
              <a:defRPr sz="1795"/>
            </a:lvl4pPr>
            <a:lvl5pPr marL="2051662" indent="0" algn="ctr">
              <a:buNone/>
              <a:defRPr sz="1795"/>
            </a:lvl5pPr>
            <a:lvl6pPr marL="2564580" indent="0" algn="ctr">
              <a:buNone/>
              <a:defRPr sz="1795"/>
            </a:lvl6pPr>
            <a:lvl7pPr marL="3077495" indent="0" algn="ctr">
              <a:buNone/>
              <a:defRPr sz="1795"/>
            </a:lvl7pPr>
            <a:lvl8pPr marL="3590412" indent="0" algn="ctr">
              <a:buNone/>
              <a:defRPr sz="1795"/>
            </a:lvl8pPr>
            <a:lvl9pPr marL="4103331" indent="0" algn="ctr">
              <a:buNone/>
              <a:defRPr sz="1795"/>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43D21B7-7907-3F88-EDAA-011989A5F8A8}"/>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DF53CC92-4142-3B45-A01D-05CE0278FE86}"/>
              </a:ext>
            </a:extLst>
          </p:cNvPr>
          <p:cNvSpPr>
            <a:spLocks noGrp="1"/>
          </p:cNvSpPr>
          <p:nvPr>
            <p:ph type="ftr" sz="quarter" idx="11"/>
          </p:nvPr>
        </p:nvSpPr>
        <p:spPr/>
        <p:txBody>
          <a:bodyPr/>
          <a:lstStyle/>
          <a:p>
            <a:r>
              <a:rPr lang="en-GB"/>
              <a:t>Learning Disability Annual Health Check Toolkit for London</a:t>
            </a:r>
            <a:endParaRPr lang="en-US"/>
          </a:p>
        </p:txBody>
      </p:sp>
      <p:sp>
        <p:nvSpPr>
          <p:cNvPr id="6" name="Slide Number Placeholder 5">
            <a:extLst>
              <a:ext uri="{FF2B5EF4-FFF2-40B4-BE49-F238E27FC236}">
                <a16:creationId xmlns:a16="http://schemas.microsoft.com/office/drawing/2014/main" id="{6AEB67FA-0C77-D2C3-9369-16FD6ED2E02D}"/>
              </a:ext>
            </a:extLst>
          </p:cNvPr>
          <p:cNvSpPr>
            <a:spLocks noGrp="1"/>
          </p:cNvSpPr>
          <p:nvPr>
            <p:ph type="sldNum" sz="quarter" idx="12"/>
          </p:nvPr>
        </p:nvSpPr>
        <p:spPr/>
        <p:txBody>
          <a:bodyPr/>
          <a:lstStyle/>
          <a:p>
            <a:fld id="{48F63A3B-78C7-47BE-AE5E-E10140E04643}" type="slidenum">
              <a:rPr lang="en-US" smtClean="0"/>
              <a:t>‹#›</a:t>
            </a:fld>
            <a:endParaRPr lang="en-US"/>
          </a:p>
        </p:txBody>
      </p:sp>
      <p:sp>
        <p:nvSpPr>
          <p:cNvPr id="7" name="Text Box 4">
            <a:extLst>
              <a:ext uri="{FF2B5EF4-FFF2-40B4-BE49-F238E27FC236}">
                <a16:creationId xmlns:a16="http://schemas.microsoft.com/office/drawing/2014/main" id="{45BCDB1C-CE33-8C43-3CF3-F742BF177432}"/>
              </a:ext>
            </a:extLst>
          </p:cNvPr>
          <p:cNvSpPr txBox="1"/>
          <p:nvPr userDrawn="1"/>
        </p:nvSpPr>
        <p:spPr>
          <a:xfrm>
            <a:off x="6149347" y="8571252"/>
            <a:ext cx="5989320" cy="609600"/>
          </a:xfrm>
          <a:prstGeom prst="rect">
            <a:avLst/>
          </a:prstGeom>
          <a:solidFill>
            <a:schemeClr val="lt1"/>
          </a:solidFill>
          <a:ln w="6350">
            <a:noFill/>
          </a:ln>
        </p:spPr>
        <p:txBody>
          <a:bodyPr rot="0" spcFirstLastPara="0" vert="horz" wrap="square" lIns="102563" tIns="51282" rIns="102563" bIns="51282" numCol="1" spcCol="0" rtlCol="0" fromWordArt="0" anchor="ctr" anchorCtr="0" forceAA="0" compatLnSpc="1">
            <a:prstTxWarp prst="textNoShape">
              <a:avLst/>
            </a:prstTxWarp>
            <a:noAutofit/>
          </a:bodyPr>
          <a:lstStyle/>
          <a:p>
            <a:pPr>
              <a:spcAft>
                <a:spcPts val="0"/>
              </a:spcAft>
            </a:pPr>
            <a:r>
              <a:rPr lang="en-GB" sz="2018">
                <a:effectLst/>
                <a:latin typeface="Arial" panose="020B0604020202020204" pitchFamily="34" charset="0"/>
                <a:ea typeface="Calibri" panose="020F0502020204030204" pitchFamily="34" charset="0"/>
                <a:cs typeface="Times New Roman" panose="02020603050405020304" pitchFamily="18" charset="0"/>
              </a:rPr>
              <a:t>NHS England and NHS Improvement</a:t>
            </a:r>
            <a:endParaRPr lang="en-GB" sz="1346">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95392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3886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CE33B-8F31-6968-A657-9E1EB488F4BD}"/>
              </a:ext>
            </a:extLst>
          </p:cNvPr>
          <p:cNvSpPr>
            <a:spLocks noGrp="1"/>
          </p:cNvSpPr>
          <p:nvPr>
            <p:ph type="title" hasCustomPrompt="1"/>
          </p:nvPr>
        </p:nvSpPr>
        <p:spPr>
          <a:xfrm>
            <a:off x="1259692" y="1082412"/>
            <a:ext cx="7884318" cy="705470"/>
          </a:xfrm>
        </p:spPr>
        <p:txBody>
          <a:bodyPr anchor="b"/>
          <a:lstStyle>
            <a:lvl1pPr>
              <a:defRPr sz="3591">
                <a:solidFill>
                  <a:schemeClr val="bg2"/>
                </a:solidFill>
              </a:defRPr>
            </a:lvl1pPr>
          </a:lstStyle>
          <a:p>
            <a:r>
              <a:rPr lang="en-US"/>
              <a:t>Contents</a:t>
            </a:r>
            <a:endParaRPr lang="en-GB"/>
          </a:p>
        </p:txBody>
      </p:sp>
      <p:sp>
        <p:nvSpPr>
          <p:cNvPr id="3" name="Content Placeholder 2">
            <a:extLst>
              <a:ext uri="{FF2B5EF4-FFF2-40B4-BE49-F238E27FC236}">
                <a16:creationId xmlns:a16="http://schemas.microsoft.com/office/drawing/2014/main" id="{00D268A3-2285-7E91-A57B-E136F8AB8429}"/>
              </a:ext>
            </a:extLst>
          </p:cNvPr>
          <p:cNvSpPr>
            <a:spLocks noGrp="1"/>
          </p:cNvSpPr>
          <p:nvPr>
            <p:ph idx="1"/>
          </p:nvPr>
        </p:nvSpPr>
        <p:spPr>
          <a:xfrm>
            <a:off x="9144010" y="1835644"/>
            <a:ext cx="7889082" cy="6955952"/>
          </a:xfrm>
        </p:spPr>
        <p:txBody>
          <a:bodyPr/>
          <a:lstStyle>
            <a:lvl1pPr>
              <a:defRPr sz="3591"/>
            </a:lvl1pPr>
            <a:lvl2pPr>
              <a:defRPr sz="3140"/>
            </a:lvl2pPr>
            <a:lvl3pPr>
              <a:defRPr sz="2694"/>
            </a:lvl3pPr>
            <a:lvl4pPr>
              <a:defRPr sz="2243"/>
            </a:lvl4pPr>
            <a:lvl5pPr>
              <a:defRPr sz="2243"/>
            </a:lvl5pPr>
            <a:lvl6pPr>
              <a:defRPr sz="2243"/>
            </a:lvl6pPr>
            <a:lvl7pPr>
              <a:defRPr sz="2243"/>
            </a:lvl7pPr>
            <a:lvl8pPr>
              <a:defRPr sz="2243"/>
            </a:lvl8pPr>
            <a:lvl9pPr>
              <a:defRPr sz="22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3E2940C-037F-7267-88C1-AA8B30C2C8F4}"/>
              </a:ext>
            </a:extLst>
          </p:cNvPr>
          <p:cNvSpPr>
            <a:spLocks noGrp="1"/>
          </p:cNvSpPr>
          <p:nvPr>
            <p:ph type="body" sz="half" idx="2"/>
          </p:nvPr>
        </p:nvSpPr>
        <p:spPr>
          <a:xfrm>
            <a:off x="1259682" y="1835644"/>
            <a:ext cx="7884318" cy="6967856"/>
          </a:xfrm>
        </p:spPr>
        <p:txBody>
          <a:bodyPr/>
          <a:lstStyle>
            <a:lvl1pPr marL="0" indent="0">
              <a:buNone/>
              <a:defRPr sz="1795"/>
            </a:lvl1pPr>
            <a:lvl2pPr marL="512917" indent="0">
              <a:buNone/>
              <a:defRPr sz="1569"/>
            </a:lvl2pPr>
            <a:lvl3pPr marL="1025834" indent="0">
              <a:buNone/>
              <a:defRPr sz="1346"/>
            </a:lvl3pPr>
            <a:lvl4pPr marL="1538750" indent="0">
              <a:buNone/>
              <a:defRPr sz="1121"/>
            </a:lvl4pPr>
            <a:lvl5pPr marL="2051662" indent="0">
              <a:buNone/>
              <a:defRPr sz="1121"/>
            </a:lvl5pPr>
            <a:lvl6pPr marL="2564580" indent="0">
              <a:buNone/>
              <a:defRPr sz="1121"/>
            </a:lvl6pPr>
            <a:lvl7pPr marL="3077495" indent="0">
              <a:buNone/>
              <a:defRPr sz="1121"/>
            </a:lvl7pPr>
            <a:lvl8pPr marL="3590412" indent="0">
              <a:buNone/>
              <a:defRPr sz="1121"/>
            </a:lvl8pPr>
            <a:lvl9pPr marL="4103331" indent="0">
              <a:buNone/>
              <a:defRPr sz="1121"/>
            </a:lvl9pPr>
          </a:lstStyle>
          <a:p>
            <a:pPr lvl="0"/>
            <a:r>
              <a:rPr lang="en-US"/>
              <a:t>Click to edit Master text styles</a:t>
            </a:r>
          </a:p>
        </p:txBody>
      </p:sp>
    </p:spTree>
    <p:extLst>
      <p:ext uri="{BB962C8B-B14F-4D97-AF65-F5344CB8AC3E}">
        <p14:creationId xmlns:p14="http://schemas.microsoft.com/office/powerpoint/2010/main" val="312013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B5C7C-0B7A-CE99-1274-91F8CDAAD3F3}"/>
              </a:ext>
            </a:extLst>
          </p:cNvPr>
          <p:cNvSpPr>
            <a:spLocks noGrp="1"/>
          </p:cNvSpPr>
          <p:nvPr>
            <p:ph type="title"/>
          </p:nvPr>
        </p:nvSpPr>
        <p:spPr>
          <a:xfrm>
            <a:off x="497362" y="1942355"/>
            <a:ext cx="17274746" cy="1104800"/>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AA9EFA6-3B5B-2225-89CF-BD6737BF256D}"/>
              </a:ext>
            </a:extLst>
          </p:cNvPr>
          <p:cNvSpPr>
            <a:spLocks noGrp="1"/>
          </p:cNvSpPr>
          <p:nvPr>
            <p:ph idx="1"/>
          </p:nvPr>
        </p:nvSpPr>
        <p:spPr>
          <a:xfrm>
            <a:off x="497362" y="3047155"/>
            <a:ext cx="17274746" cy="6527007"/>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DA2381FB-C840-B871-018B-7D4E8E638442}"/>
              </a:ext>
            </a:extLst>
          </p:cNvPr>
          <p:cNvSpPr>
            <a:spLocks noGrp="1"/>
          </p:cNvSpPr>
          <p:nvPr>
            <p:ph type="sldNum" sz="quarter" idx="12"/>
          </p:nvPr>
        </p:nvSpPr>
        <p:spPr>
          <a:xfrm>
            <a:off x="13892087" y="9534545"/>
            <a:ext cx="4114800" cy="547688"/>
          </a:xfrm>
        </p:spPr>
        <p:txBody>
          <a:bodyPr/>
          <a:lstStyle>
            <a:lvl1pPr>
              <a:defRPr sz="1800">
                <a:solidFill>
                  <a:schemeClr val="bg2"/>
                </a:solidFill>
              </a:defRPr>
            </a:lvl1pPr>
          </a:lstStyle>
          <a:p>
            <a:fld id="{950FC886-343C-4B72-AFE6-F0497CBE7873}" type="slidenum">
              <a:rPr lang="en-GB" smtClean="0"/>
              <a:pPr/>
              <a:t>‹#›</a:t>
            </a:fld>
            <a:endParaRPr lang="en-GB"/>
          </a:p>
        </p:txBody>
      </p:sp>
    </p:spTree>
    <p:extLst>
      <p:ext uri="{BB962C8B-B14F-4D97-AF65-F5344CB8AC3E}">
        <p14:creationId xmlns:p14="http://schemas.microsoft.com/office/powerpoint/2010/main" val="1817814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941C4-59AC-FC0D-D239-51F988C19AA5}"/>
              </a:ext>
            </a:extLst>
          </p:cNvPr>
          <p:cNvSpPr>
            <a:spLocks noGrp="1"/>
          </p:cNvSpPr>
          <p:nvPr>
            <p:ph type="title"/>
          </p:nvPr>
        </p:nvSpPr>
        <p:spPr>
          <a:xfrm>
            <a:off x="531341" y="1863854"/>
            <a:ext cx="16499366" cy="865128"/>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78DD85-93F7-B57B-D8E9-B3C71CB37DB7}"/>
              </a:ext>
            </a:extLst>
          </p:cNvPr>
          <p:cNvSpPr>
            <a:spLocks noGrp="1"/>
          </p:cNvSpPr>
          <p:nvPr>
            <p:ph sz="half" idx="1"/>
          </p:nvPr>
        </p:nvSpPr>
        <p:spPr>
          <a:xfrm>
            <a:off x="531341" y="2738439"/>
            <a:ext cx="8498366" cy="6527007"/>
          </a:xfrm>
        </p:spPr>
        <p:txBody>
          <a:bodyPr>
            <a:normAutofit/>
          </a:bodyPr>
          <a:lstStyle>
            <a:lvl1pPr>
              <a:defRPr sz="2208">
                <a:solidFill>
                  <a:schemeClr val="bg1"/>
                </a:solidFill>
              </a:defRPr>
            </a:lvl1pPr>
            <a:lvl2pPr>
              <a:defRPr sz="1933">
                <a:solidFill>
                  <a:schemeClr val="bg1"/>
                </a:solidFill>
              </a:defRPr>
            </a:lvl2pPr>
            <a:lvl3pPr>
              <a:defRPr sz="1656">
                <a:solidFill>
                  <a:schemeClr val="bg1"/>
                </a:solidFill>
              </a:defRPr>
            </a:lvl3pPr>
            <a:lvl4pPr>
              <a:defRPr sz="1518">
                <a:solidFill>
                  <a:schemeClr val="bg1"/>
                </a:solidFill>
              </a:defRPr>
            </a:lvl4pPr>
            <a:lvl5pPr>
              <a:defRPr sz="1518">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7161F2D-772D-7934-F4AF-0CFBFE01A88F}"/>
              </a:ext>
            </a:extLst>
          </p:cNvPr>
          <p:cNvSpPr>
            <a:spLocks noGrp="1"/>
          </p:cNvSpPr>
          <p:nvPr>
            <p:ph sz="half" idx="2"/>
          </p:nvPr>
        </p:nvSpPr>
        <p:spPr>
          <a:xfrm>
            <a:off x="9258305" y="2738439"/>
            <a:ext cx="8498354" cy="6527007"/>
          </a:xfrm>
        </p:spPr>
        <p:txBody>
          <a:bodyPr>
            <a:normAutofit/>
          </a:bodyPr>
          <a:lstStyle>
            <a:lvl1pPr>
              <a:defRPr sz="1800">
                <a:solidFill>
                  <a:schemeClr val="bg1"/>
                </a:solidFill>
              </a:defRPr>
            </a:lvl1pPr>
            <a:lvl2pPr>
              <a:defRPr sz="1933">
                <a:solidFill>
                  <a:schemeClr val="bg1"/>
                </a:solidFill>
              </a:defRPr>
            </a:lvl2pPr>
            <a:lvl3pPr>
              <a:defRPr sz="1656">
                <a:solidFill>
                  <a:schemeClr val="bg1"/>
                </a:solidFill>
              </a:defRPr>
            </a:lvl3pPr>
            <a:lvl4pPr>
              <a:defRPr sz="1518">
                <a:solidFill>
                  <a:schemeClr val="bg1"/>
                </a:solidFill>
              </a:defRPr>
            </a:lvl4pPr>
            <a:lvl5pPr>
              <a:defRPr sz="1518">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a:extLst>
              <a:ext uri="{FF2B5EF4-FFF2-40B4-BE49-F238E27FC236}">
                <a16:creationId xmlns:a16="http://schemas.microsoft.com/office/drawing/2014/main" id="{D78E97AD-DAB3-0A86-ABBA-2EE19B4E252A}"/>
              </a:ext>
            </a:extLst>
          </p:cNvPr>
          <p:cNvSpPr>
            <a:spLocks noGrp="1"/>
          </p:cNvSpPr>
          <p:nvPr>
            <p:ph type="sldNum" sz="quarter" idx="12"/>
          </p:nvPr>
        </p:nvSpPr>
        <p:spPr>
          <a:xfrm>
            <a:off x="13926064" y="9534545"/>
            <a:ext cx="4114800" cy="547688"/>
          </a:xfrm>
        </p:spPr>
        <p:txBody>
          <a:bodyPr/>
          <a:lstStyle>
            <a:lvl1pPr>
              <a:defRPr sz="1800">
                <a:solidFill>
                  <a:schemeClr val="bg2"/>
                </a:solidFill>
              </a:defRPr>
            </a:lvl1pPr>
          </a:lstStyle>
          <a:p>
            <a:fld id="{950FC886-343C-4B72-AFE6-F0497CBE7873}" type="slidenum">
              <a:rPr lang="en-GB" smtClean="0"/>
              <a:pPr/>
              <a:t>‹#›</a:t>
            </a:fld>
            <a:endParaRPr lang="en-GB"/>
          </a:p>
        </p:txBody>
      </p:sp>
    </p:spTree>
    <p:extLst>
      <p:ext uri="{BB962C8B-B14F-4D97-AF65-F5344CB8AC3E}">
        <p14:creationId xmlns:p14="http://schemas.microsoft.com/office/powerpoint/2010/main" val="4244810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941C4-59AC-FC0D-D239-51F988C19AA5}"/>
              </a:ext>
            </a:extLst>
          </p:cNvPr>
          <p:cNvSpPr>
            <a:spLocks noGrp="1"/>
          </p:cNvSpPr>
          <p:nvPr>
            <p:ph type="title"/>
          </p:nvPr>
        </p:nvSpPr>
        <p:spPr>
          <a:xfrm>
            <a:off x="481914" y="1959810"/>
            <a:ext cx="16548793" cy="865128"/>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78DD85-93F7-B57B-D8E9-B3C71CB37DB7}"/>
              </a:ext>
            </a:extLst>
          </p:cNvPr>
          <p:cNvSpPr>
            <a:spLocks noGrp="1"/>
          </p:cNvSpPr>
          <p:nvPr>
            <p:ph sz="half" idx="1"/>
          </p:nvPr>
        </p:nvSpPr>
        <p:spPr>
          <a:xfrm>
            <a:off x="481914" y="2824938"/>
            <a:ext cx="8547793" cy="6527007"/>
          </a:xfrm>
        </p:spPr>
        <p:txBody>
          <a:bodyPr>
            <a:normAutofit/>
          </a:bodyPr>
          <a:lstStyle>
            <a:lvl1pPr>
              <a:defRPr sz="18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7161F2D-772D-7934-F4AF-0CFBFE01A88F}"/>
              </a:ext>
            </a:extLst>
          </p:cNvPr>
          <p:cNvSpPr>
            <a:spLocks noGrp="1"/>
          </p:cNvSpPr>
          <p:nvPr>
            <p:ph sz="half" idx="2"/>
          </p:nvPr>
        </p:nvSpPr>
        <p:spPr>
          <a:xfrm>
            <a:off x="9258304" y="2824938"/>
            <a:ext cx="8547781" cy="6527007"/>
          </a:xfrm>
        </p:spPr>
        <p:txBody>
          <a:bodyPr>
            <a:normAutofit/>
          </a:bodyPr>
          <a:lstStyle>
            <a:lvl1pPr>
              <a:defRPr sz="18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a:extLst>
              <a:ext uri="{FF2B5EF4-FFF2-40B4-BE49-F238E27FC236}">
                <a16:creationId xmlns:a16="http://schemas.microsoft.com/office/drawing/2014/main" id="{D78E97AD-DAB3-0A86-ABBA-2EE19B4E252A}"/>
              </a:ext>
            </a:extLst>
          </p:cNvPr>
          <p:cNvSpPr>
            <a:spLocks noGrp="1"/>
          </p:cNvSpPr>
          <p:nvPr>
            <p:ph type="sldNum" sz="quarter" idx="12"/>
          </p:nvPr>
        </p:nvSpPr>
        <p:spPr>
          <a:xfrm>
            <a:off x="13926063" y="9521308"/>
            <a:ext cx="4114800" cy="547688"/>
          </a:xfrm>
        </p:spPr>
        <p:txBody>
          <a:bodyPr/>
          <a:lstStyle>
            <a:lvl1pPr>
              <a:defRPr sz="1800">
                <a:solidFill>
                  <a:schemeClr val="bg2"/>
                </a:solidFill>
              </a:defRPr>
            </a:lvl1pPr>
          </a:lstStyle>
          <a:p>
            <a:fld id="{950FC886-343C-4B72-AFE6-F0497CBE7873}" type="slidenum">
              <a:rPr lang="en-GB" smtClean="0"/>
              <a:pPr/>
              <a:t>‹#›</a:t>
            </a:fld>
            <a:endParaRPr lang="en-GB"/>
          </a:p>
        </p:txBody>
      </p:sp>
    </p:spTree>
    <p:extLst>
      <p:ext uri="{BB962C8B-B14F-4D97-AF65-F5344CB8AC3E}">
        <p14:creationId xmlns:p14="http://schemas.microsoft.com/office/powerpoint/2010/main" val="437284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941C4-59AC-FC0D-D239-51F988C19AA5}"/>
              </a:ext>
            </a:extLst>
          </p:cNvPr>
          <p:cNvSpPr>
            <a:spLocks noGrp="1"/>
          </p:cNvSpPr>
          <p:nvPr>
            <p:ph type="title"/>
          </p:nvPr>
        </p:nvSpPr>
        <p:spPr>
          <a:xfrm>
            <a:off x="481914" y="1959810"/>
            <a:ext cx="16548793" cy="865128"/>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78DD85-93F7-B57B-D8E9-B3C71CB37DB7}"/>
              </a:ext>
            </a:extLst>
          </p:cNvPr>
          <p:cNvSpPr>
            <a:spLocks noGrp="1"/>
          </p:cNvSpPr>
          <p:nvPr>
            <p:ph sz="half" idx="1"/>
          </p:nvPr>
        </p:nvSpPr>
        <p:spPr>
          <a:xfrm>
            <a:off x="481914" y="3793526"/>
            <a:ext cx="8550875" cy="5620204"/>
          </a:xfrm>
        </p:spPr>
        <p:txBody>
          <a:bodyPr>
            <a:normAutofit/>
          </a:bodyPr>
          <a:lstStyle>
            <a:lvl1pPr>
              <a:defRPr sz="18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a:extLst>
              <a:ext uri="{FF2B5EF4-FFF2-40B4-BE49-F238E27FC236}">
                <a16:creationId xmlns:a16="http://schemas.microsoft.com/office/drawing/2014/main" id="{D78E97AD-DAB3-0A86-ABBA-2EE19B4E252A}"/>
              </a:ext>
            </a:extLst>
          </p:cNvPr>
          <p:cNvSpPr>
            <a:spLocks noGrp="1"/>
          </p:cNvSpPr>
          <p:nvPr>
            <p:ph type="sldNum" sz="quarter" idx="12"/>
          </p:nvPr>
        </p:nvSpPr>
        <p:spPr>
          <a:xfrm>
            <a:off x="13926063" y="9521308"/>
            <a:ext cx="4114800" cy="547688"/>
          </a:xfrm>
        </p:spPr>
        <p:txBody>
          <a:bodyPr/>
          <a:lstStyle>
            <a:lvl1pPr>
              <a:defRPr sz="1800">
                <a:solidFill>
                  <a:schemeClr val="bg2"/>
                </a:solidFill>
              </a:defRPr>
            </a:lvl1pPr>
          </a:lstStyle>
          <a:p>
            <a:fld id="{950FC886-343C-4B72-AFE6-F0497CBE7873}" type="slidenum">
              <a:rPr lang="en-GB" smtClean="0"/>
              <a:pPr/>
              <a:t>‹#›</a:t>
            </a:fld>
            <a:endParaRPr lang="en-GB"/>
          </a:p>
        </p:txBody>
      </p:sp>
      <p:sp>
        <p:nvSpPr>
          <p:cNvPr id="5" name="Content Placeholder 3">
            <a:extLst>
              <a:ext uri="{FF2B5EF4-FFF2-40B4-BE49-F238E27FC236}">
                <a16:creationId xmlns:a16="http://schemas.microsoft.com/office/drawing/2014/main" id="{EE84A19C-529D-4440-3AB7-F9741D689DC7}"/>
              </a:ext>
            </a:extLst>
          </p:cNvPr>
          <p:cNvSpPr>
            <a:spLocks noGrp="1"/>
          </p:cNvSpPr>
          <p:nvPr>
            <p:ph sz="half" idx="13"/>
          </p:nvPr>
        </p:nvSpPr>
        <p:spPr>
          <a:xfrm>
            <a:off x="481914" y="2890842"/>
            <a:ext cx="17324171" cy="865128"/>
          </a:xfrm>
        </p:spPr>
        <p:txBody>
          <a:bodyPr>
            <a:normAutofit/>
          </a:bodyPr>
          <a:lstStyle>
            <a:lvl1pPr marL="0" indent="0">
              <a:buNone/>
              <a:defRPr sz="18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endParaRPr lang="en-GB"/>
          </a:p>
        </p:txBody>
      </p:sp>
      <p:sp>
        <p:nvSpPr>
          <p:cNvPr id="6" name="Content Placeholder 2">
            <a:extLst>
              <a:ext uri="{FF2B5EF4-FFF2-40B4-BE49-F238E27FC236}">
                <a16:creationId xmlns:a16="http://schemas.microsoft.com/office/drawing/2014/main" id="{1C552869-0DB5-0C6F-2F14-8D113FEFD34A}"/>
              </a:ext>
            </a:extLst>
          </p:cNvPr>
          <p:cNvSpPr>
            <a:spLocks noGrp="1"/>
          </p:cNvSpPr>
          <p:nvPr>
            <p:ph sz="half" idx="14"/>
          </p:nvPr>
        </p:nvSpPr>
        <p:spPr>
          <a:xfrm>
            <a:off x="9255213" y="3821874"/>
            <a:ext cx="8550875" cy="5620204"/>
          </a:xfrm>
        </p:spPr>
        <p:txBody>
          <a:bodyPr>
            <a:normAutofit/>
          </a:bodyPr>
          <a:lstStyle>
            <a:lvl1pPr>
              <a:defRPr sz="18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179517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B8E41-6D1A-DA80-7B60-F74118F09159}"/>
              </a:ext>
            </a:extLst>
          </p:cNvPr>
          <p:cNvSpPr>
            <a:spLocks noGrp="1"/>
          </p:cNvSpPr>
          <p:nvPr>
            <p:ph type="title"/>
          </p:nvPr>
        </p:nvSpPr>
        <p:spPr>
          <a:xfrm>
            <a:off x="499113" y="749288"/>
            <a:ext cx="16533972" cy="1786758"/>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0EAFD3A-7C05-18CD-AEAC-B5D1A73F8B57}"/>
              </a:ext>
            </a:extLst>
          </p:cNvPr>
          <p:cNvSpPr>
            <a:spLocks noGrp="1"/>
          </p:cNvSpPr>
          <p:nvPr>
            <p:ph type="body" idx="1"/>
          </p:nvPr>
        </p:nvSpPr>
        <p:spPr>
          <a:xfrm>
            <a:off x="499114" y="2521745"/>
            <a:ext cx="8497258" cy="1235868"/>
          </a:xfrm>
        </p:spPr>
        <p:txBody>
          <a:bodyPr anchor="b"/>
          <a:lstStyle>
            <a:lvl1pPr marL="0" indent="0">
              <a:buNone/>
              <a:defRPr sz="2694" b="1">
                <a:solidFill>
                  <a:schemeClr val="bg1"/>
                </a:solidFill>
              </a:defRPr>
            </a:lvl1pPr>
            <a:lvl2pPr marL="512917" indent="0">
              <a:buNone/>
              <a:defRPr sz="2243" b="1"/>
            </a:lvl2pPr>
            <a:lvl3pPr marL="1025834" indent="0">
              <a:buNone/>
              <a:defRPr sz="2018" b="1"/>
            </a:lvl3pPr>
            <a:lvl4pPr marL="1538750" indent="0">
              <a:buNone/>
              <a:defRPr sz="1795" b="1"/>
            </a:lvl4pPr>
            <a:lvl5pPr marL="2051662" indent="0">
              <a:buNone/>
              <a:defRPr sz="1795" b="1"/>
            </a:lvl5pPr>
            <a:lvl6pPr marL="2564580" indent="0">
              <a:buNone/>
              <a:defRPr sz="1795" b="1"/>
            </a:lvl6pPr>
            <a:lvl7pPr marL="3077495" indent="0">
              <a:buNone/>
              <a:defRPr sz="1795" b="1"/>
            </a:lvl7pPr>
            <a:lvl8pPr marL="3590412" indent="0">
              <a:buNone/>
              <a:defRPr sz="1795" b="1"/>
            </a:lvl8pPr>
            <a:lvl9pPr marL="4103331" indent="0">
              <a:buNone/>
              <a:defRPr sz="1795" b="1"/>
            </a:lvl9pPr>
          </a:lstStyle>
          <a:p>
            <a:pPr lvl="0"/>
            <a:r>
              <a:rPr lang="en-US"/>
              <a:t>Click to edit Master text styles</a:t>
            </a:r>
          </a:p>
        </p:txBody>
      </p:sp>
      <p:sp>
        <p:nvSpPr>
          <p:cNvPr id="5" name="Text Placeholder 4">
            <a:extLst>
              <a:ext uri="{FF2B5EF4-FFF2-40B4-BE49-F238E27FC236}">
                <a16:creationId xmlns:a16="http://schemas.microsoft.com/office/drawing/2014/main" id="{00DAABD6-573B-797E-A623-F2676285D65C}"/>
              </a:ext>
            </a:extLst>
          </p:cNvPr>
          <p:cNvSpPr>
            <a:spLocks noGrp="1"/>
          </p:cNvSpPr>
          <p:nvPr>
            <p:ph type="body" sz="quarter" idx="3"/>
          </p:nvPr>
        </p:nvSpPr>
        <p:spPr>
          <a:xfrm>
            <a:off x="9258300" y="2521745"/>
            <a:ext cx="8530585" cy="1235868"/>
          </a:xfrm>
        </p:spPr>
        <p:txBody>
          <a:bodyPr anchor="b"/>
          <a:lstStyle>
            <a:lvl1pPr marL="0" indent="0">
              <a:buNone/>
              <a:defRPr sz="2694" b="1">
                <a:solidFill>
                  <a:schemeClr val="bg1"/>
                </a:solidFill>
              </a:defRPr>
            </a:lvl1pPr>
            <a:lvl2pPr marL="512917" indent="0">
              <a:buNone/>
              <a:defRPr sz="2243" b="1"/>
            </a:lvl2pPr>
            <a:lvl3pPr marL="1025834" indent="0">
              <a:buNone/>
              <a:defRPr sz="2018" b="1"/>
            </a:lvl3pPr>
            <a:lvl4pPr marL="1538750" indent="0">
              <a:buNone/>
              <a:defRPr sz="1795" b="1"/>
            </a:lvl4pPr>
            <a:lvl5pPr marL="2051662" indent="0">
              <a:buNone/>
              <a:defRPr sz="1795" b="1"/>
            </a:lvl5pPr>
            <a:lvl6pPr marL="2564580" indent="0">
              <a:buNone/>
              <a:defRPr sz="1795" b="1"/>
            </a:lvl6pPr>
            <a:lvl7pPr marL="3077495" indent="0">
              <a:buNone/>
              <a:defRPr sz="1795" b="1"/>
            </a:lvl7pPr>
            <a:lvl8pPr marL="3590412" indent="0">
              <a:buNone/>
              <a:defRPr sz="1795" b="1"/>
            </a:lvl8pPr>
            <a:lvl9pPr marL="4103331" indent="0">
              <a:buNone/>
              <a:defRPr sz="1795" b="1"/>
            </a:lvl9pPr>
          </a:lstStyle>
          <a:p>
            <a:pPr lvl="0"/>
            <a:r>
              <a:rPr lang="en-US"/>
              <a:t>Click to edit Master text styles</a:t>
            </a:r>
          </a:p>
        </p:txBody>
      </p:sp>
      <p:sp>
        <p:nvSpPr>
          <p:cNvPr id="6" name="Content Placeholder 5">
            <a:extLst>
              <a:ext uri="{FF2B5EF4-FFF2-40B4-BE49-F238E27FC236}">
                <a16:creationId xmlns:a16="http://schemas.microsoft.com/office/drawing/2014/main" id="{BE3DBFDA-9F83-708C-682A-5A23F19E8361}"/>
              </a:ext>
            </a:extLst>
          </p:cNvPr>
          <p:cNvSpPr>
            <a:spLocks noGrp="1"/>
          </p:cNvSpPr>
          <p:nvPr>
            <p:ph sz="quarter" idx="4"/>
          </p:nvPr>
        </p:nvSpPr>
        <p:spPr>
          <a:xfrm>
            <a:off x="9258300" y="3782330"/>
            <a:ext cx="8530585" cy="5526882"/>
          </a:xfrm>
        </p:spPr>
        <p:txBody>
          <a:bodyPr>
            <a:normAutofit/>
          </a:bodyPr>
          <a:lstStyle>
            <a:lvl1pPr>
              <a:defRPr sz="18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a:extLst>
              <a:ext uri="{FF2B5EF4-FFF2-40B4-BE49-F238E27FC236}">
                <a16:creationId xmlns:a16="http://schemas.microsoft.com/office/drawing/2014/main" id="{75F73471-E982-78D2-8D81-DA50CFCF1879}"/>
              </a:ext>
            </a:extLst>
          </p:cNvPr>
          <p:cNvSpPr>
            <a:spLocks noGrp="1"/>
          </p:cNvSpPr>
          <p:nvPr>
            <p:ph type="sldNum" sz="quarter" idx="12"/>
          </p:nvPr>
        </p:nvSpPr>
        <p:spPr>
          <a:xfrm>
            <a:off x="13995361" y="9492248"/>
            <a:ext cx="4114800" cy="547688"/>
          </a:xfrm>
        </p:spPr>
        <p:txBody>
          <a:bodyPr/>
          <a:lstStyle>
            <a:lvl1pPr>
              <a:defRPr sz="1800">
                <a:solidFill>
                  <a:schemeClr val="bg2"/>
                </a:solidFill>
              </a:defRPr>
            </a:lvl1pPr>
          </a:lstStyle>
          <a:p>
            <a:fld id="{950FC886-343C-4B72-AFE6-F0497CBE7873}" type="slidenum">
              <a:rPr lang="en-GB" smtClean="0"/>
              <a:pPr/>
              <a:t>‹#›</a:t>
            </a:fld>
            <a:endParaRPr lang="en-GB"/>
          </a:p>
        </p:txBody>
      </p:sp>
      <p:sp>
        <p:nvSpPr>
          <p:cNvPr id="11" name="Footer Placeholder 5">
            <a:extLst>
              <a:ext uri="{FF2B5EF4-FFF2-40B4-BE49-F238E27FC236}">
                <a16:creationId xmlns:a16="http://schemas.microsoft.com/office/drawing/2014/main" id="{A5F65145-D14F-8483-9914-E9A664DD0E9A}"/>
              </a:ext>
            </a:extLst>
          </p:cNvPr>
          <p:cNvSpPr txBox="1">
            <a:spLocks/>
          </p:cNvSpPr>
          <p:nvPr userDrawn="1"/>
        </p:nvSpPr>
        <p:spPr>
          <a:xfrm>
            <a:off x="499113" y="9509476"/>
            <a:ext cx="11884436" cy="547688"/>
          </a:xfrm>
          <a:prstGeom prst="rect">
            <a:avLst/>
          </a:prstGeom>
        </p:spPr>
        <p:txBody>
          <a:bodyPr vert="horz" lIns="126231" tIns="63116" rIns="126231" bIns="63116" rtlCol="0" anchor="ctr"/>
          <a:lstStyle>
            <a:defPPr>
              <a:defRPr lang="en-US"/>
            </a:defPPr>
            <a:lvl1pPr marL="0" algn="l" defTabSz="914400" rtl="0" eaLnBrk="1" latinLnBrk="0" hangingPunct="1">
              <a:defRPr sz="975" b="1"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346">
                <a:solidFill>
                  <a:srgbClr val="00A499"/>
                </a:solidFill>
              </a:rPr>
              <a:t>Learning Disability Annual Health Check Toolkit </a:t>
            </a:r>
            <a:r>
              <a:rPr lang="en-GB" sz="1346"/>
              <a:t>for London</a:t>
            </a:r>
          </a:p>
        </p:txBody>
      </p:sp>
      <p:sp>
        <p:nvSpPr>
          <p:cNvPr id="7" name="Content Placeholder 5">
            <a:extLst>
              <a:ext uri="{FF2B5EF4-FFF2-40B4-BE49-F238E27FC236}">
                <a16:creationId xmlns:a16="http://schemas.microsoft.com/office/drawing/2014/main" id="{DC25E503-7F67-0056-9DD4-114DC9B6548F}"/>
              </a:ext>
            </a:extLst>
          </p:cNvPr>
          <p:cNvSpPr>
            <a:spLocks noGrp="1"/>
          </p:cNvSpPr>
          <p:nvPr>
            <p:ph sz="quarter" idx="13"/>
          </p:nvPr>
        </p:nvSpPr>
        <p:spPr>
          <a:xfrm>
            <a:off x="482450" y="3798809"/>
            <a:ext cx="8530585" cy="5526882"/>
          </a:xfrm>
        </p:spPr>
        <p:txBody>
          <a:bodyPr>
            <a:normAutofit/>
          </a:bodyPr>
          <a:lstStyle>
            <a:lvl1pPr>
              <a:defRPr sz="18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87280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D7FF8-8568-159B-D317-2B44A4D4C1CE}"/>
              </a:ext>
            </a:extLst>
          </p:cNvPr>
          <p:cNvSpPr>
            <a:spLocks noGrp="1"/>
          </p:cNvSpPr>
          <p:nvPr>
            <p:ph type="title"/>
          </p:nvPr>
        </p:nvSpPr>
        <p:spPr>
          <a:xfrm>
            <a:off x="457200" y="877330"/>
            <a:ext cx="17339622" cy="1346886"/>
          </a:xfrm>
        </p:spPr>
        <p:txBody>
          <a:bodyPr/>
          <a:lstStyle/>
          <a:p>
            <a:r>
              <a:rPr lang="en-US"/>
              <a:t>Click to edit Master title style</a:t>
            </a:r>
            <a:endParaRPr lang="en-GB"/>
          </a:p>
        </p:txBody>
      </p:sp>
      <p:sp>
        <p:nvSpPr>
          <p:cNvPr id="5" name="Slide Number Placeholder 4">
            <a:extLst>
              <a:ext uri="{FF2B5EF4-FFF2-40B4-BE49-F238E27FC236}">
                <a16:creationId xmlns:a16="http://schemas.microsoft.com/office/drawing/2014/main" id="{5A914D87-C22C-8D8D-91C0-CE05FAB18101}"/>
              </a:ext>
            </a:extLst>
          </p:cNvPr>
          <p:cNvSpPr>
            <a:spLocks noGrp="1"/>
          </p:cNvSpPr>
          <p:nvPr>
            <p:ph type="sldNum" sz="quarter" idx="12"/>
          </p:nvPr>
        </p:nvSpPr>
        <p:spPr>
          <a:xfrm>
            <a:off x="13929158" y="9537712"/>
            <a:ext cx="4114800" cy="547688"/>
          </a:xfrm>
        </p:spPr>
        <p:txBody>
          <a:bodyPr/>
          <a:lstStyle>
            <a:lvl1pPr>
              <a:defRPr sz="1800">
                <a:solidFill>
                  <a:schemeClr val="bg2"/>
                </a:solidFill>
              </a:defRPr>
            </a:lvl1pPr>
          </a:lstStyle>
          <a:p>
            <a:fld id="{950FC886-343C-4B72-AFE6-F0497CBE7873}" type="slidenum">
              <a:rPr lang="en-GB" smtClean="0"/>
              <a:pPr/>
              <a:t>‹#›</a:t>
            </a:fld>
            <a:endParaRPr lang="en-GB"/>
          </a:p>
        </p:txBody>
      </p:sp>
    </p:spTree>
    <p:extLst>
      <p:ext uri="{BB962C8B-B14F-4D97-AF65-F5344CB8AC3E}">
        <p14:creationId xmlns:p14="http://schemas.microsoft.com/office/powerpoint/2010/main" val="16298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5E84EB8-8AD8-8F10-CEE3-17A991E786A5}"/>
              </a:ext>
            </a:extLst>
          </p:cNvPr>
          <p:cNvSpPr txBox="1"/>
          <p:nvPr userDrawn="1"/>
        </p:nvSpPr>
        <p:spPr>
          <a:xfrm>
            <a:off x="436972" y="9558814"/>
            <a:ext cx="971044" cy="369332"/>
          </a:xfrm>
          <a:prstGeom prst="rect">
            <a:avLst/>
          </a:prstGeom>
          <a:noFill/>
        </p:spPr>
        <p:txBody>
          <a:bodyPr wrap="square" rtlCol="0">
            <a:spAutoFit/>
          </a:bodyPr>
          <a:lstStyle/>
          <a:p>
            <a:pPr algn="l"/>
            <a:fld id="{34F92BC6-D7C3-584B-87F2-0B845776A5AD}" type="slidenum">
              <a:rPr lang="en-US" sz="1800" smtClean="0">
                <a:solidFill>
                  <a:schemeClr val="bg2"/>
                </a:solidFill>
                <a:latin typeface="Arial" panose="020B0604020202020204" pitchFamily="34" charset="0"/>
                <a:cs typeface="Arial" panose="020B0604020202020204" pitchFamily="34" charset="0"/>
              </a:rPr>
              <a:pPr algn="l"/>
              <a:t>‹#›</a:t>
            </a:fld>
            <a:r>
              <a:rPr lang="en-US" sz="1800">
                <a:solidFill>
                  <a:schemeClr val="bg2"/>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345128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54DB439-1DFF-2278-64EF-8919027AF4C7}"/>
              </a:ext>
            </a:extLst>
          </p:cNvPr>
          <p:cNvSpPr>
            <a:spLocks noGrp="1"/>
          </p:cNvSpPr>
          <p:nvPr>
            <p:ph type="title"/>
          </p:nvPr>
        </p:nvSpPr>
        <p:spPr>
          <a:xfrm>
            <a:off x="1257307" y="547701"/>
            <a:ext cx="15773400" cy="1988345"/>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1D65CEE-A965-3038-7BA6-CFB2346A15A0}"/>
              </a:ext>
            </a:extLst>
          </p:cNvPr>
          <p:cNvSpPr>
            <a:spLocks noGrp="1"/>
          </p:cNvSpPr>
          <p:nvPr>
            <p:ph type="body" idx="1"/>
          </p:nvPr>
        </p:nvSpPr>
        <p:spPr>
          <a:xfrm>
            <a:off x="1257307" y="2738439"/>
            <a:ext cx="15773400" cy="65270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20F864-60C5-5914-4712-0DAAE7BCE41A}"/>
              </a:ext>
            </a:extLst>
          </p:cNvPr>
          <p:cNvSpPr>
            <a:spLocks noGrp="1"/>
          </p:cNvSpPr>
          <p:nvPr>
            <p:ph type="dt" sz="half" idx="2"/>
          </p:nvPr>
        </p:nvSpPr>
        <p:spPr>
          <a:xfrm>
            <a:off x="1257303" y="9534545"/>
            <a:ext cx="4114800" cy="547688"/>
          </a:xfrm>
          <a:prstGeom prst="rect">
            <a:avLst/>
          </a:prstGeom>
        </p:spPr>
        <p:txBody>
          <a:bodyPr vert="horz" lIns="91440" tIns="45720" rIns="91440" bIns="45720" rtlCol="0" anchor="ctr"/>
          <a:lstStyle>
            <a:lvl1pPr algn="l">
              <a:defRPr sz="1346">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B3BD72CC-8540-4C83-F740-6BF113B526E3}"/>
              </a:ext>
            </a:extLst>
          </p:cNvPr>
          <p:cNvSpPr>
            <a:spLocks noGrp="1"/>
          </p:cNvSpPr>
          <p:nvPr>
            <p:ph type="ftr" sz="quarter" idx="3"/>
          </p:nvPr>
        </p:nvSpPr>
        <p:spPr>
          <a:xfrm>
            <a:off x="6057907" y="9534545"/>
            <a:ext cx="6172200" cy="547688"/>
          </a:xfrm>
          <a:prstGeom prst="rect">
            <a:avLst/>
          </a:prstGeom>
        </p:spPr>
        <p:txBody>
          <a:bodyPr vert="horz" lIns="91440" tIns="45720" rIns="91440" bIns="45720" rtlCol="0" anchor="ctr"/>
          <a:lstStyle>
            <a:lvl1pPr algn="ctr">
              <a:defRPr sz="1346">
                <a:solidFill>
                  <a:schemeClr val="tx1">
                    <a:tint val="75000"/>
                  </a:schemeClr>
                </a:solidFill>
              </a:defRPr>
            </a:lvl1pPr>
          </a:lstStyle>
          <a:p>
            <a:r>
              <a:rPr lang="en-GB"/>
              <a:t>Learning Disability Annual Health Check Toolkit for London</a:t>
            </a:r>
          </a:p>
        </p:txBody>
      </p:sp>
      <p:sp>
        <p:nvSpPr>
          <p:cNvPr id="6" name="Slide Number Placeholder 5">
            <a:extLst>
              <a:ext uri="{FF2B5EF4-FFF2-40B4-BE49-F238E27FC236}">
                <a16:creationId xmlns:a16="http://schemas.microsoft.com/office/drawing/2014/main" id="{C0FFA26D-76B7-70A3-DE51-2952E40006F7}"/>
              </a:ext>
            </a:extLst>
          </p:cNvPr>
          <p:cNvSpPr>
            <a:spLocks noGrp="1"/>
          </p:cNvSpPr>
          <p:nvPr>
            <p:ph type="sldNum" sz="quarter" idx="4"/>
          </p:nvPr>
        </p:nvSpPr>
        <p:spPr>
          <a:xfrm>
            <a:off x="12915903" y="9534545"/>
            <a:ext cx="4114800" cy="547688"/>
          </a:xfrm>
          <a:prstGeom prst="rect">
            <a:avLst/>
          </a:prstGeom>
        </p:spPr>
        <p:txBody>
          <a:bodyPr vert="horz" lIns="91440" tIns="45720" rIns="91440" bIns="45720" rtlCol="0" anchor="ctr"/>
          <a:lstStyle>
            <a:lvl1pPr algn="r">
              <a:defRPr sz="1346">
                <a:solidFill>
                  <a:schemeClr val="tx1">
                    <a:tint val="75000"/>
                  </a:schemeClr>
                </a:solidFill>
              </a:defRPr>
            </a:lvl1pPr>
          </a:lstStyle>
          <a:p>
            <a:fld id="{950FC886-343C-4B72-AFE6-F0497CBE7873}" type="slidenum">
              <a:rPr lang="en-GB" smtClean="0"/>
              <a:t>‹#›</a:t>
            </a:fld>
            <a:endParaRPr lang="en-GB"/>
          </a:p>
        </p:txBody>
      </p:sp>
    </p:spTree>
    <p:extLst>
      <p:ext uri="{BB962C8B-B14F-4D97-AF65-F5344CB8AC3E}">
        <p14:creationId xmlns:p14="http://schemas.microsoft.com/office/powerpoint/2010/main" val="337711607"/>
      </p:ext>
    </p:extLst>
  </p:cSld>
  <p:clrMap bg1="dk1" tx1="lt1" bg2="dk2" tx2="lt2" accent1="accent1" accent2="accent2" accent3="accent3" accent4="accent4" accent5="accent5" accent6="accent6" hlink="hlink" folHlink="folHlink"/>
  <p:sldLayoutIdLst>
    <p:sldLayoutId id="2147483684" r:id="rId1"/>
    <p:sldLayoutId id="2147483691" r:id="rId2"/>
    <p:sldLayoutId id="2147483685" r:id="rId3"/>
    <p:sldLayoutId id="2147483687" r:id="rId4"/>
    <p:sldLayoutId id="2147483694" r:id="rId5"/>
    <p:sldLayoutId id="2147483696" r:id="rId6"/>
    <p:sldLayoutId id="2147483688" r:id="rId7"/>
    <p:sldLayoutId id="2147483689" r:id="rId8"/>
    <p:sldLayoutId id="2147483690" r:id="rId9"/>
    <p:sldLayoutId id="2147483695" r:id="rId10"/>
  </p:sldLayoutIdLst>
  <p:hf hdr="0" ftr="0" dt="0"/>
  <p:txStyles>
    <p:titleStyle>
      <a:lvl1pPr algn="l" defTabSz="1025834" rtl="0" eaLnBrk="1" latinLnBrk="0" hangingPunct="1">
        <a:lnSpc>
          <a:spcPct val="90000"/>
        </a:lnSpc>
        <a:spcBef>
          <a:spcPct val="0"/>
        </a:spcBef>
        <a:buNone/>
        <a:defRPr sz="4935"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6461" indent="-256461" algn="l" defTabSz="1025834" rtl="0" eaLnBrk="1" latinLnBrk="0" hangingPunct="1">
        <a:lnSpc>
          <a:spcPct val="90000"/>
        </a:lnSpc>
        <a:spcBef>
          <a:spcPts val="1121"/>
        </a:spcBef>
        <a:buFont typeface="Arial" panose="020B0604020202020204" pitchFamily="34" charset="0"/>
        <a:buChar char="•"/>
        <a:defRPr sz="3140" kern="1200">
          <a:solidFill>
            <a:schemeClr val="tx1"/>
          </a:solidFill>
          <a:latin typeface="+mn-lt"/>
          <a:ea typeface="+mn-ea"/>
          <a:cs typeface="+mn-cs"/>
        </a:defRPr>
      </a:lvl1pPr>
      <a:lvl2pPr marL="769372" indent="-256461" algn="l" defTabSz="1025834" rtl="0" eaLnBrk="1" latinLnBrk="0" hangingPunct="1">
        <a:lnSpc>
          <a:spcPct val="90000"/>
        </a:lnSpc>
        <a:spcBef>
          <a:spcPts val="561"/>
        </a:spcBef>
        <a:buFont typeface="Arial" panose="020B0604020202020204" pitchFamily="34" charset="0"/>
        <a:buChar char="•"/>
        <a:defRPr sz="2694" kern="1200">
          <a:solidFill>
            <a:schemeClr val="tx1"/>
          </a:solidFill>
          <a:latin typeface="+mn-lt"/>
          <a:ea typeface="+mn-ea"/>
          <a:cs typeface="+mn-cs"/>
        </a:defRPr>
      </a:lvl2pPr>
      <a:lvl3pPr marL="1282289" indent="-256461" algn="l" defTabSz="1025834" rtl="0" eaLnBrk="1" latinLnBrk="0" hangingPunct="1">
        <a:lnSpc>
          <a:spcPct val="90000"/>
        </a:lnSpc>
        <a:spcBef>
          <a:spcPts val="561"/>
        </a:spcBef>
        <a:buFont typeface="Arial" panose="020B0604020202020204" pitchFamily="34" charset="0"/>
        <a:buChar char="•"/>
        <a:defRPr sz="2243" kern="1200">
          <a:solidFill>
            <a:schemeClr val="tx1"/>
          </a:solidFill>
          <a:latin typeface="+mn-lt"/>
          <a:ea typeface="+mn-ea"/>
          <a:cs typeface="+mn-cs"/>
        </a:defRPr>
      </a:lvl3pPr>
      <a:lvl4pPr marL="1795206"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4pPr>
      <a:lvl5pPr marL="2308123"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5pPr>
      <a:lvl6pPr marL="2821040"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6pPr>
      <a:lvl7pPr marL="3333955"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7pPr>
      <a:lvl8pPr marL="3846870"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8pPr>
      <a:lvl9pPr marL="4359785"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9pPr>
    </p:bodyStyle>
    <p:otherStyle>
      <a:defPPr>
        <a:defRPr lang="en-US"/>
      </a:defPPr>
      <a:lvl1pPr marL="0" algn="l" defTabSz="1025834" rtl="0" eaLnBrk="1" latinLnBrk="0" hangingPunct="1">
        <a:defRPr sz="2018" kern="1200">
          <a:solidFill>
            <a:schemeClr val="tx1"/>
          </a:solidFill>
          <a:latin typeface="+mn-lt"/>
          <a:ea typeface="+mn-ea"/>
          <a:cs typeface="+mn-cs"/>
        </a:defRPr>
      </a:lvl1pPr>
      <a:lvl2pPr marL="512917" algn="l" defTabSz="1025834" rtl="0" eaLnBrk="1" latinLnBrk="0" hangingPunct="1">
        <a:defRPr sz="2018" kern="1200">
          <a:solidFill>
            <a:schemeClr val="tx1"/>
          </a:solidFill>
          <a:latin typeface="+mn-lt"/>
          <a:ea typeface="+mn-ea"/>
          <a:cs typeface="+mn-cs"/>
        </a:defRPr>
      </a:lvl2pPr>
      <a:lvl3pPr marL="1025834" algn="l" defTabSz="1025834" rtl="0" eaLnBrk="1" latinLnBrk="0" hangingPunct="1">
        <a:defRPr sz="2018" kern="1200">
          <a:solidFill>
            <a:schemeClr val="tx1"/>
          </a:solidFill>
          <a:latin typeface="+mn-lt"/>
          <a:ea typeface="+mn-ea"/>
          <a:cs typeface="+mn-cs"/>
        </a:defRPr>
      </a:lvl3pPr>
      <a:lvl4pPr marL="1538750" algn="l" defTabSz="1025834" rtl="0" eaLnBrk="1" latinLnBrk="0" hangingPunct="1">
        <a:defRPr sz="2018" kern="1200">
          <a:solidFill>
            <a:schemeClr val="tx1"/>
          </a:solidFill>
          <a:latin typeface="+mn-lt"/>
          <a:ea typeface="+mn-ea"/>
          <a:cs typeface="+mn-cs"/>
        </a:defRPr>
      </a:lvl4pPr>
      <a:lvl5pPr marL="2051662" algn="l" defTabSz="1025834" rtl="0" eaLnBrk="1" latinLnBrk="0" hangingPunct="1">
        <a:defRPr sz="2018" kern="1200">
          <a:solidFill>
            <a:schemeClr val="tx1"/>
          </a:solidFill>
          <a:latin typeface="+mn-lt"/>
          <a:ea typeface="+mn-ea"/>
          <a:cs typeface="+mn-cs"/>
        </a:defRPr>
      </a:lvl5pPr>
      <a:lvl6pPr marL="2564580" algn="l" defTabSz="1025834" rtl="0" eaLnBrk="1" latinLnBrk="0" hangingPunct="1">
        <a:defRPr sz="2018" kern="1200">
          <a:solidFill>
            <a:schemeClr val="tx1"/>
          </a:solidFill>
          <a:latin typeface="+mn-lt"/>
          <a:ea typeface="+mn-ea"/>
          <a:cs typeface="+mn-cs"/>
        </a:defRPr>
      </a:lvl6pPr>
      <a:lvl7pPr marL="3077495" algn="l" defTabSz="1025834" rtl="0" eaLnBrk="1" latinLnBrk="0" hangingPunct="1">
        <a:defRPr sz="2018" kern="1200">
          <a:solidFill>
            <a:schemeClr val="tx1"/>
          </a:solidFill>
          <a:latin typeface="+mn-lt"/>
          <a:ea typeface="+mn-ea"/>
          <a:cs typeface="+mn-cs"/>
        </a:defRPr>
      </a:lvl7pPr>
      <a:lvl8pPr marL="3590412" algn="l" defTabSz="1025834" rtl="0" eaLnBrk="1" latinLnBrk="0" hangingPunct="1">
        <a:defRPr sz="2018" kern="1200">
          <a:solidFill>
            <a:schemeClr val="tx1"/>
          </a:solidFill>
          <a:latin typeface="+mn-lt"/>
          <a:ea typeface="+mn-ea"/>
          <a:cs typeface="+mn-cs"/>
        </a:defRPr>
      </a:lvl8pPr>
      <a:lvl9pPr marL="4103331" algn="l" defTabSz="1025834" rtl="0" eaLnBrk="1" latinLnBrk="0" hangingPunct="1">
        <a:defRPr sz="20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8" Type="http://schemas.openxmlformats.org/officeDocument/2006/relationships/slide" Target="slide11.xml"/><Relationship Id="rId13" Type="http://schemas.openxmlformats.org/officeDocument/2006/relationships/hyperlink" Target="https://www.e-lfh.org.uk/programmes/making-every-contact-count/" TargetMode="External"/><Relationship Id="rId3" Type="http://schemas.openxmlformats.org/officeDocument/2006/relationships/slide" Target="slide9.xml"/><Relationship Id="rId7" Type="http://schemas.openxmlformats.org/officeDocument/2006/relationships/slide" Target="slide8.xml"/><Relationship Id="rId12" Type="http://schemas.openxmlformats.org/officeDocument/2006/relationships/slide" Target="slide4.xml"/><Relationship Id="rId17" Type="http://schemas.openxmlformats.org/officeDocument/2006/relationships/hyperlink" Target="https://www.nhsrho.org/publications/we-deserve-better-ethnic-minorities-with-a-learning-disability-and-access-to-healthcare/" TargetMode="External"/><Relationship Id="rId2" Type="http://schemas.openxmlformats.org/officeDocument/2006/relationships/notesSlide" Target="../notesSlides/notesSlide8.xml"/><Relationship Id="rId16" Type="http://schemas.openxmlformats.org/officeDocument/2006/relationships/hyperlink" Target="https://www.hee.nhs.uk/our-work/learning-disability/current-projects/oliver-mcgowan-mandatory-training-learning-disability-autism" TargetMode="External"/><Relationship Id="rId1" Type="http://schemas.openxmlformats.org/officeDocument/2006/relationships/slideLayout" Target="../slideLayouts/slideLayout5.xml"/><Relationship Id="rId6" Type="http://schemas.openxmlformats.org/officeDocument/2006/relationships/slide" Target="slide7.xml"/><Relationship Id="rId11" Type="http://schemas.openxmlformats.org/officeDocument/2006/relationships/slide" Target="slide14.xml"/><Relationship Id="rId5" Type="http://schemas.openxmlformats.org/officeDocument/2006/relationships/slide" Target="slide6.xml"/><Relationship Id="rId15" Type="http://schemas.openxmlformats.org/officeDocument/2006/relationships/hyperlink" Target="https://static1.squarespace.com/static/5bc74880ab1a6217704d23ca/t/612e32f5d423b36012a1bb16/1630417666068/FINAL_Obesity_UK_Language_Matters_2020.pdf" TargetMode="External"/><Relationship Id="rId10" Type="http://schemas.openxmlformats.org/officeDocument/2006/relationships/slide" Target="slide13.xml"/><Relationship Id="rId4" Type="http://schemas.openxmlformats.org/officeDocument/2006/relationships/slide" Target="slide5.xml"/><Relationship Id="rId9" Type="http://schemas.openxmlformats.org/officeDocument/2006/relationships/slide" Target="slide12.xml"/><Relationship Id="rId14" Type="http://schemas.openxmlformats.org/officeDocument/2006/relationships/hyperlink" Target="https://assets.publishing.service.gov.uk/media/5b8d54d2e5274a0bd7d11928/weight_management_toolkit_Let_s_talk_about_weight.pdf" TargetMode="External"/></Relationships>
</file>

<file path=ppt/slides/_rels/slide11.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hyperlink" Target="https://www.gov.uk/government/publications/obesity-weight-management-and-people-with-learning-disabilities/obesity-and-weight-management-for-people-with-learning-disabilities-guidance#prevention-and-management-of-excess-weight-in-people-with-learning-disabilities" TargetMode="External"/><Relationship Id="rId3" Type="http://schemas.openxmlformats.org/officeDocument/2006/relationships/slide" Target="slide9.xml"/><Relationship Id="rId7" Type="http://schemas.openxmlformats.org/officeDocument/2006/relationships/slide" Target="slide8.xml"/><Relationship Id="rId12" Type="http://schemas.openxmlformats.org/officeDocument/2006/relationships/slide" Target="slide4.xml"/><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slide" Target="slide7.xml"/><Relationship Id="rId11" Type="http://schemas.openxmlformats.org/officeDocument/2006/relationships/slide" Target="slide14.xml"/><Relationship Id="rId5" Type="http://schemas.openxmlformats.org/officeDocument/2006/relationships/slide" Target="slide6.xml"/><Relationship Id="rId15" Type="http://schemas.openxmlformats.org/officeDocument/2006/relationships/hyperlink" Target="https://www.nhsrho.org/publications/we-deserve-better-ethnic-minorities-with-a-learning-disability-and-access-to-healthcare/" TargetMode="External"/><Relationship Id="rId10" Type="http://schemas.openxmlformats.org/officeDocument/2006/relationships/slide" Target="slide13.xml"/><Relationship Id="rId4" Type="http://schemas.openxmlformats.org/officeDocument/2006/relationships/slide" Target="slide5.xml"/><Relationship Id="rId9" Type="http://schemas.openxmlformats.org/officeDocument/2006/relationships/slide" Target="slide12.xml"/><Relationship Id="rId14" Type="http://schemas.openxmlformats.org/officeDocument/2006/relationships/hyperlink" Target="https://www.gov.uk/government/publications/obesity-weight-management-and-people-with-learning-disabilities/obesity-and-weight-management-for-people-with-learning-disabilities-guidance" TargetMode="External"/></Relationships>
</file>

<file path=ppt/slides/_rels/slide12.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hyperlink" Target="https://www.gov.uk/government/publications/working-definition-of-trauma-informed-practice/working-definition-of-trauma-informed-practice" TargetMode="External"/><Relationship Id="rId3" Type="http://schemas.openxmlformats.org/officeDocument/2006/relationships/slide" Target="slide9.xml"/><Relationship Id="rId7" Type="http://schemas.openxmlformats.org/officeDocument/2006/relationships/slide" Target="slide8.xml"/><Relationship Id="rId12" Type="http://schemas.openxmlformats.org/officeDocument/2006/relationships/slide" Target="slide4.xml"/><Relationship Id="rId2" Type="http://schemas.openxmlformats.org/officeDocument/2006/relationships/notesSlide" Target="../notesSlides/notesSlide10.xml"/><Relationship Id="rId1" Type="http://schemas.openxmlformats.org/officeDocument/2006/relationships/slideLayout" Target="../slideLayouts/slideLayout5.xml"/><Relationship Id="rId6" Type="http://schemas.openxmlformats.org/officeDocument/2006/relationships/slide" Target="slide7.xml"/><Relationship Id="rId11" Type="http://schemas.openxmlformats.org/officeDocument/2006/relationships/slide" Target="slide15.xml"/><Relationship Id="rId5" Type="http://schemas.openxmlformats.org/officeDocument/2006/relationships/slide" Target="slide6.xml"/><Relationship Id="rId10" Type="http://schemas.openxmlformats.org/officeDocument/2006/relationships/slide" Target="slide14.xml"/><Relationship Id="rId4" Type="http://schemas.openxmlformats.org/officeDocument/2006/relationships/slide" Target="slide5.xml"/><Relationship Id="rId9" Type="http://schemas.openxmlformats.org/officeDocument/2006/relationships/slide" Target="slide11.xml"/></Relationships>
</file>

<file path=ppt/slides/_rels/slide13.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hyperlink" Target="https://www.england.nhs.uk/learning-disabilities/about/get-involved/involving-people/" TargetMode="External"/><Relationship Id="rId3" Type="http://schemas.openxmlformats.org/officeDocument/2006/relationships/slide" Target="slide9.xml"/><Relationship Id="rId7" Type="http://schemas.openxmlformats.org/officeDocument/2006/relationships/slide" Target="slide8.xml"/><Relationship Id="rId12" Type="http://schemas.openxmlformats.org/officeDocument/2006/relationships/slide" Target="slide4.xml"/><Relationship Id="rId2" Type="http://schemas.openxmlformats.org/officeDocument/2006/relationships/notesSlide" Target="../notesSlides/notesSlide11.xml"/><Relationship Id="rId1" Type="http://schemas.openxmlformats.org/officeDocument/2006/relationships/slideLayout" Target="../slideLayouts/slideLayout5.xml"/><Relationship Id="rId6" Type="http://schemas.openxmlformats.org/officeDocument/2006/relationships/slide" Target="slide7.xml"/><Relationship Id="rId11" Type="http://schemas.openxmlformats.org/officeDocument/2006/relationships/slide" Target="slide14.xml"/><Relationship Id="rId5" Type="http://schemas.openxmlformats.org/officeDocument/2006/relationships/slide" Target="slide6.xml"/><Relationship Id="rId15" Type="http://schemas.openxmlformats.org/officeDocument/2006/relationships/hyperlink" Target="https://www.gov.uk/government/publications/improving-healthcare-access-for-people-with-learning-disabilities" TargetMode="External"/><Relationship Id="rId10" Type="http://schemas.openxmlformats.org/officeDocument/2006/relationships/slide" Target="slide12.xml"/><Relationship Id="rId4" Type="http://schemas.openxmlformats.org/officeDocument/2006/relationships/slide" Target="slide5.xml"/><Relationship Id="rId9" Type="http://schemas.openxmlformats.org/officeDocument/2006/relationships/slide" Target="slide11.xml"/><Relationship Id="rId14" Type="http://schemas.openxmlformats.org/officeDocument/2006/relationships/hyperlink" Target="file:///C:\Users\EmmaHallas\Downloads\NW%20Annual%20Health%20Check%20Toolkit%20_Nov%2023_.pdf" TargetMode="External"/></Relationships>
</file>

<file path=ppt/slides/_rels/slide14.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hyperlink" Target="https://www.gov.uk/government/publications/the-eatwell-guide" TargetMode="External"/><Relationship Id="rId18" Type="http://schemas.openxmlformats.org/officeDocument/2006/relationships/hyperlink" Target="https://www.hee.nhs.uk/our-work/learning-disability/current-projects/oliver-mcgowan-mandatory-training-learning-disability-autism" TargetMode="External"/><Relationship Id="rId26" Type="http://schemas.openxmlformats.org/officeDocument/2006/relationships/hyperlink" Target="http://www.apictureofhealth.southwest.nhs.uk/healthy-life-styles/exercise/" TargetMode="External"/><Relationship Id="rId3" Type="http://schemas.openxmlformats.org/officeDocument/2006/relationships/slide" Target="slide9.xml"/><Relationship Id="rId21" Type="http://schemas.openxmlformats.org/officeDocument/2006/relationships/hyperlink" Target="http://webarchive.nationalarchives.gov.uk/20160704150527/http:/www.improvinghealthandlives.org.uk/adjustments/index.php?adjustment=393" TargetMode="External"/><Relationship Id="rId7" Type="http://schemas.openxmlformats.org/officeDocument/2006/relationships/slide" Target="slide8.xml"/><Relationship Id="rId12" Type="http://schemas.openxmlformats.org/officeDocument/2006/relationships/slide" Target="slide4.xml"/><Relationship Id="rId17" Type="http://schemas.openxmlformats.org/officeDocument/2006/relationships/hyperlink" Target="https://www.england.nhs.uk/commissioning/nut-hyd/" TargetMode="External"/><Relationship Id="rId25" Type="http://schemas.openxmlformats.org/officeDocument/2006/relationships/hyperlink" Target="http://www.apictureofhealth.southwest.nhs.uk/healthy-life-styles/diet/" TargetMode="External"/><Relationship Id="rId2" Type="http://schemas.openxmlformats.org/officeDocument/2006/relationships/notesSlide" Target="../notesSlides/notesSlide12.xml"/><Relationship Id="rId16" Type="http://schemas.openxmlformats.org/officeDocument/2006/relationships/hyperlink" Target="https://www.nice.org.uk/guidance/ng246" TargetMode="External"/><Relationship Id="rId20" Type="http://schemas.openxmlformats.org/officeDocument/2006/relationships/hyperlink" Target="http://webarchive.nationalarchives.gov.uk/20160704150527/http:/www.improvinghealthandlives.org.uk/adjustments/index.php?adjustment=388" TargetMode="External"/><Relationship Id="rId29" Type="http://schemas.openxmlformats.org/officeDocument/2006/relationships/hyperlink" Target="https://www.mencap.org.uk/about-us/what-we-do/mencap-sport#:~:text=The%20government%20recommends%20that%20we%20should%20be%20doing,and%20sport%20for%20people%20with%20a%20learning%20disability." TargetMode="External"/><Relationship Id="rId1" Type="http://schemas.openxmlformats.org/officeDocument/2006/relationships/slideLayout" Target="../slideLayouts/slideLayout5.xml"/><Relationship Id="rId6" Type="http://schemas.openxmlformats.org/officeDocument/2006/relationships/slide" Target="slide7.xml"/><Relationship Id="rId11" Type="http://schemas.openxmlformats.org/officeDocument/2006/relationships/slide" Target="slide13.xml"/><Relationship Id="rId24" Type="http://schemas.openxmlformats.org/officeDocument/2006/relationships/hyperlink" Target="https://www.england.nhs.uk/learning-disabilities/improving-health/stomp/professionals/" TargetMode="External"/><Relationship Id="rId5" Type="http://schemas.openxmlformats.org/officeDocument/2006/relationships/slide" Target="slide6.xml"/><Relationship Id="rId15" Type="http://schemas.openxmlformats.org/officeDocument/2006/relationships/hyperlink" Target="http://pathways.nice.org.uk/pathways/obesity" TargetMode="External"/><Relationship Id="rId23" Type="http://schemas.openxmlformats.org/officeDocument/2006/relationships/hyperlink" Target="http://webarchive.nationalarchives.gov.uk/20160704150527/http:/www.improvinghealthandlives.org.uk/adjustments/index.php?adjustment=389" TargetMode="External"/><Relationship Id="rId28" Type="http://schemas.openxmlformats.org/officeDocument/2006/relationships/hyperlink" Target="https://www.swimming.org/poolfinder/" TargetMode="External"/><Relationship Id="rId10" Type="http://schemas.openxmlformats.org/officeDocument/2006/relationships/slide" Target="slide12.xml"/><Relationship Id="rId19" Type="http://schemas.openxmlformats.org/officeDocument/2006/relationships/hyperlink" Target="https://www.nhs.uk/healthier-families/" TargetMode="External"/><Relationship Id="rId31" Type="http://schemas.openxmlformats.org/officeDocument/2006/relationships/hyperlink" Target="https://www.bda.uk.com/resource/what-do-dietitians-need-to-know-when-seeing-a-patient-with-a-learning-disability.html" TargetMode="External"/><Relationship Id="rId4" Type="http://schemas.openxmlformats.org/officeDocument/2006/relationships/slide" Target="slide5.xml"/><Relationship Id="rId9" Type="http://schemas.openxmlformats.org/officeDocument/2006/relationships/slide" Target="slide11.xml"/><Relationship Id="rId14" Type="http://schemas.openxmlformats.org/officeDocument/2006/relationships/hyperlink" Target="http://webarchive.nationalarchives.gov.uk/20160704150527/http:/www.improvinghealthandlives.org.uk/adjustments/index.php?adjustment=391" TargetMode="External"/><Relationship Id="rId22" Type="http://schemas.openxmlformats.org/officeDocument/2006/relationships/hyperlink" Target="https://www.nhs.uk/live-well/healthy-weight/managing-your-weight/how-to-lose-weight-in-a-wheelchair/" TargetMode="External"/><Relationship Id="rId27" Type="http://schemas.openxmlformats.org/officeDocument/2006/relationships/hyperlink" Target="https://www.parkrun.org.uk/" TargetMode="External"/><Relationship Id="rId30" Type="http://schemas.openxmlformats.org/officeDocument/2006/relationships/hyperlink" Target="https://www.autism.org.uk/advice-and-guidance/topics/autism-friendly-guide/accessible-service"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hyperlink" Target="https://leder.nhs.uk/" TargetMode="External"/><Relationship Id="rId3" Type="http://schemas.openxmlformats.org/officeDocument/2006/relationships/slide" Target="slide9.xml"/><Relationship Id="rId7" Type="http://schemas.openxmlformats.org/officeDocument/2006/relationships/slide" Target="slide8.xml"/><Relationship Id="rId12" Type="http://schemas.openxmlformats.org/officeDocument/2006/relationships/slide" Target="slide14.xm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slide" Target="slide7.xml"/><Relationship Id="rId11" Type="http://schemas.openxmlformats.org/officeDocument/2006/relationships/slide" Target="slide13.xml"/><Relationship Id="rId5" Type="http://schemas.openxmlformats.org/officeDocument/2006/relationships/slide" Target="slide6.xml"/><Relationship Id="rId10" Type="http://schemas.openxmlformats.org/officeDocument/2006/relationships/slide" Target="slide12.xml"/><Relationship Id="rId4" Type="http://schemas.openxmlformats.org/officeDocument/2006/relationships/slide" Target="slide5.xml"/><Relationship Id="rId9" Type="http://schemas.openxmlformats.org/officeDocument/2006/relationships/slide" Target="slide11.xml"/><Relationship Id="rId14" Type="http://schemas.openxmlformats.org/officeDocument/2006/relationships/slide" Target="slide4.xml"/></Relationships>
</file>

<file path=ppt/slides/_rels/slide3.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14.xml"/><Relationship Id="rId3" Type="http://schemas.openxmlformats.org/officeDocument/2006/relationships/slide" Target="slide4.xml"/><Relationship Id="rId7" Type="http://schemas.openxmlformats.org/officeDocument/2006/relationships/slide" Target="slide8.xml"/><Relationship Id="rId12" Type="http://schemas.openxmlformats.org/officeDocument/2006/relationships/slide" Target="slide13.xml"/><Relationship Id="rId2" Type="http://schemas.openxmlformats.org/officeDocument/2006/relationships/slide" Target="slide2.xml"/><Relationship Id="rId1" Type="http://schemas.openxmlformats.org/officeDocument/2006/relationships/slideLayout" Target="../slideLayouts/slideLayout4.xml"/><Relationship Id="rId6" Type="http://schemas.openxmlformats.org/officeDocument/2006/relationships/slide" Target="slide7.xml"/><Relationship Id="rId11" Type="http://schemas.openxmlformats.org/officeDocument/2006/relationships/slide" Target="slide12.xml"/><Relationship Id="rId5" Type="http://schemas.openxmlformats.org/officeDocument/2006/relationships/slide" Target="slide6.xml"/><Relationship Id="rId10" Type="http://schemas.openxmlformats.org/officeDocument/2006/relationships/slide" Target="slide11.xml"/><Relationship Id="rId4" Type="http://schemas.openxmlformats.org/officeDocument/2006/relationships/slide" Target="slide5.xml"/><Relationship Id="rId9" Type="http://schemas.openxmlformats.org/officeDocument/2006/relationships/slide" Target="slide10.xml"/><Relationship Id="rId14" Type="http://schemas.openxmlformats.org/officeDocument/2006/relationships/image" Target="../media/image1.jpeg"/></Relationships>
</file>

<file path=ppt/slides/_rels/slide4.xml.rels><?xml version="1.0" encoding="UTF-8" standalone="yes"?>
<Relationships xmlns="http://schemas.openxmlformats.org/package/2006/relationships"><Relationship Id="rId8" Type="http://schemas.openxmlformats.org/officeDocument/2006/relationships/slide" Target="slide8.xml"/><Relationship Id="rId13" Type="http://schemas.openxmlformats.org/officeDocument/2006/relationships/slide" Target="slide14.xml"/><Relationship Id="rId1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slide" Target="slide7.xml"/><Relationship Id="rId12" Type="http://schemas.openxmlformats.org/officeDocument/2006/relationships/slide" Target="slide13.xml"/><Relationship Id="rId17" Type="http://schemas.openxmlformats.org/officeDocument/2006/relationships/diagramColors" Target="../diagrams/colors1.xml"/><Relationship Id="rId2" Type="http://schemas.openxmlformats.org/officeDocument/2006/relationships/notesSlide" Target="../notesSlides/notesSlide2.xml"/><Relationship Id="rId16" Type="http://schemas.openxmlformats.org/officeDocument/2006/relationships/diagramQuickStyle" Target="../diagrams/quickStyle1.xml"/><Relationship Id="rId1" Type="http://schemas.openxmlformats.org/officeDocument/2006/relationships/slideLayout" Target="../slideLayouts/slideLayout5.xml"/><Relationship Id="rId6" Type="http://schemas.openxmlformats.org/officeDocument/2006/relationships/slide" Target="slide6.xml"/><Relationship Id="rId11" Type="http://schemas.openxmlformats.org/officeDocument/2006/relationships/slide" Target="slide12.xml"/><Relationship Id="rId5" Type="http://schemas.openxmlformats.org/officeDocument/2006/relationships/slide" Target="slide5.xml"/><Relationship Id="rId15" Type="http://schemas.openxmlformats.org/officeDocument/2006/relationships/diagramLayout" Target="../diagrams/layout1.xml"/><Relationship Id="rId10" Type="http://schemas.openxmlformats.org/officeDocument/2006/relationships/slide" Target="slide11.xml"/><Relationship Id="rId4" Type="http://schemas.openxmlformats.org/officeDocument/2006/relationships/slide" Target="slide9.xml"/><Relationship Id="rId9" Type="http://schemas.openxmlformats.org/officeDocument/2006/relationships/slide" Target="slide10.xml"/><Relationship Id="rId1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8" Type="http://schemas.openxmlformats.org/officeDocument/2006/relationships/slide" Target="slide11.xml"/><Relationship Id="rId13" Type="http://schemas.openxmlformats.org/officeDocument/2006/relationships/hyperlink" Target="https://www.ndti.org.uk/resources/publication/the-health-equality-framework-and-commissioning-guide1" TargetMode="External"/><Relationship Id="rId3" Type="http://schemas.openxmlformats.org/officeDocument/2006/relationships/slide" Target="slide9.xml"/><Relationship Id="rId7" Type="http://schemas.openxmlformats.org/officeDocument/2006/relationships/slide" Target="slide10.xml"/><Relationship Id="rId12" Type="http://schemas.openxmlformats.org/officeDocument/2006/relationships/hyperlink" Target="https://publichealthscotland.scot/media/18027/health-first_communicating-about-health-and-obesity_mar23_english.pdf"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slide" Target="slide8.xml"/><Relationship Id="rId11" Type="http://schemas.openxmlformats.org/officeDocument/2006/relationships/slide" Target="slide14.xml"/><Relationship Id="rId5" Type="http://schemas.openxmlformats.org/officeDocument/2006/relationships/slide" Target="slide7.xml"/><Relationship Id="rId10" Type="http://schemas.openxmlformats.org/officeDocument/2006/relationships/slide" Target="slide13.xml"/><Relationship Id="rId4" Type="http://schemas.openxmlformats.org/officeDocument/2006/relationships/slide" Target="slide6.xml"/><Relationship Id="rId9" Type="http://schemas.openxmlformats.org/officeDocument/2006/relationships/slide" Target="slide12.xml"/><Relationship Id="rId14" Type="http://schemas.openxmlformats.org/officeDocument/2006/relationships/slide" Target="slide4.xml"/></Relationships>
</file>

<file path=ppt/slides/_rels/slide6.xml.rels><?xml version="1.0" encoding="UTF-8" standalone="yes"?>
<Relationships xmlns="http://schemas.openxmlformats.org/package/2006/relationships"><Relationship Id="rId8" Type="http://schemas.openxmlformats.org/officeDocument/2006/relationships/slide" Target="slide11.xml"/><Relationship Id="rId13" Type="http://schemas.openxmlformats.org/officeDocument/2006/relationships/slide" Target="slide4.xml"/><Relationship Id="rId3" Type="http://schemas.openxmlformats.org/officeDocument/2006/relationships/slide" Target="slide9.xml"/><Relationship Id="rId7" Type="http://schemas.openxmlformats.org/officeDocument/2006/relationships/slide" Target="slide10.xml"/><Relationship Id="rId12" Type="http://schemas.openxmlformats.org/officeDocument/2006/relationships/hyperlink" Target="https://www.gov.uk/government/publications/obesity-weight-management-and-people-with-learning-disabilities/obesity-and-weight-management-for-people-with-learning-disabilities-guidance"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slide" Target="slide8.xml"/><Relationship Id="rId11" Type="http://schemas.openxmlformats.org/officeDocument/2006/relationships/slide" Target="slide14.xml"/><Relationship Id="rId5" Type="http://schemas.openxmlformats.org/officeDocument/2006/relationships/slide" Target="slide7.xml"/><Relationship Id="rId10" Type="http://schemas.openxmlformats.org/officeDocument/2006/relationships/slide" Target="slide13.xml"/><Relationship Id="rId4" Type="http://schemas.openxmlformats.org/officeDocument/2006/relationships/slide" Target="slide5.xml"/><Relationship Id="rId9" Type="http://schemas.openxmlformats.org/officeDocument/2006/relationships/slide" Target="slide12.xml"/></Relationships>
</file>

<file path=ppt/slides/_rels/slide7.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9.xml"/><Relationship Id="rId7" Type="http://schemas.openxmlformats.org/officeDocument/2006/relationships/slide" Target="slide10.xml"/><Relationship Id="rId12" Type="http://schemas.openxmlformats.org/officeDocument/2006/relationships/slide" Target="slide4.xml"/><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slide" Target="slide8.xml"/><Relationship Id="rId11" Type="http://schemas.openxmlformats.org/officeDocument/2006/relationships/slide" Target="slide14.xml"/><Relationship Id="rId5" Type="http://schemas.openxmlformats.org/officeDocument/2006/relationships/slide" Target="slide6.xml"/><Relationship Id="rId10" Type="http://schemas.openxmlformats.org/officeDocument/2006/relationships/slide" Target="slide13.xml"/><Relationship Id="rId4" Type="http://schemas.openxmlformats.org/officeDocument/2006/relationships/slide" Target="slide5.xml"/><Relationship Id="rId9" Type="http://schemas.openxmlformats.org/officeDocument/2006/relationships/slide" Target="slide12.xml"/></Relationships>
</file>

<file path=ppt/slides/_rels/slide8.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9.xml"/><Relationship Id="rId7" Type="http://schemas.openxmlformats.org/officeDocument/2006/relationships/slide" Target="slide10.xml"/><Relationship Id="rId12" Type="http://schemas.openxmlformats.org/officeDocument/2006/relationships/slide" Target="slide4.xml"/><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slide" Target="slide7.xml"/><Relationship Id="rId11" Type="http://schemas.openxmlformats.org/officeDocument/2006/relationships/slide" Target="slide14.xml"/><Relationship Id="rId5" Type="http://schemas.openxmlformats.org/officeDocument/2006/relationships/slide" Target="slide6.xml"/><Relationship Id="rId10" Type="http://schemas.openxmlformats.org/officeDocument/2006/relationships/slide" Target="slide13.xml"/><Relationship Id="rId4" Type="http://schemas.openxmlformats.org/officeDocument/2006/relationships/slide" Target="slide5.xml"/><Relationship Id="rId9" Type="http://schemas.openxmlformats.org/officeDocument/2006/relationships/slide" Target="slide12.xml"/></Relationships>
</file>

<file path=ppt/slides/_rels/slide9.xml.rels><?xml version="1.0" encoding="UTF-8" standalone="yes"?>
<Relationships xmlns="http://schemas.openxmlformats.org/package/2006/relationships"><Relationship Id="rId8" Type="http://schemas.openxmlformats.org/officeDocument/2006/relationships/slide" Target="slide11.xml"/><Relationship Id="rId13" Type="http://schemas.openxmlformats.org/officeDocument/2006/relationships/hyperlink" Target="https://learning.publichealthscotland.scot/course/view.php?id=622" TargetMode="External"/><Relationship Id="rId3" Type="http://schemas.openxmlformats.org/officeDocument/2006/relationships/slide" Target="slide5.xml"/><Relationship Id="rId7" Type="http://schemas.openxmlformats.org/officeDocument/2006/relationships/slide" Target="slide10.xml"/><Relationship Id="rId12" Type="http://schemas.openxmlformats.org/officeDocument/2006/relationships/hyperlink" Target="https://foodactive.org.uk/weight-stigma-resource-hub/"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 Id="rId6" Type="http://schemas.openxmlformats.org/officeDocument/2006/relationships/slide" Target="slide8.xml"/><Relationship Id="rId11" Type="http://schemas.openxmlformats.org/officeDocument/2006/relationships/slide" Target="slide14.xml"/><Relationship Id="rId5" Type="http://schemas.openxmlformats.org/officeDocument/2006/relationships/slide" Target="slide7.xml"/><Relationship Id="rId10" Type="http://schemas.openxmlformats.org/officeDocument/2006/relationships/slide" Target="slide13.xml"/><Relationship Id="rId4" Type="http://schemas.openxmlformats.org/officeDocument/2006/relationships/slide" Target="slide6.xml"/><Relationship Id="rId9" Type="http://schemas.openxmlformats.org/officeDocument/2006/relationships/slide" Target="slide12.xml"/><Relationship Id="rId14" Type="http://schemas.openxmlformats.org/officeDocument/2006/relationships/slide" Target="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64918"/>
            <a:ext cx="18288000" cy="6190433"/>
            <a:chOff x="0" y="0"/>
            <a:chExt cx="6554006" cy="1997083"/>
          </a:xfrm>
        </p:grpSpPr>
        <p:sp>
          <p:nvSpPr>
            <p:cNvPr id="3" name="Freeform 3"/>
            <p:cNvSpPr/>
            <p:nvPr/>
          </p:nvSpPr>
          <p:spPr>
            <a:xfrm>
              <a:off x="0" y="0"/>
              <a:ext cx="6554006" cy="1997084"/>
            </a:xfrm>
            <a:custGeom>
              <a:avLst/>
              <a:gdLst/>
              <a:ahLst/>
              <a:cxnLst/>
              <a:rect l="l" t="t" r="r" b="b"/>
              <a:pathLst>
                <a:path w="6554006" h="1997084">
                  <a:moveTo>
                    <a:pt x="0" y="0"/>
                  </a:moveTo>
                  <a:lnTo>
                    <a:pt x="6554006" y="0"/>
                  </a:lnTo>
                  <a:lnTo>
                    <a:pt x="6554006" y="1997084"/>
                  </a:lnTo>
                  <a:lnTo>
                    <a:pt x="0" y="1997084"/>
                  </a:lnTo>
                  <a:close/>
                </a:path>
              </a:pathLst>
            </a:custGeom>
            <a:solidFill>
              <a:srgbClr val="004AAD"/>
            </a:solidFill>
          </p:spPr>
          <p:txBody>
            <a:bodyPr/>
            <a:lstStyle/>
            <a:p>
              <a:endParaRPr lang="en-GB" sz="1800"/>
            </a:p>
          </p:txBody>
        </p:sp>
        <p:sp>
          <p:nvSpPr>
            <p:cNvPr id="4" name="TextBox 4"/>
            <p:cNvSpPr txBox="1"/>
            <p:nvPr/>
          </p:nvSpPr>
          <p:spPr>
            <a:xfrm>
              <a:off x="0" y="-28575"/>
              <a:ext cx="6554006" cy="2025658"/>
            </a:xfrm>
            <a:prstGeom prst="rect">
              <a:avLst/>
            </a:prstGeom>
          </p:spPr>
          <p:txBody>
            <a:bodyPr lIns="50801" tIns="50801" rIns="50801" bIns="50801" rtlCol="0" anchor="ctr"/>
            <a:lstStyle/>
            <a:p>
              <a:pPr algn="ctr">
                <a:lnSpc>
                  <a:spcPts val="1961"/>
                </a:lnSpc>
              </a:pPr>
              <a:endParaRPr sz="1800"/>
            </a:p>
            <a:p>
              <a:pPr algn="ctr">
                <a:lnSpc>
                  <a:spcPts val="1961"/>
                </a:lnSpc>
                <a:spcBef>
                  <a:spcPct val="0"/>
                </a:spcBef>
              </a:pPr>
              <a:endParaRPr sz="1800"/>
            </a:p>
          </p:txBody>
        </p:sp>
      </p:grpSp>
      <p:sp>
        <p:nvSpPr>
          <p:cNvPr id="13" name="TextBox 13"/>
          <p:cNvSpPr txBox="1"/>
          <p:nvPr/>
        </p:nvSpPr>
        <p:spPr>
          <a:xfrm>
            <a:off x="612806" y="1845137"/>
            <a:ext cx="14444342" cy="2978188"/>
          </a:xfrm>
          <a:prstGeom prst="rect">
            <a:avLst/>
          </a:prstGeom>
        </p:spPr>
        <p:txBody>
          <a:bodyPr lIns="0" tIns="0" rIns="0" bIns="0" rtlCol="0" anchor="t">
            <a:spAutoFit/>
          </a:bodyPr>
          <a:lstStyle/>
          <a:p>
            <a:pPr>
              <a:lnSpc>
                <a:spcPts val="7899"/>
              </a:lnSpc>
            </a:pPr>
            <a:r>
              <a:rPr lang="en-GB" sz="6582" spc="92" dirty="0">
                <a:solidFill>
                  <a:srgbClr val="FFFFFF"/>
                </a:solidFill>
                <a:latin typeface="Arial Bold"/>
              </a:rPr>
              <a:t>Learning Disability &amp; Autism Weight Management in the South West of England</a:t>
            </a:r>
            <a:endParaRPr lang="en-US" sz="6582" spc="92" dirty="0">
              <a:solidFill>
                <a:srgbClr val="FFFFFF"/>
              </a:solidFill>
              <a:latin typeface="Arial Bold"/>
            </a:endParaRPr>
          </a:p>
        </p:txBody>
      </p:sp>
      <p:pic>
        <p:nvPicPr>
          <p:cNvPr id="15" name="Picture 14" descr="A blue and black logo&#10;&#10;Description automatically generated with low confidence">
            <a:extLst>
              <a:ext uri="{FF2B5EF4-FFF2-40B4-BE49-F238E27FC236}">
                <a16:creationId xmlns:a16="http://schemas.microsoft.com/office/drawing/2014/main" id="{2BB3455F-0436-DAA5-CAB7-A94A0A774F8C}"/>
              </a:ext>
            </a:extLst>
          </p:cNvPr>
          <p:cNvPicPr>
            <a:picLocks noChangeAspect="1"/>
          </p:cNvPicPr>
          <p:nvPr/>
        </p:nvPicPr>
        <p:blipFill>
          <a:blip r:embed="rId2"/>
          <a:stretch>
            <a:fillRect/>
          </a:stretch>
        </p:blipFill>
        <p:spPr>
          <a:xfrm>
            <a:off x="16578670" y="165160"/>
            <a:ext cx="1502855" cy="1438904"/>
          </a:xfrm>
          <a:prstGeom prst="rect">
            <a:avLst/>
          </a:prstGeom>
        </p:spPr>
      </p:pic>
      <p:sp>
        <p:nvSpPr>
          <p:cNvPr id="5" name="TextBox 14">
            <a:extLst>
              <a:ext uri="{FF2B5EF4-FFF2-40B4-BE49-F238E27FC236}">
                <a16:creationId xmlns:a16="http://schemas.microsoft.com/office/drawing/2014/main" id="{697F02BB-C269-A393-4BC6-C5A93B77F8A2}"/>
              </a:ext>
            </a:extLst>
          </p:cNvPr>
          <p:cNvSpPr txBox="1"/>
          <p:nvPr/>
        </p:nvSpPr>
        <p:spPr>
          <a:xfrm>
            <a:off x="313329" y="6499325"/>
            <a:ext cx="17687898" cy="895438"/>
          </a:xfrm>
          <a:prstGeom prst="rect">
            <a:avLst/>
          </a:prstGeom>
        </p:spPr>
        <p:txBody>
          <a:bodyPr lIns="0" tIns="0" rIns="0" bIns="0" rtlCol="0" anchor="t">
            <a:spAutoFit/>
          </a:bodyPr>
          <a:lstStyle/>
          <a:p>
            <a:pPr>
              <a:lnSpc>
                <a:spcPts val="3599"/>
              </a:lnSpc>
              <a:spcBef>
                <a:spcPct val="0"/>
              </a:spcBef>
            </a:pPr>
            <a:r>
              <a:rPr lang="en-GB" sz="2999" spc="41">
                <a:solidFill>
                  <a:schemeClr val="bg2"/>
                </a:solidFill>
                <a:latin typeface="Arial Bold"/>
              </a:rPr>
              <a:t>A Weight Management toolkit for all Health Professionals supporting people with learning disabilities and Autism to live well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B1E8BA9C-923E-8A77-1833-DBB8159EBE10}"/>
              </a:ext>
            </a:extLst>
          </p:cNvPr>
          <p:cNvSpPr>
            <a:spLocks noGrp="1"/>
          </p:cNvSpPr>
          <p:nvPr>
            <p:ph type="title"/>
          </p:nvPr>
        </p:nvSpPr>
        <p:spPr>
          <a:xfrm>
            <a:off x="468821" y="2268772"/>
            <a:ext cx="16548793" cy="865128"/>
          </a:xfrm>
        </p:spPr>
        <p:txBody>
          <a:bodyPr>
            <a:noAutofit/>
          </a:bodyPr>
          <a:lstStyle/>
          <a:p>
            <a:r>
              <a:rPr lang="en-GB" sz="4200" b="1"/>
              <a:t>Identifying Opportunities to Support Weight Management</a:t>
            </a:r>
          </a:p>
        </p:txBody>
      </p:sp>
      <p:sp>
        <p:nvSpPr>
          <p:cNvPr id="3" name="Slide Number Placeholder 2">
            <a:extLst>
              <a:ext uri="{FF2B5EF4-FFF2-40B4-BE49-F238E27FC236}">
                <a16:creationId xmlns:a16="http://schemas.microsoft.com/office/drawing/2014/main" id="{39985B66-2FBC-B739-FFE7-0957AEC11B25}"/>
              </a:ext>
            </a:extLst>
          </p:cNvPr>
          <p:cNvSpPr>
            <a:spLocks noGrp="1"/>
          </p:cNvSpPr>
          <p:nvPr>
            <p:ph type="sldNum" sz="quarter" idx="12"/>
          </p:nvPr>
        </p:nvSpPr>
        <p:spPr>
          <a:xfrm>
            <a:off x="13969822" y="9507960"/>
            <a:ext cx="4114800" cy="547688"/>
          </a:xfrm>
        </p:spPr>
        <p:txBody>
          <a:bodyPr/>
          <a:lstStyle/>
          <a:p>
            <a:r>
              <a:rPr lang="en-GB" sz="1800" b="1">
                <a:solidFill>
                  <a:schemeClr val="bg2"/>
                </a:solidFill>
              </a:rPr>
              <a:t>Page </a:t>
            </a:r>
            <a:fld id="{950FC886-343C-4B72-AFE6-F0497CBE7873}" type="slidenum">
              <a:rPr lang="en-GB" b="1" smtClean="0"/>
              <a:pPr/>
              <a:t>10</a:t>
            </a:fld>
            <a:endParaRPr lang="en-GB" b="1"/>
          </a:p>
        </p:txBody>
      </p:sp>
      <p:sp>
        <p:nvSpPr>
          <p:cNvPr id="15" name="Rectangle 14">
            <a:extLst>
              <a:ext uri="{FF2B5EF4-FFF2-40B4-BE49-F238E27FC236}">
                <a16:creationId xmlns:a16="http://schemas.microsoft.com/office/drawing/2014/main" id="{36819A51-A6FC-2B52-956E-0C8F21BBC64C}"/>
              </a:ext>
            </a:extLst>
          </p:cNvPr>
          <p:cNvSpPr/>
          <p:nvPr/>
        </p:nvSpPr>
        <p:spPr>
          <a:xfrm>
            <a:off x="-19845" y="1150784"/>
            <a:ext cx="18307844" cy="563981"/>
          </a:xfrm>
          <a:prstGeom prst="rect">
            <a:avLst/>
          </a:prstGeom>
          <a:solidFill>
            <a:schemeClr val="accent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487"/>
          </a:p>
        </p:txBody>
      </p:sp>
      <p:sp>
        <p:nvSpPr>
          <p:cNvPr id="16" name="Rectangle 15">
            <a:extLst>
              <a:ext uri="{FF2B5EF4-FFF2-40B4-BE49-F238E27FC236}">
                <a16:creationId xmlns:a16="http://schemas.microsoft.com/office/drawing/2014/main" id="{F1C4366D-6E88-7150-6390-5EE8E4C38858}"/>
              </a:ext>
            </a:extLst>
          </p:cNvPr>
          <p:cNvSpPr>
            <a:spLocks/>
          </p:cNvSpPr>
          <p:nvPr/>
        </p:nvSpPr>
        <p:spPr>
          <a:xfrm>
            <a:off x="-19843" y="1667760"/>
            <a:ext cx="18307844" cy="169277"/>
          </a:xfrm>
          <a:prstGeom prst="rect">
            <a:avLst/>
          </a:prstGeom>
          <a:solidFill>
            <a:srgbClr val="FFC000"/>
          </a:solidFill>
          <a:ln>
            <a:solidFill>
              <a:srgbClr val="FFC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500"/>
          </a:p>
        </p:txBody>
      </p:sp>
      <p:sp>
        <p:nvSpPr>
          <p:cNvPr id="18" name="Rectangle: Top Corners Rounded 17">
            <a:extLst>
              <a:ext uri="{FF2B5EF4-FFF2-40B4-BE49-F238E27FC236}">
                <a16:creationId xmlns:a16="http://schemas.microsoft.com/office/drawing/2014/main" id="{609FCF41-C457-130A-DA2E-57CA2172932E}"/>
              </a:ext>
            </a:extLst>
          </p:cNvPr>
          <p:cNvSpPr/>
          <p:nvPr/>
        </p:nvSpPr>
        <p:spPr>
          <a:xfrm>
            <a:off x="8052917" y="534623"/>
            <a:ext cx="1380602" cy="1133340"/>
          </a:xfrm>
          <a:prstGeom prst="round2SameRect">
            <a:avLst/>
          </a:prstGeom>
          <a:solidFill>
            <a:srgbClr val="F08C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3" action="ppaction://hlinksldjump">
                  <a:extLst>
                    <a:ext uri="{A12FA001-AC4F-418D-AE19-62706E023703}">
                      <ahyp:hlinkClr xmlns:ahyp="http://schemas.microsoft.com/office/drawing/2018/hyperlinkcolor" val="tx"/>
                    </a:ext>
                  </a:extLst>
                </a:hlinkClick>
              </a:rPr>
              <a:t>Tier 3 &amp; 4</a:t>
            </a:r>
            <a:endParaRPr lang="en-GB" sz="1400" b="1">
              <a:solidFill>
                <a:schemeClr val="tx1"/>
              </a:solidFill>
            </a:endParaRPr>
          </a:p>
        </p:txBody>
      </p:sp>
      <p:sp>
        <p:nvSpPr>
          <p:cNvPr id="19" name="Rectangle: Top Corners Rounded 18">
            <a:extLst>
              <a:ext uri="{FF2B5EF4-FFF2-40B4-BE49-F238E27FC236}">
                <a16:creationId xmlns:a16="http://schemas.microsoft.com/office/drawing/2014/main" id="{3AD4BA1C-5E39-4499-11CD-ED30000C302B}"/>
              </a:ext>
            </a:extLst>
          </p:cNvPr>
          <p:cNvSpPr/>
          <p:nvPr/>
        </p:nvSpPr>
        <p:spPr>
          <a:xfrm>
            <a:off x="2029731" y="562879"/>
            <a:ext cx="1535539" cy="1097679"/>
          </a:xfrm>
          <a:prstGeom prst="round2SameRect">
            <a:avLst/>
          </a:prstGeom>
          <a:solidFill>
            <a:srgbClr val="7D275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4" action="ppaction://hlinksldjump">
                  <a:extLst>
                    <a:ext uri="{A12FA001-AC4F-418D-AE19-62706E023703}">
                      <ahyp:hlinkClr xmlns:ahyp="http://schemas.microsoft.com/office/drawing/2018/hyperlinkcolor" val="tx"/>
                    </a:ext>
                  </a:extLst>
                </a:hlinkClick>
              </a:rPr>
              <a:t>Tier 1</a:t>
            </a:r>
            <a:endParaRPr lang="en-GB" sz="1400" b="1">
              <a:solidFill>
                <a:schemeClr val="tx1"/>
              </a:solidFill>
            </a:endParaRPr>
          </a:p>
        </p:txBody>
      </p:sp>
      <p:sp>
        <p:nvSpPr>
          <p:cNvPr id="27" name="Rectangle: Top Corners Rounded 26">
            <a:extLst>
              <a:ext uri="{FF2B5EF4-FFF2-40B4-BE49-F238E27FC236}">
                <a16:creationId xmlns:a16="http://schemas.microsoft.com/office/drawing/2014/main" id="{1B8E09EA-BFA2-CBB1-A19D-6713DE15DCEA}"/>
              </a:ext>
            </a:extLst>
          </p:cNvPr>
          <p:cNvSpPr/>
          <p:nvPr/>
        </p:nvSpPr>
        <p:spPr>
          <a:xfrm>
            <a:off x="3701776" y="522072"/>
            <a:ext cx="1387739" cy="1145688"/>
          </a:xfrm>
          <a:prstGeom prst="round2SameRect">
            <a:avLst/>
          </a:prstGeom>
          <a:solidFill>
            <a:srgbClr val="0096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5" action="ppaction://hlinksldjump">
                  <a:extLst>
                    <a:ext uri="{A12FA001-AC4F-418D-AE19-62706E023703}">
                      <ahyp:hlinkClr xmlns:ahyp="http://schemas.microsoft.com/office/drawing/2018/hyperlinkcolor" val="tx"/>
                    </a:ext>
                  </a:extLst>
                </a:hlinkClick>
              </a:rPr>
              <a:t>Discussing Perceptions and Motivations</a:t>
            </a:r>
            <a:endParaRPr lang="en-GB" sz="1400" b="1">
              <a:solidFill>
                <a:schemeClr val="tx1"/>
              </a:solidFill>
            </a:endParaRPr>
          </a:p>
        </p:txBody>
      </p:sp>
      <p:sp>
        <p:nvSpPr>
          <p:cNvPr id="28" name="Rectangle: Top Corners Rounded 27">
            <a:extLst>
              <a:ext uri="{FF2B5EF4-FFF2-40B4-BE49-F238E27FC236}">
                <a16:creationId xmlns:a16="http://schemas.microsoft.com/office/drawing/2014/main" id="{92C32237-C75D-E2EB-E577-C0F6DFDBC2EC}"/>
              </a:ext>
            </a:extLst>
          </p:cNvPr>
          <p:cNvSpPr/>
          <p:nvPr/>
        </p:nvSpPr>
        <p:spPr>
          <a:xfrm>
            <a:off x="5182973" y="551770"/>
            <a:ext cx="1387739" cy="1107853"/>
          </a:xfrm>
          <a:prstGeom prst="round2SameRect">
            <a:avLst/>
          </a:prstGeom>
          <a:solidFill>
            <a:srgbClr val="39B5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6" action="ppaction://hlinksldjump">
                  <a:extLst>
                    <a:ext uri="{A12FA001-AC4F-418D-AE19-62706E023703}">
                      <ahyp:hlinkClr xmlns:ahyp="http://schemas.microsoft.com/office/drawing/2018/hyperlinkcolor" val="tx"/>
                    </a:ext>
                  </a:extLst>
                </a:hlinkClick>
              </a:rPr>
              <a:t>Tier 2</a:t>
            </a:r>
            <a:endParaRPr lang="en-GB" sz="1400" b="1">
              <a:solidFill>
                <a:schemeClr val="tx1"/>
              </a:solidFill>
            </a:endParaRPr>
          </a:p>
        </p:txBody>
      </p:sp>
      <p:sp>
        <p:nvSpPr>
          <p:cNvPr id="29" name="Rectangle: Top Corners Rounded 28">
            <a:extLst>
              <a:ext uri="{FF2B5EF4-FFF2-40B4-BE49-F238E27FC236}">
                <a16:creationId xmlns:a16="http://schemas.microsoft.com/office/drawing/2014/main" id="{7646321C-95A9-6A88-2300-282627ED3036}"/>
              </a:ext>
            </a:extLst>
          </p:cNvPr>
          <p:cNvSpPr/>
          <p:nvPr/>
        </p:nvSpPr>
        <p:spPr>
          <a:xfrm>
            <a:off x="6637418" y="534303"/>
            <a:ext cx="1322041" cy="1126255"/>
          </a:xfrm>
          <a:prstGeom prst="round2SameRect">
            <a:avLst/>
          </a:prstGeom>
          <a:solidFill>
            <a:srgbClr val="74869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7" action="ppaction://hlinksldjump">
                  <a:extLst>
                    <a:ext uri="{A12FA001-AC4F-418D-AE19-62706E023703}">
                      <ahyp:hlinkClr xmlns:ahyp="http://schemas.microsoft.com/office/drawing/2018/hyperlinkcolor" val="tx"/>
                    </a:ext>
                  </a:extLst>
                </a:hlinkClick>
              </a:rPr>
              <a:t>Referring: Community Services/ Activities</a:t>
            </a:r>
            <a:endParaRPr lang="en-GB" sz="1400" b="1">
              <a:solidFill>
                <a:schemeClr val="tx1"/>
              </a:solidFill>
            </a:endParaRPr>
          </a:p>
        </p:txBody>
      </p:sp>
      <p:sp>
        <p:nvSpPr>
          <p:cNvPr id="30" name="Rectangle: Top Corners Rounded 29">
            <a:extLst>
              <a:ext uri="{FF2B5EF4-FFF2-40B4-BE49-F238E27FC236}">
                <a16:creationId xmlns:a16="http://schemas.microsoft.com/office/drawing/2014/main" id="{DFE1800F-BB1E-009F-CA17-FE3C614705D2}"/>
              </a:ext>
            </a:extLst>
          </p:cNvPr>
          <p:cNvSpPr/>
          <p:nvPr/>
        </p:nvSpPr>
        <p:spPr>
          <a:xfrm>
            <a:off x="9544783" y="534304"/>
            <a:ext cx="1322042" cy="1126255"/>
          </a:xfrm>
          <a:prstGeom prst="round2SameRect">
            <a:avLst/>
          </a:prstGeom>
          <a:solidFill>
            <a:srgbClr val="FFB90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100" b="1">
                <a:solidFill>
                  <a:schemeClr val="tx1"/>
                </a:solidFill>
              </a:rPr>
              <a:t>Identifying Opportunities to Support Weight Management</a:t>
            </a:r>
          </a:p>
        </p:txBody>
      </p:sp>
      <p:sp>
        <p:nvSpPr>
          <p:cNvPr id="32" name="Rectangle: Top Corners Rounded 31">
            <a:extLst>
              <a:ext uri="{FF2B5EF4-FFF2-40B4-BE49-F238E27FC236}">
                <a16:creationId xmlns:a16="http://schemas.microsoft.com/office/drawing/2014/main" id="{6AE247FC-DB4D-0C3A-4EF2-3E7B1B5B45CF}"/>
              </a:ext>
            </a:extLst>
          </p:cNvPr>
          <p:cNvSpPr/>
          <p:nvPr/>
        </p:nvSpPr>
        <p:spPr>
          <a:xfrm>
            <a:off x="11004966" y="527483"/>
            <a:ext cx="1466322" cy="1140277"/>
          </a:xfrm>
          <a:prstGeom prst="round2SameRect">
            <a:avLst/>
          </a:prstGeom>
          <a:solidFill>
            <a:srgbClr val="0071D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8" action="ppaction://hlinksldjump">
                  <a:extLst>
                    <a:ext uri="{A12FA001-AC4F-418D-AE19-62706E023703}">
                      <ahyp:hlinkClr xmlns:ahyp="http://schemas.microsoft.com/office/drawing/2018/hyperlinkcolor" val="tx"/>
                    </a:ext>
                  </a:extLst>
                </a:hlinkClick>
              </a:rPr>
              <a:t>Measuring Weight</a:t>
            </a:r>
            <a:endParaRPr lang="en-GB" sz="1400" b="1">
              <a:solidFill>
                <a:schemeClr val="tx1"/>
              </a:solidFill>
            </a:endParaRPr>
          </a:p>
        </p:txBody>
      </p:sp>
      <p:sp>
        <p:nvSpPr>
          <p:cNvPr id="33" name="Rectangle: Top Corners Rounded 32">
            <a:extLst>
              <a:ext uri="{FF2B5EF4-FFF2-40B4-BE49-F238E27FC236}">
                <a16:creationId xmlns:a16="http://schemas.microsoft.com/office/drawing/2014/main" id="{62F272EC-A20C-54AC-DBB5-52CEB0AC45FE}"/>
              </a:ext>
            </a:extLst>
          </p:cNvPr>
          <p:cNvSpPr/>
          <p:nvPr/>
        </p:nvSpPr>
        <p:spPr>
          <a:xfrm>
            <a:off x="12609429" y="528632"/>
            <a:ext cx="1624725" cy="1131927"/>
          </a:xfrm>
          <a:prstGeom prst="round2SameRect">
            <a:avLst/>
          </a:prstGeom>
          <a:solidFill>
            <a:srgbClr val="00A4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9" action="ppaction://hlinksldjump">
                  <a:extLst>
                    <a:ext uri="{A12FA001-AC4F-418D-AE19-62706E023703}">
                      <ahyp:hlinkClr xmlns:ahyp="http://schemas.microsoft.com/office/drawing/2018/hyperlinkcolor" val="tx"/>
                    </a:ext>
                  </a:extLst>
                </a:hlinkClick>
              </a:rPr>
              <a:t>Accessibility</a:t>
            </a:r>
            <a:endParaRPr lang="en-GB" sz="1400" b="1">
              <a:solidFill>
                <a:schemeClr val="tx1"/>
              </a:solidFill>
            </a:endParaRPr>
          </a:p>
        </p:txBody>
      </p:sp>
      <p:sp>
        <p:nvSpPr>
          <p:cNvPr id="23" name="TextBox 22">
            <a:extLst>
              <a:ext uri="{FF2B5EF4-FFF2-40B4-BE49-F238E27FC236}">
                <a16:creationId xmlns:a16="http://schemas.microsoft.com/office/drawing/2014/main" id="{FC4505E8-EA8B-5C24-9AAE-111E4D38C503}"/>
              </a:ext>
            </a:extLst>
          </p:cNvPr>
          <p:cNvSpPr txBox="1"/>
          <p:nvPr/>
        </p:nvSpPr>
        <p:spPr>
          <a:xfrm>
            <a:off x="21526" y="10146385"/>
            <a:ext cx="18307843" cy="169277"/>
          </a:xfrm>
          <a:prstGeom prst="rect">
            <a:avLst/>
          </a:prstGeom>
          <a:solidFill>
            <a:srgbClr val="DD2509"/>
          </a:solidFill>
        </p:spPr>
        <p:txBody>
          <a:bodyPr wrap="square" rtlCol="0">
            <a:spAutoFit/>
          </a:bodyPr>
          <a:lstStyle/>
          <a:p>
            <a:endParaRPr lang="en-GB" sz="500"/>
          </a:p>
        </p:txBody>
      </p:sp>
      <p:sp>
        <p:nvSpPr>
          <p:cNvPr id="2" name="TextBox 1">
            <a:extLst>
              <a:ext uri="{FF2B5EF4-FFF2-40B4-BE49-F238E27FC236}">
                <a16:creationId xmlns:a16="http://schemas.microsoft.com/office/drawing/2014/main" id="{64CA76C1-5534-00DD-3D11-352066B3FAA2}"/>
              </a:ext>
            </a:extLst>
          </p:cNvPr>
          <p:cNvSpPr txBox="1"/>
          <p:nvPr/>
        </p:nvSpPr>
        <p:spPr>
          <a:xfrm>
            <a:off x="0" y="0"/>
            <a:ext cx="18288000" cy="461665"/>
          </a:xfrm>
          <a:prstGeom prst="rect">
            <a:avLst/>
          </a:prstGeom>
          <a:solidFill>
            <a:schemeClr val="bg2"/>
          </a:solidFill>
        </p:spPr>
        <p:txBody>
          <a:bodyPr wrap="square" rtlCol="0">
            <a:spAutoFit/>
          </a:bodyPr>
          <a:lstStyle/>
          <a:p>
            <a:r>
              <a:rPr lang="en-GB" sz="2400" b="1" dirty="0"/>
              <a:t>  </a:t>
            </a:r>
            <a:r>
              <a:rPr lang="en-GB" sz="2400" spc="92" dirty="0">
                <a:solidFill>
                  <a:srgbClr val="FFFFFF"/>
                </a:solidFill>
                <a:latin typeface="Arial Bold"/>
              </a:rPr>
              <a:t>Learning Disability &amp; Autism Weight Management in the</a:t>
            </a:r>
            <a:r>
              <a:rPr lang="en-GB" sz="2400" spc="92" dirty="0">
                <a:solidFill>
                  <a:srgbClr val="FF0000"/>
                </a:solidFill>
                <a:latin typeface="Arial Bold"/>
              </a:rPr>
              <a:t> </a:t>
            </a:r>
            <a:r>
              <a:rPr lang="en-GB" sz="2400" spc="92" dirty="0">
                <a:latin typeface="Arial Bold"/>
              </a:rPr>
              <a:t>South</a:t>
            </a:r>
            <a:r>
              <a:rPr lang="en-GB" sz="2400" spc="92" dirty="0">
                <a:solidFill>
                  <a:srgbClr val="FFFFFF"/>
                </a:solidFill>
                <a:latin typeface="Arial Bold"/>
              </a:rPr>
              <a:t> West of England</a:t>
            </a:r>
            <a:endParaRPr lang="en-US" sz="2400" spc="92" dirty="0">
              <a:solidFill>
                <a:srgbClr val="FFFFFF"/>
              </a:solidFill>
              <a:latin typeface="Arial Bold"/>
            </a:endParaRPr>
          </a:p>
        </p:txBody>
      </p:sp>
      <p:sp>
        <p:nvSpPr>
          <p:cNvPr id="4" name="Rectangle: Top Corners Rounded 3">
            <a:extLst>
              <a:ext uri="{FF2B5EF4-FFF2-40B4-BE49-F238E27FC236}">
                <a16:creationId xmlns:a16="http://schemas.microsoft.com/office/drawing/2014/main" id="{EB34B3D6-3482-1D3A-9EA5-65A4FE48F053}"/>
              </a:ext>
            </a:extLst>
          </p:cNvPr>
          <p:cNvSpPr/>
          <p:nvPr/>
        </p:nvSpPr>
        <p:spPr>
          <a:xfrm>
            <a:off x="14353377" y="548669"/>
            <a:ext cx="1212689" cy="1105337"/>
          </a:xfrm>
          <a:prstGeom prst="round2SameRect">
            <a:avLst/>
          </a:prstGeom>
          <a:solidFill>
            <a:schemeClr val="accent5"/>
          </a:solidFill>
          <a:ln w="57150">
            <a:solidFill>
              <a:schemeClr val="tx2"/>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200" b="1">
                <a:solidFill>
                  <a:schemeClr val="tx1"/>
                </a:solidFill>
                <a:hlinkClick r:id="rId10" action="ppaction://hlinksldjump">
                  <a:extLst>
                    <a:ext uri="{A12FA001-AC4F-418D-AE19-62706E023703}">
                      <ahyp:hlinkClr xmlns:ahyp="http://schemas.microsoft.com/office/drawing/2018/hyperlinkcolor" val="tx"/>
                    </a:ext>
                  </a:extLst>
                </a:hlinkClick>
              </a:rPr>
              <a:t>The Importance of Families and Carers</a:t>
            </a:r>
            <a:endParaRPr lang="en-GB" sz="1200" b="1">
              <a:solidFill>
                <a:schemeClr val="tx1"/>
              </a:solidFill>
            </a:endParaRPr>
          </a:p>
        </p:txBody>
      </p:sp>
      <p:sp>
        <p:nvSpPr>
          <p:cNvPr id="7" name="Rectangle: Top Corners Rounded 6">
            <a:extLst>
              <a:ext uri="{FF2B5EF4-FFF2-40B4-BE49-F238E27FC236}">
                <a16:creationId xmlns:a16="http://schemas.microsoft.com/office/drawing/2014/main" id="{C153D2C6-40CC-EBE6-55FE-04D503A06E4D}"/>
              </a:ext>
            </a:extLst>
          </p:cNvPr>
          <p:cNvSpPr/>
          <p:nvPr/>
        </p:nvSpPr>
        <p:spPr>
          <a:xfrm>
            <a:off x="15714344" y="548670"/>
            <a:ext cx="1212689" cy="1088710"/>
          </a:xfrm>
          <a:prstGeom prst="round2SameRect">
            <a:avLst/>
          </a:prstGeom>
          <a:solidFill>
            <a:schemeClr val="accent3"/>
          </a:solidFill>
          <a:ln w="57150">
            <a:solidFill>
              <a:schemeClr val="accent3"/>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400" b="1">
                <a:solidFill>
                  <a:schemeClr val="tx1"/>
                </a:solidFill>
                <a:hlinkClick r:id="rId11" action="ppaction://hlinksldjump">
                  <a:extLst>
                    <a:ext uri="{A12FA001-AC4F-418D-AE19-62706E023703}">
                      <ahyp:hlinkClr xmlns:ahyp="http://schemas.microsoft.com/office/drawing/2018/hyperlinkcolor" val="tx"/>
                    </a:ext>
                  </a:extLst>
                </a:hlinkClick>
              </a:rPr>
              <a:t>Guidance, Activities and Resources</a:t>
            </a:r>
            <a:endParaRPr lang="en-GB" sz="1400" b="1">
              <a:solidFill>
                <a:schemeClr val="tx1"/>
              </a:solidFill>
            </a:endParaRPr>
          </a:p>
        </p:txBody>
      </p:sp>
      <p:sp>
        <p:nvSpPr>
          <p:cNvPr id="9" name="Rectangle: Top Corners Rounded 8">
            <a:extLst>
              <a:ext uri="{FF2B5EF4-FFF2-40B4-BE49-F238E27FC236}">
                <a16:creationId xmlns:a16="http://schemas.microsoft.com/office/drawing/2014/main" id="{D044E7E8-A7FB-3D15-5A68-9281823EDC19}"/>
              </a:ext>
            </a:extLst>
          </p:cNvPr>
          <p:cNvSpPr/>
          <p:nvPr/>
        </p:nvSpPr>
        <p:spPr>
          <a:xfrm>
            <a:off x="-9922" y="575682"/>
            <a:ext cx="1933038" cy="1093782"/>
          </a:xfrm>
          <a:prstGeom prst="round2SameRect">
            <a:avLst/>
          </a:prstGeom>
          <a:solidFill>
            <a:srgbClr val="DD25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12" action="ppaction://hlinksldjump">
                  <a:extLst>
                    <a:ext uri="{A12FA001-AC4F-418D-AE19-62706E023703}">
                      <ahyp:hlinkClr xmlns:ahyp="http://schemas.microsoft.com/office/drawing/2018/hyperlinkcolor" val="tx"/>
                    </a:ext>
                  </a:extLst>
                </a:hlinkClick>
              </a:rPr>
              <a:t>Weight Management Pathway</a:t>
            </a:r>
            <a:endParaRPr lang="en-GB" sz="1400" b="1">
              <a:solidFill>
                <a:schemeClr val="tx1"/>
              </a:solidFill>
            </a:endParaRPr>
          </a:p>
        </p:txBody>
      </p:sp>
      <p:sp>
        <p:nvSpPr>
          <p:cNvPr id="10" name="Content Placeholder 2">
            <a:extLst>
              <a:ext uri="{FF2B5EF4-FFF2-40B4-BE49-F238E27FC236}">
                <a16:creationId xmlns:a16="http://schemas.microsoft.com/office/drawing/2014/main" id="{311D4400-6CEF-6CEB-941F-A0C02110375F}"/>
              </a:ext>
            </a:extLst>
          </p:cNvPr>
          <p:cNvSpPr txBox="1">
            <a:spLocks/>
          </p:cNvSpPr>
          <p:nvPr/>
        </p:nvSpPr>
        <p:spPr>
          <a:xfrm>
            <a:off x="468821" y="3341564"/>
            <a:ext cx="12813425" cy="2557240"/>
          </a:xfrm>
          <a:prstGeom prst="rect">
            <a:avLst/>
          </a:prstGeom>
        </p:spPr>
        <p:txBody>
          <a:bodyPr lIns="91440" tIns="45720" rIns="91440" bIns="45720" anchor="t">
            <a:noAutofit/>
          </a:bodyPr>
          <a:lstStyle>
            <a:lvl1pPr marL="256461" indent="-256461" algn="l" defTabSz="1025834" rtl="0" eaLnBrk="1" latinLnBrk="0" hangingPunct="1">
              <a:lnSpc>
                <a:spcPct val="90000"/>
              </a:lnSpc>
              <a:spcBef>
                <a:spcPts val="1121"/>
              </a:spcBef>
              <a:buFont typeface="Arial" panose="020B0604020202020204" pitchFamily="34" charset="0"/>
              <a:buChar char="•"/>
              <a:defRPr sz="3140" kern="1200">
                <a:solidFill>
                  <a:schemeClr val="tx1"/>
                </a:solidFill>
                <a:latin typeface="+mn-lt"/>
                <a:ea typeface="+mn-ea"/>
                <a:cs typeface="+mn-cs"/>
              </a:defRPr>
            </a:lvl1pPr>
            <a:lvl2pPr marL="769372" indent="-256461" algn="l" defTabSz="1025834" rtl="0" eaLnBrk="1" latinLnBrk="0" hangingPunct="1">
              <a:lnSpc>
                <a:spcPct val="90000"/>
              </a:lnSpc>
              <a:spcBef>
                <a:spcPts val="561"/>
              </a:spcBef>
              <a:buFont typeface="Arial" panose="020B0604020202020204" pitchFamily="34" charset="0"/>
              <a:buChar char="•"/>
              <a:defRPr sz="2694" kern="1200">
                <a:solidFill>
                  <a:schemeClr val="tx1"/>
                </a:solidFill>
                <a:latin typeface="+mn-lt"/>
                <a:ea typeface="+mn-ea"/>
                <a:cs typeface="+mn-cs"/>
              </a:defRPr>
            </a:lvl2pPr>
            <a:lvl3pPr marL="1282289" indent="-256461" algn="l" defTabSz="1025834" rtl="0" eaLnBrk="1" latinLnBrk="0" hangingPunct="1">
              <a:lnSpc>
                <a:spcPct val="90000"/>
              </a:lnSpc>
              <a:spcBef>
                <a:spcPts val="561"/>
              </a:spcBef>
              <a:buFont typeface="Arial" panose="020B0604020202020204" pitchFamily="34" charset="0"/>
              <a:buChar char="•"/>
              <a:defRPr sz="2243" kern="1200">
                <a:solidFill>
                  <a:schemeClr val="tx1"/>
                </a:solidFill>
                <a:latin typeface="+mn-lt"/>
                <a:ea typeface="+mn-ea"/>
                <a:cs typeface="+mn-cs"/>
              </a:defRPr>
            </a:lvl3pPr>
            <a:lvl4pPr marL="1795206"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4pPr>
            <a:lvl5pPr marL="2308123"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5pPr>
            <a:lvl6pPr marL="2821040"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6pPr>
            <a:lvl7pPr marL="3333955"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7pPr>
            <a:lvl8pPr marL="3846870"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8pPr>
            <a:lvl9pPr marL="4359785"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9pPr>
          </a:lstStyle>
          <a:p>
            <a:pPr marL="0" indent="0">
              <a:buFont typeface="Arial" panose="020B0604020202020204" pitchFamily="34" charset="0"/>
              <a:buNone/>
            </a:pPr>
            <a:r>
              <a:rPr lang="en-GB" sz="1800" dirty="0">
                <a:solidFill>
                  <a:schemeClr val="bg1"/>
                </a:solidFill>
                <a:latin typeface="+mj-lt"/>
              </a:rPr>
              <a:t>Any health or social care contact can use brief interventions and offer advice such as Making Every Contact Count </a:t>
            </a:r>
            <a:r>
              <a:rPr lang="en-GB" sz="1800" dirty="0">
                <a:solidFill>
                  <a:schemeClr val="bg2"/>
                </a:solidFill>
                <a:latin typeface="+mj-lt"/>
                <a:hlinkClick r:id="rId13">
                  <a:extLst>
                    <a:ext uri="{A12FA001-AC4F-418D-AE19-62706E023703}">
                      <ahyp:hlinkClr xmlns:ahyp="http://schemas.microsoft.com/office/drawing/2018/hyperlinkcolor" val="tx"/>
                    </a:ext>
                  </a:extLst>
                </a:hlinkClick>
              </a:rPr>
              <a:t>MECC</a:t>
            </a:r>
            <a:r>
              <a:rPr lang="en-GB" sz="1800" dirty="0">
                <a:solidFill>
                  <a:schemeClr val="bg2"/>
                </a:solidFill>
                <a:latin typeface="+mj-lt"/>
              </a:rPr>
              <a:t>.</a:t>
            </a:r>
          </a:p>
          <a:p>
            <a:pPr marL="0" indent="0">
              <a:buFont typeface="Arial" panose="020B0604020202020204" pitchFamily="34" charset="0"/>
              <a:buNone/>
            </a:pPr>
            <a:r>
              <a:rPr lang="en-GB" sz="1800" dirty="0">
                <a:solidFill>
                  <a:schemeClr val="bg1"/>
                </a:solidFill>
                <a:latin typeface="+mj-lt"/>
              </a:rPr>
              <a:t>For info on how to have a conversation please see the: </a:t>
            </a:r>
            <a:r>
              <a:rPr lang="en-GB" sz="1800" dirty="0">
                <a:solidFill>
                  <a:schemeClr val="bg2"/>
                </a:solidFill>
                <a:latin typeface="+mj-lt"/>
                <a:hlinkClick r:id="rId14">
                  <a:extLst>
                    <a:ext uri="{A12FA001-AC4F-418D-AE19-62706E023703}">
                      <ahyp:hlinkClr xmlns:ahyp="http://schemas.microsoft.com/office/drawing/2018/hyperlinkcolor" val="tx"/>
                    </a:ext>
                  </a:extLst>
                </a:hlinkClick>
              </a:rPr>
              <a:t>Let's Talk About Weight - step by step guide (publishing.service.gov.uk)</a:t>
            </a:r>
            <a:r>
              <a:rPr lang="en-GB" sz="1800" dirty="0">
                <a:solidFill>
                  <a:schemeClr val="bg2"/>
                </a:solidFill>
                <a:latin typeface="+mj-lt"/>
              </a:rPr>
              <a:t> </a:t>
            </a:r>
            <a:r>
              <a:rPr lang="en-GB" sz="1800" dirty="0">
                <a:solidFill>
                  <a:schemeClr val="bg1"/>
                </a:solidFill>
                <a:latin typeface="+mj-lt"/>
              </a:rPr>
              <a:t>alongside the: </a:t>
            </a:r>
            <a:r>
              <a:rPr lang="en-GB" sz="1800" dirty="0">
                <a:solidFill>
                  <a:schemeClr val="bg2"/>
                </a:solidFill>
                <a:latin typeface="+mj-lt"/>
                <a:hlinkClick r:id="rId15">
                  <a:extLst>
                    <a:ext uri="{A12FA001-AC4F-418D-AE19-62706E023703}">
                      <ahyp:hlinkClr xmlns:ahyp="http://schemas.microsoft.com/office/drawing/2018/hyperlinkcolor" val="tx"/>
                    </a:ext>
                  </a:extLst>
                </a:hlinkClick>
              </a:rPr>
              <a:t>Language Matters: Obesity</a:t>
            </a:r>
            <a:r>
              <a:rPr lang="en-GB" sz="1800" dirty="0">
                <a:solidFill>
                  <a:schemeClr val="bg1"/>
                </a:solidFill>
                <a:latin typeface="+mj-lt"/>
                <a:hlinkClick r:id="rId15">
                  <a:extLst>
                    <a:ext uri="{A12FA001-AC4F-418D-AE19-62706E023703}">
                      <ahyp:hlinkClr xmlns:ahyp="http://schemas.microsoft.com/office/drawing/2018/hyperlinkcolor" val="tx"/>
                    </a:ext>
                  </a:extLst>
                </a:hlinkClick>
              </a:rPr>
              <a:t> </a:t>
            </a:r>
            <a:r>
              <a:rPr lang="en-GB" sz="1800" dirty="0">
                <a:solidFill>
                  <a:schemeClr val="bg1"/>
                </a:solidFill>
                <a:latin typeface="+mj-lt"/>
              </a:rPr>
              <a:t>resource.</a:t>
            </a:r>
          </a:p>
          <a:p>
            <a:pPr marL="0" indent="0">
              <a:buNone/>
            </a:pPr>
            <a:r>
              <a:rPr lang="en-GB" sz="1800" dirty="0">
                <a:solidFill>
                  <a:schemeClr val="bg1"/>
                </a:solidFill>
                <a:latin typeface="+mj-lt"/>
              </a:rPr>
              <a:t>It is recommended </a:t>
            </a:r>
            <a:r>
              <a:rPr lang="en-GB" sz="1800" dirty="0">
                <a:solidFill>
                  <a:schemeClr val="bg1"/>
                </a:solidFill>
                <a:latin typeface="+mj-lt"/>
                <a:cs typeface="Arial"/>
              </a:rPr>
              <a:t>all health and care professionals </a:t>
            </a:r>
            <a:r>
              <a:rPr lang="en-GB" sz="1800" dirty="0">
                <a:solidFill>
                  <a:schemeClr val="bg1"/>
                </a:solidFill>
                <a:latin typeface="+mj-lt"/>
              </a:rPr>
              <a:t>to </a:t>
            </a:r>
            <a:r>
              <a:rPr lang="en-GB" sz="1800" dirty="0">
                <a:solidFill>
                  <a:schemeClr val="bg1"/>
                </a:solidFill>
                <a:latin typeface="+mj-lt"/>
                <a:cs typeface="Arial"/>
              </a:rPr>
              <a:t>undertake the </a:t>
            </a:r>
            <a:r>
              <a:rPr lang="en-GB" sz="1800" dirty="0">
                <a:solidFill>
                  <a:schemeClr val="bg2"/>
                </a:solidFill>
                <a:latin typeface="+mj-lt"/>
                <a:cs typeface="Arial"/>
                <a:hlinkClick r:id="rId16">
                  <a:extLst>
                    <a:ext uri="{A12FA001-AC4F-418D-AE19-62706E023703}">
                      <ahyp:hlinkClr xmlns:ahyp="http://schemas.microsoft.com/office/drawing/2018/hyperlinkcolor" val="tx"/>
                    </a:ext>
                  </a:extLst>
                </a:hlinkClick>
              </a:rPr>
              <a:t>Oliver McGowen Mandatory Training on Learning Disability and Autism</a:t>
            </a:r>
            <a:r>
              <a:rPr lang="en-GB" sz="1800" dirty="0">
                <a:solidFill>
                  <a:schemeClr val="bg2"/>
                </a:solidFill>
                <a:latin typeface="+mj-lt"/>
                <a:cs typeface="Arial"/>
              </a:rPr>
              <a:t> </a:t>
            </a:r>
            <a:r>
              <a:rPr lang="en-GB" sz="1800" dirty="0">
                <a:solidFill>
                  <a:schemeClr val="bg1"/>
                </a:solidFill>
                <a:latin typeface="+mj-lt"/>
                <a:cs typeface="Arial"/>
              </a:rPr>
              <a:t>to ensure they have the right skills and knowledge to provide safe, compassionate and informed care to people with a learning disability and who are autistic. </a:t>
            </a:r>
            <a:endParaRPr lang="en-GB" sz="1800" dirty="0">
              <a:solidFill>
                <a:schemeClr val="bg1"/>
              </a:solidFill>
              <a:latin typeface="+mj-lt"/>
            </a:endParaRPr>
          </a:p>
          <a:p>
            <a:pPr marL="0" indent="0">
              <a:buNone/>
            </a:pPr>
            <a:r>
              <a:rPr lang="en-GB" sz="1800" dirty="0">
                <a:solidFill>
                  <a:schemeClr val="bg1"/>
                </a:solidFill>
                <a:latin typeface="+mj-lt"/>
              </a:rPr>
              <a:t>Annual Health Checks (AHC) – weight should be measured at every annual health check and provides the opportunity for discussion about weight in a respectful and non-judgemental way</a:t>
            </a:r>
            <a:endParaRPr lang="en-GB" sz="1800" dirty="0">
              <a:solidFill>
                <a:schemeClr val="bg1"/>
              </a:solidFill>
              <a:latin typeface="+mj-lt"/>
              <a:cs typeface="Arial"/>
            </a:endParaRPr>
          </a:p>
        </p:txBody>
      </p:sp>
      <p:sp>
        <p:nvSpPr>
          <p:cNvPr id="13" name="TextBox 12">
            <a:extLst>
              <a:ext uri="{FF2B5EF4-FFF2-40B4-BE49-F238E27FC236}">
                <a16:creationId xmlns:a16="http://schemas.microsoft.com/office/drawing/2014/main" id="{08BD57A6-9F86-743F-A46F-0424D4D43E8A}"/>
              </a:ext>
            </a:extLst>
          </p:cNvPr>
          <p:cNvSpPr txBox="1"/>
          <p:nvPr/>
        </p:nvSpPr>
        <p:spPr>
          <a:xfrm>
            <a:off x="13962604" y="3541016"/>
            <a:ext cx="3479415" cy="2240613"/>
          </a:xfrm>
          <a:prstGeom prst="rect">
            <a:avLst/>
          </a:prstGeom>
          <a:noFill/>
          <a:ln>
            <a:solidFill>
              <a:schemeClr val="bg2"/>
            </a:solidFill>
          </a:ln>
        </p:spPr>
        <p:style>
          <a:lnRef idx="2">
            <a:schemeClr val="accent6"/>
          </a:lnRef>
          <a:fillRef idx="1">
            <a:schemeClr val="lt1"/>
          </a:fillRef>
          <a:effectRef idx="0">
            <a:schemeClr val="accent6"/>
          </a:effectRef>
          <a:fontRef idx="minor">
            <a:schemeClr val="dk1"/>
          </a:fontRef>
        </p:style>
        <p:txBody>
          <a:bodyPr wrap="square" lIns="91440" tIns="45720" rIns="91440" bIns="45720" rtlCol="0" anchor="t">
            <a:spAutoFit/>
          </a:bodyPr>
          <a:lstStyle/>
          <a:p>
            <a:pPr algn="ctr">
              <a:lnSpc>
                <a:spcPct val="90000"/>
              </a:lnSpc>
              <a:spcBef>
                <a:spcPts val="600"/>
              </a:spcBef>
            </a:pPr>
            <a:r>
              <a:rPr lang="en-GB" sz="1800" b="1">
                <a:solidFill>
                  <a:schemeClr val="bg1"/>
                </a:solidFill>
                <a:latin typeface="Arial"/>
                <a:cs typeface="Arial"/>
              </a:rPr>
              <a:t>People with a learning disability and autistic people say:</a:t>
            </a:r>
          </a:p>
          <a:p>
            <a:pPr algn="ctr">
              <a:lnSpc>
                <a:spcPct val="90000"/>
              </a:lnSpc>
              <a:spcBef>
                <a:spcPts val="600"/>
              </a:spcBef>
            </a:pPr>
            <a:r>
              <a:rPr lang="en-GB" sz="1800">
                <a:solidFill>
                  <a:schemeClr val="bg1"/>
                </a:solidFill>
                <a:latin typeface="Arial" panose="020B0604020202020204" pitchFamily="34" charset="0"/>
                <a:cs typeface="Arial" panose="020B0604020202020204" pitchFamily="34" charset="0"/>
              </a:rPr>
              <a:t>Some have </a:t>
            </a:r>
            <a:r>
              <a:rPr lang="en-GB" sz="1800" b="1">
                <a:solidFill>
                  <a:schemeClr val="bg1"/>
                </a:solidFill>
                <a:latin typeface="Arial" panose="020B0604020202020204" pitchFamily="34" charset="0"/>
                <a:cs typeface="Arial" panose="020B0604020202020204" pitchFamily="34" charset="0"/>
              </a:rPr>
              <a:t>never had</a:t>
            </a:r>
            <a:r>
              <a:rPr lang="en-GB" sz="1800">
                <a:solidFill>
                  <a:schemeClr val="bg1"/>
                </a:solidFill>
                <a:latin typeface="Arial" panose="020B0604020202020204" pitchFamily="34" charset="0"/>
                <a:cs typeface="Arial" panose="020B0604020202020204" pitchFamily="34" charset="0"/>
              </a:rPr>
              <a:t> an Annual Health Check</a:t>
            </a:r>
          </a:p>
          <a:p>
            <a:pPr algn="ctr">
              <a:lnSpc>
                <a:spcPct val="90000"/>
              </a:lnSpc>
              <a:spcBef>
                <a:spcPts val="600"/>
              </a:spcBef>
            </a:pPr>
            <a:r>
              <a:rPr lang="en-GB" sz="1800">
                <a:solidFill>
                  <a:schemeClr val="bg1"/>
                </a:solidFill>
                <a:latin typeface="Arial" panose="020B0604020202020204" pitchFamily="34" charset="0"/>
                <a:cs typeface="Arial" panose="020B0604020202020204" pitchFamily="34" charset="0"/>
              </a:rPr>
              <a:t>Weight is often measured but sometimes no discussion or action follows</a:t>
            </a:r>
          </a:p>
        </p:txBody>
      </p:sp>
      <p:graphicFrame>
        <p:nvGraphicFramePr>
          <p:cNvPr id="17" name="Table 16">
            <a:extLst>
              <a:ext uri="{FF2B5EF4-FFF2-40B4-BE49-F238E27FC236}">
                <a16:creationId xmlns:a16="http://schemas.microsoft.com/office/drawing/2014/main" id="{2913D0A2-6A1D-EFBE-0459-80A05A4333B9}"/>
              </a:ext>
            </a:extLst>
          </p:cNvPr>
          <p:cNvGraphicFramePr>
            <a:graphicFrameLocks noGrp="1"/>
          </p:cNvGraphicFramePr>
          <p:nvPr>
            <p:extLst>
              <p:ext uri="{D42A27DB-BD31-4B8C-83A1-F6EECF244321}">
                <p14:modId xmlns:p14="http://schemas.microsoft.com/office/powerpoint/2010/main" val="344595530"/>
              </p:ext>
            </p:extLst>
          </p:nvPr>
        </p:nvGraphicFramePr>
        <p:xfrm>
          <a:off x="564299" y="6166423"/>
          <a:ext cx="12717945" cy="3593094"/>
        </p:xfrm>
        <a:graphic>
          <a:graphicData uri="http://schemas.openxmlformats.org/drawingml/2006/table">
            <a:tbl>
              <a:tblPr firstRow="1" bandRow="1"/>
              <a:tblGrid>
                <a:gridCol w="2985087">
                  <a:extLst>
                    <a:ext uri="{9D8B030D-6E8A-4147-A177-3AD203B41FA5}">
                      <a16:colId xmlns:a16="http://schemas.microsoft.com/office/drawing/2014/main" val="1354181078"/>
                    </a:ext>
                  </a:extLst>
                </a:gridCol>
                <a:gridCol w="3891941">
                  <a:extLst>
                    <a:ext uri="{9D8B030D-6E8A-4147-A177-3AD203B41FA5}">
                      <a16:colId xmlns:a16="http://schemas.microsoft.com/office/drawing/2014/main" val="3691494096"/>
                    </a:ext>
                  </a:extLst>
                </a:gridCol>
                <a:gridCol w="5840917">
                  <a:extLst>
                    <a:ext uri="{9D8B030D-6E8A-4147-A177-3AD203B41FA5}">
                      <a16:colId xmlns:a16="http://schemas.microsoft.com/office/drawing/2014/main" val="2257780694"/>
                    </a:ext>
                  </a:extLst>
                </a:gridCol>
              </a:tblGrid>
              <a:tr h="395033">
                <a:tc>
                  <a:txBody>
                    <a:bodyPr/>
                    <a:lstStyle>
                      <a:lvl1pPr marL="0" algn="l" defTabSz="1025834" rtl="0" eaLnBrk="1" latinLnBrk="0" hangingPunct="1">
                        <a:defRPr sz="2018" b="1" kern="1200">
                          <a:solidFill>
                            <a:schemeClr val="lt1"/>
                          </a:solidFill>
                          <a:latin typeface="Calibri" panose="020F0502020204030204"/>
                        </a:defRPr>
                      </a:lvl1pPr>
                      <a:lvl2pPr marL="512917" algn="l" defTabSz="1025834" rtl="0" eaLnBrk="1" latinLnBrk="0" hangingPunct="1">
                        <a:defRPr sz="2018" b="1" kern="1200">
                          <a:solidFill>
                            <a:schemeClr val="lt1"/>
                          </a:solidFill>
                          <a:latin typeface="Calibri" panose="020F0502020204030204"/>
                        </a:defRPr>
                      </a:lvl2pPr>
                      <a:lvl3pPr marL="1025834" algn="l" defTabSz="1025834" rtl="0" eaLnBrk="1" latinLnBrk="0" hangingPunct="1">
                        <a:defRPr sz="2018" b="1" kern="1200">
                          <a:solidFill>
                            <a:schemeClr val="lt1"/>
                          </a:solidFill>
                          <a:latin typeface="Calibri" panose="020F0502020204030204"/>
                        </a:defRPr>
                      </a:lvl3pPr>
                      <a:lvl4pPr marL="1538750" algn="l" defTabSz="1025834" rtl="0" eaLnBrk="1" latinLnBrk="0" hangingPunct="1">
                        <a:defRPr sz="2018" b="1" kern="1200">
                          <a:solidFill>
                            <a:schemeClr val="lt1"/>
                          </a:solidFill>
                          <a:latin typeface="Calibri" panose="020F0502020204030204"/>
                        </a:defRPr>
                      </a:lvl4pPr>
                      <a:lvl5pPr marL="2051662" algn="l" defTabSz="1025834" rtl="0" eaLnBrk="1" latinLnBrk="0" hangingPunct="1">
                        <a:defRPr sz="2018" b="1" kern="1200">
                          <a:solidFill>
                            <a:schemeClr val="lt1"/>
                          </a:solidFill>
                          <a:latin typeface="Calibri" panose="020F0502020204030204"/>
                        </a:defRPr>
                      </a:lvl5pPr>
                      <a:lvl6pPr marL="2564580" algn="l" defTabSz="1025834" rtl="0" eaLnBrk="1" latinLnBrk="0" hangingPunct="1">
                        <a:defRPr sz="2018" b="1" kern="1200">
                          <a:solidFill>
                            <a:schemeClr val="lt1"/>
                          </a:solidFill>
                          <a:latin typeface="Calibri" panose="020F0502020204030204"/>
                        </a:defRPr>
                      </a:lvl6pPr>
                      <a:lvl7pPr marL="3077495" algn="l" defTabSz="1025834" rtl="0" eaLnBrk="1" latinLnBrk="0" hangingPunct="1">
                        <a:defRPr sz="2018" b="1" kern="1200">
                          <a:solidFill>
                            <a:schemeClr val="lt1"/>
                          </a:solidFill>
                          <a:latin typeface="Calibri" panose="020F0502020204030204"/>
                        </a:defRPr>
                      </a:lvl7pPr>
                      <a:lvl8pPr marL="3590412" algn="l" defTabSz="1025834" rtl="0" eaLnBrk="1" latinLnBrk="0" hangingPunct="1">
                        <a:defRPr sz="2018" b="1" kern="1200">
                          <a:solidFill>
                            <a:schemeClr val="lt1"/>
                          </a:solidFill>
                          <a:latin typeface="Calibri" panose="020F0502020204030204"/>
                        </a:defRPr>
                      </a:lvl8pPr>
                      <a:lvl9pPr marL="4103331" algn="l" defTabSz="1025834" rtl="0" eaLnBrk="1" latinLnBrk="0" hangingPunct="1">
                        <a:defRPr sz="2018" b="1" kern="1200">
                          <a:solidFill>
                            <a:schemeClr val="lt1"/>
                          </a:solidFill>
                          <a:latin typeface="Calibri" panose="020F0502020204030204"/>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a:solidFill>
                            <a:schemeClr val="tx1"/>
                          </a:solidFill>
                        </a:rPr>
                        <a:t>Clinician comment</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1025834" rtl="0" eaLnBrk="1" latinLnBrk="0" hangingPunct="1">
                        <a:defRPr sz="2018" b="1" kern="1200">
                          <a:solidFill>
                            <a:schemeClr val="lt1"/>
                          </a:solidFill>
                          <a:latin typeface="Calibri" panose="020F0502020204030204"/>
                        </a:defRPr>
                      </a:lvl1pPr>
                      <a:lvl2pPr marL="512917" algn="l" defTabSz="1025834" rtl="0" eaLnBrk="1" latinLnBrk="0" hangingPunct="1">
                        <a:defRPr sz="2018" b="1" kern="1200">
                          <a:solidFill>
                            <a:schemeClr val="lt1"/>
                          </a:solidFill>
                          <a:latin typeface="Calibri" panose="020F0502020204030204"/>
                        </a:defRPr>
                      </a:lvl2pPr>
                      <a:lvl3pPr marL="1025834" algn="l" defTabSz="1025834" rtl="0" eaLnBrk="1" latinLnBrk="0" hangingPunct="1">
                        <a:defRPr sz="2018" b="1" kern="1200">
                          <a:solidFill>
                            <a:schemeClr val="lt1"/>
                          </a:solidFill>
                          <a:latin typeface="Calibri" panose="020F0502020204030204"/>
                        </a:defRPr>
                      </a:lvl3pPr>
                      <a:lvl4pPr marL="1538750" algn="l" defTabSz="1025834" rtl="0" eaLnBrk="1" latinLnBrk="0" hangingPunct="1">
                        <a:defRPr sz="2018" b="1" kern="1200">
                          <a:solidFill>
                            <a:schemeClr val="lt1"/>
                          </a:solidFill>
                          <a:latin typeface="Calibri" panose="020F0502020204030204"/>
                        </a:defRPr>
                      </a:lvl4pPr>
                      <a:lvl5pPr marL="2051662" algn="l" defTabSz="1025834" rtl="0" eaLnBrk="1" latinLnBrk="0" hangingPunct="1">
                        <a:defRPr sz="2018" b="1" kern="1200">
                          <a:solidFill>
                            <a:schemeClr val="lt1"/>
                          </a:solidFill>
                          <a:latin typeface="Calibri" panose="020F0502020204030204"/>
                        </a:defRPr>
                      </a:lvl5pPr>
                      <a:lvl6pPr marL="2564580" algn="l" defTabSz="1025834" rtl="0" eaLnBrk="1" latinLnBrk="0" hangingPunct="1">
                        <a:defRPr sz="2018" b="1" kern="1200">
                          <a:solidFill>
                            <a:schemeClr val="lt1"/>
                          </a:solidFill>
                          <a:latin typeface="Calibri" panose="020F0502020204030204"/>
                        </a:defRPr>
                      </a:lvl6pPr>
                      <a:lvl7pPr marL="3077495" algn="l" defTabSz="1025834" rtl="0" eaLnBrk="1" latinLnBrk="0" hangingPunct="1">
                        <a:defRPr sz="2018" b="1" kern="1200">
                          <a:solidFill>
                            <a:schemeClr val="lt1"/>
                          </a:solidFill>
                          <a:latin typeface="Calibri" panose="020F0502020204030204"/>
                        </a:defRPr>
                      </a:lvl7pPr>
                      <a:lvl8pPr marL="3590412" algn="l" defTabSz="1025834" rtl="0" eaLnBrk="1" latinLnBrk="0" hangingPunct="1">
                        <a:defRPr sz="2018" b="1" kern="1200">
                          <a:solidFill>
                            <a:schemeClr val="lt1"/>
                          </a:solidFill>
                          <a:latin typeface="Calibri" panose="020F0502020204030204"/>
                        </a:defRPr>
                      </a:lvl8pPr>
                      <a:lvl9pPr marL="4103331" algn="l" defTabSz="1025834" rtl="0" eaLnBrk="1" latinLnBrk="0" hangingPunct="1">
                        <a:defRPr sz="2018" b="1" kern="1200">
                          <a:solidFill>
                            <a:schemeClr val="lt1"/>
                          </a:solidFill>
                          <a:latin typeface="Calibri" panose="020F0502020204030204"/>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a:solidFill>
                            <a:schemeClr val="tx1"/>
                          </a:solidFill>
                        </a:rPr>
                        <a:t>Patient’s possible perception</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1025834" rtl="0" eaLnBrk="1" latinLnBrk="0" hangingPunct="1">
                        <a:defRPr sz="2018" b="1" kern="1200">
                          <a:solidFill>
                            <a:schemeClr val="lt1"/>
                          </a:solidFill>
                          <a:latin typeface="Calibri" panose="020F0502020204030204"/>
                        </a:defRPr>
                      </a:lvl1pPr>
                      <a:lvl2pPr marL="512917" algn="l" defTabSz="1025834" rtl="0" eaLnBrk="1" latinLnBrk="0" hangingPunct="1">
                        <a:defRPr sz="2018" b="1" kern="1200">
                          <a:solidFill>
                            <a:schemeClr val="lt1"/>
                          </a:solidFill>
                          <a:latin typeface="Calibri" panose="020F0502020204030204"/>
                        </a:defRPr>
                      </a:lvl2pPr>
                      <a:lvl3pPr marL="1025834" algn="l" defTabSz="1025834" rtl="0" eaLnBrk="1" latinLnBrk="0" hangingPunct="1">
                        <a:defRPr sz="2018" b="1" kern="1200">
                          <a:solidFill>
                            <a:schemeClr val="lt1"/>
                          </a:solidFill>
                          <a:latin typeface="Calibri" panose="020F0502020204030204"/>
                        </a:defRPr>
                      </a:lvl3pPr>
                      <a:lvl4pPr marL="1538750" algn="l" defTabSz="1025834" rtl="0" eaLnBrk="1" latinLnBrk="0" hangingPunct="1">
                        <a:defRPr sz="2018" b="1" kern="1200">
                          <a:solidFill>
                            <a:schemeClr val="lt1"/>
                          </a:solidFill>
                          <a:latin typeface="Calibri" panose="020F0502020204030204"/>
                        </a:defRPr>
                      </a:lvl4pPr>
                      <a:lvl5pPr marL="2051662" algn="l" defTabSz="1025834" rtl="0" eaLnBrk="1" latinLnBrk="0" hangingPunct="1">
                        <a:defRPr sz="2018" b="1" kern="1200">
                          <a:solidFill>
                            <a:schemeClr val="lt1"/>
                          </a:solidFill>
                          <a:latin typeface="Calibri" panose="020F0502020204030204"/>
                        </a:defRPr>
                      </a:lvl5pPr>
                      <a:lvl6pPr marL="2564580" algn="l" defTabSz="1025834" rtl="0" eaLnBrk="1" latinLnBrk="0" hangingPunct="1">
                        <a:defRPr sz="2018" b="1" kern="1200">
                          <a:solidFill>
                            <a:schemeClr val="lt1"/>
                          </a:solidFill>
                          <a:latin typeface="Calibri" panose="020F0502020204030204"/>
                        </a:defRPr>
                      </a:lvl6pPr>
                      <a:lvl7pPr marL="3077495" algn="l" defTabSz="1025834" rtl="0" eaLnBrk="1" latinLnBrk="0" hangingPunct="1">
                        <a:defRPr sz="2018" b="1" kern="1200">
                          <a:solidFill>
                            <a:schemeClr val="lt1"/>
                          </a:solidFill>
                          <a:latin typeface="Calibri" panose="020F0502020204030204"/>
                        </a:defRPr>
                      </a:lvl7pPr>
                      <a:lvl8pPr marL="3590412" algn="l" defTabSz="1025834" rtl="0" eaLnBrk="1" latinLnBrk="0" hangingPunct="1">
                        <a:defRPr sz="2018" b="1" kern="1200">
                          <a:solidFill>
                            <a:schemeClr val="lt1"/>
                          </a:solidFill>
                          <a:latin typeface="Calibri" panose="020F0502020204030204"/>
                        </a:defRPr>
                      </a:lvl8pPr>
                      <a:lvl9pPr marL="4103331" algn="l" defTabSz="1025834" rtl="0" eaLnBrk="1" latinLnBrk="0" hangingPunct="1">
                        <a:defRPr sz="2018" b="1" kern="1200">
                          <a:solidFill>
                            <a:schemeClr val="lt1"/>
                          </a:solidFill>
                          <a:latin typeface="Calibri" panose="020F0502020204030204"/>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a:solidFill>
                            <a:schemeClr val="tx1"/>
                          </a:solidFill>
                        </a:rPr>
                        <a:t>Try saying</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2698978045"/>
                  </a:ext>
                </a:extLst>
              </a:tr>
              <a:tr h="652666">
                <a:tc>
                  <a:txBody>
                    <a:bodyPr/>
                    <a:lstStyle>
                      <a:lvl1pPr marL="0" algn="l" defTabSz="1025834" rtl="0" eaLnBrk="1" latinLnBrk="0" hangingPunct="1">
                        <a:defRPr sz="2018" kern="1200">
                          <a:solidFill>
                            <a:schemeClr val="dk1"/>
                          </a:solidFill>
                          <a:latin typeface="Calibri" panose="020F0502020204030204"/>
                        </a:defRPr>
                      </a:lvl1pPr>
                      <a:lvl2pPr marL="512917" algn="l" defTabSz="1025834" rtl="0" eaLnBrk="1" latinLnBrk="0" hangingPunct="1">
                        <a:defRPr sz="2018" kern="1200">
                          <a:solidFill>
                            <a:schemeClr val="dk1"/>
                          </a:solidFill>
                          <a:latin typeface="Calibri" panose="020F0502020204030204"/>
                        </a:defRPr>
                      </a:lvl2pPr>
                      <a:lvl3pPr marL="1025834" algn="l" defTabSz="1025834" rtl="0" eaLnBrk="1" latinLnBrk="0" hangingPunct="1">
                        <a:defRPr sz="2018" kern="1200">
                          <a:solidFill>
                            <a:schemeClr val="dk1"/>
                          </a:solidFill>
                          <a:latin typeface="Calibri" panose="020F0502020204030204"/>
                        </a:defRPr>
                      </a:lvl3pPr>
                      <a:lvl4pPr marL="1538750" algn="l" defTabSz="1025834" rtl="0" eaLnBrk="1" latinLnBrk="0" hangingPunct="1">
                        <a:defRPr sz="2018" kern="1200">
                          <a:solidFill>
                            <a:schemeClr val="dk1"/>
                          </a:solidFill>
                          <a:latin typeface="Calibri" panose="020F0502020204030204"/>
                        </a:defRPr>
                      </a:lvl4pPr>
                      <a:lvl5pPr marL="2051662" algn="l" defTabSz="1025834" rtl="0" eaLnBrk="1" latinLnBrk="0" hangingPunct="1">
                        <a:defRPr sz="2018" kern="1200">
                          <a:solidFill>
                            <a:schemeClr val="dk1"/>
                          </a:solidFill>
                          <a:latin typeface="Calibri" panose="020F0502020204030204"/>
                        </a:defRPr>
                      </a:lvl5pPr>
                      <a:lvl6pPr marL="2564580" algn="l" defTabSz="1025834" rtl="0" eaLnBrk="1" latinLnBrk="0" hangingPunct="1">
                        <a:defRPr sz="2018" kern="1200">
                          <a:solidFill>
                            <a:schemeClr val="dk1"/>
                          </a:solidFill>
                          <a:latin typeface="Calibri" panose="020F0502020204030204"/>
                        </a:defRPr>
                      </a:lvl6pPr>
                      <a:lvl7pPr marL="3077495" algn="l" defTabSz="1025834" rtl="0" eaLnBrk="1" latinLnBrk="0" hangingPunct="1">
                        <a:defRPr sz="2018" kern="1200">
                          <a:solidFill>
                            <a:schemeClr val="dk1"/>
                          </a:solidFill>
                          <a:latin typeface="Calibri" panose="020F0502020204030204"/>
                        </a:defRPr>
                      </a:lvl7pPr>
                      <a:lvl8pPr marL="3590412" algn="l" defTabSz="1025834" rtl="0" eaLnBrk="1" latinLnBrk="0" hangingPunct="1">
                        <a:defRPr sz="2018" kern="1200">
                          <a:solidFill>
                            <a:schemeClr val="dk1"/>
                          </a:solidFill>
                          <a:latin typeface="Calibri" panose="020F0502020204030204"/>
                        </a:defRPr>
                      </a:lvl8pPr>
                      <a:lvl9pPr marL="4103331" algn="l" defTabSz="1025834" rtl="0" eaLnBrk="1" latinLnBrk="0" hangingPunct="1">
                        <a:defRPr sz="2018" kern="1200">
                          <a:solidFill>
                            <a:schemeClr val="dk1"/>
                          </a:solidFill>
                          <a:latin typeface="Calibri" panose="020F0502020204030204"/>
                        </a:defRPr>
                      </a:lvl9pPr>
                    </a:lstStyle>
                    <a:p>
                      <a:pPr marL="0" marR="0" indent="0" algn="l" defTabSz="914400" rtl="0" eaLnBrk="1" fontAlgn="auto" latinLnBrk="0" hangingPunct="1">
                        <a:lnSpc>
                          <a:spcPct val="100000"/>
                        </a:lnSpc>
                        <a:spcBef>
                          <a:spcPts val="600"/>
                        </a:spcBef>
                        <a:spcAft>
                          <a:spcPts val="0"/>
                        </a:spcAft>
                        <a:buClrTx/>
                        <a:buSzTx/>
                        <a:buFontTx/>
                        <a:buNone/>
                        <a:tabLst/>
                        <a:defRPr/>
                      </a:pPr>
                      <a:r>
                        <a:rPr lang="en-GB" sz="1800" b="0" i="1"/>
                        <a:t>I think you ought to lose some weight</a:t>
                      </a:r>
                      <a:endParaRPr lang="en-GB" sz="1800" b="0" i="1">
                        <a:solidFill>
                          <a:schemeClr val="tx1"/>
                        </a:solidFill>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025834" rtl="0" eaLnBrk="1" latinLnBrk="0" hangingPunct="1">
                        <a:defRPr sz="2018" kern="1200">
                          <a:solidFill>
                            <a:schemeClr val="dk1"/>
                          </a:solidFill>
                          <a:latin typeface="Calibri" panose="020F0502020204030204"/>
                        </a:defRPr>
                      </a:lvl1pPr>
                      <a:lvl2pPr marL="512917" algn="l" defTabSz="1025834" rtl="0" eaLnBrk="1" latinLnBrk="0" hangingPunct="1">
                        <a:defRPr sz="2018" kern="1200">
                          <a:solidFill>
                            <a:schemeClr val="dk1"/>
                          </a:solidFill>
                          <a:latin typeface="Calibri" panose="020F0502020204030204"/>
                        </a:defRPr>
                      </a:lvl2pPr>
                      <a:lvl3pPr marL="1025834" algn="l" defTabSz="1025834" rtl="0" eaLnBrk="1" latinLnBrk="0" hangingPunct="1">
                        <a:defRPr sz="2018" kern="1200">
                          <a:solidFill>
                            <a:schemeClr val="dk1"/>
                          </a:solidFill>
                          <a:latin typeface="Calibri" panose="020F0502020204030204"/>
                        </a:defRPr>
                      </a:lvl3pPr>
                      <a:lvl4pPr marL="1538750" algn="l" defTabSz="1025834" rtl="0" eaLnBrk="1" latinLnBrk="0" hangingPunct="1">
                        <a:defRPr sz="2018" kern="1200">
                          <a:solidFill>
                            <a:schemeClr val="dk1"/>
                          </a:solidFill>
                          <a:latin typeface="Calibri" panose="020F0502020204030204"/>
                        </a:defRPr>
                      </a:lvl4pPr>
                      <a:lvl5pPr marL="2051662" algn="l" defTabSz="1025834" rtl="0" eaLnBrk="1" latinLnBrk="0" hangingPunct="1">
                        <a:defRPr sz="2018" kern="1200">
                          <a:solidFill>
                            <a:schemeClr val="dk1"/>
                          </a:solidFill>
                          <a:latin typeface="Calibri" panose="020F0502020204030204"/>
                        </a:defRPr>
                      </a:lvl5pPr>
                      <a:lvl6pPr marL="2564580" algn="l" defTabSz="1025834" rtl="0" eaLnBrk="1" latinLnBrk="0" hangingPunct="1">
                        <a:defRPr sz="2018" kern="1200">
                          <a:solidFill>
                            <a:schemeClr val="dk1"/>
                          </a:solidFill>
                          <a:latin typeface="Calibri" panose="020F0502020204030204"/>
                        </a:defRPr>
                      </a:lvl6pPr>
                      <a:lvl7pPr marL="3077495" algn="l" defTabSz="1025834" rtl="0" eaLnBrk="1" latinLnBrk="0" hangingPunct="1">
                        <a:defRPr sz="2018" kern="1200">
                          <a:solidFill>
                            <a:schemeClr val="dk1"/>
                          </a:solidFill>
                          <a:latin typeface="Calibri" panose="020F0502020204030204"/>
                        </a:defRPr>
                      </a:lvl7pPr>
                      <a:lvl8pPr marL="3590412" algn="l" defTabSz="1025834" rtl="0" eaLnBrk="1" latinLnBrk="0" hangingPunct="1">
                        <a:defRPr sz="2018" kern="1200">
                          <a:solidFill>
                            <a:schemeClr val="dk1"/>
                          </a:solidFill>
                          <a:latin typeface="Calibri" panose="020F0502020204030204"/>
                        </a:defRPr>
                      </a:lvl8pPr>
                      <a:lvl9pPr marL="4103331" algn="l" defTabSz="1025834" rtl="0" eaLnBrk="1" latinLnBrk="0" hangingPunct="1">
                        <a:defRPr sz="2018" kern="1200">
                          <a:solidFill>
                            <a:schemeClr val="dk1"/>
                          </a:solidFill>
                          <a:latin typeface="Calibri" panose="020F0502020204030204"/>
                        </a:defRPr>
                      </a:lvl9pPr>
                    </a:lstStyle>
                    <a:p>
                      <a:pPr marL="0" marR="0" indent="0" algn="l" defTabSz="914400" rtl="0" eaLnBrk="1" fontAlgn="auto" latinLnBrk="0" hangingPunct="1">
                        <a:lnSpc>
                          <a:spcPct val="100000"/>
                        </a:lnSpc>
                        <a:spcBef>
                          <a:spcPts val="600"/>
                        </a:spcBef>
                        <a:spcAft>
                          <a:spcPts val="0"/>
                        </a:spcAft>
                        <a:buClrTx/>
                        <a:buSzTx/>
                        <a:buFontTx/>
                        <a:buNone/>
                        <a:tabLst/>
                        <a:defRPr/>
                      </a:pPr>
                      <a:r>
                        <a:rPr lang="en-GB" sz="1800" b="0"/>
                        <a:t>The Dr thinks </a:t>
                      </a:r>
                      <a:r>
                        <a:rPr lang="en-GB" sz="1800" b="1"/>
                        <a:t>I’m fat</a:t>
                      </a:r>
                      <a:r>
                        <a:rPr lang="en-GB" sz="1800" b="0"/>
                        <a:t>, despite my diet attempts</a:t>
                      </a:r>
                      <a:endParaRPr lang="en-GB" sz="1800" b="0">
                        <a:solidFill>
                          <a:schemeClr val="tx1"/>
                        </a:solidFill>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025834" rtl="0" eaLnBrk="1" latinLnBrk="0" hangingPunct="1">
                        <a:defRPr sz="2018" kern="1200">
                          <a:solidFill>
                            <a:schemeClr val="dk1"/>
                          </a:solidFill>
                          <a:latin typeface="Calibri" panose="020F0502020204030204"/>
                        </a:defRPr>
                      </a:lvl1pPr>
                      <a:lvl2pPr marL="512917" algn="l" defTabSz="1025834" rtl="0" eaLnBrk="1" latinLnBrk="0" hangingPunct="1">
                        <a:defRPr sz="2018" kern="1200">
                          <a:solidFill>
                            <a:schemeClr val="dk1"/>
                          </a:solidFill>
                          <a:latin typeface="Calibri" panose="020F0502020204030204"/>
                        </a:defRPr>
                      </a:lvl2pPr>
                      <a:lvl3pPr marL="1025834" algn="l" defTabSz="1025834" rtl="0" eaLnBrk="1" latinLnBrk="0" hangingPunct="1">
                        <a:defRPr sz="2018" kern="1200">
                          <a:solidFill>
                            <a:schemeClr val="dk1"/>
                          </a:solidFill>
                          <a:latin typeface="Calibri" panose="020F0502020204030204"/>
                        </a:defRPr>
                      </a:lvl3pPr>
                      <a:lvl4pPr marL="1538750" algn="l" defTabSz="1025834" rtl="0" eaLnBrk="1" latinLnBrk="0" hangingPunct="1">
                        <a:defRPr sz="2018" kern="1200">
                          <a:solidFill>
                            <a:schemeClr val="dk1"/>
                          </a:solidFill>
                          <a:latin typeface="Calibri" panose="020F0502020204030204"/>
                        </a:defRPr>
                      </a:lvl4pPr>
                      <a:lvl5pPr marL="2051662" algn="l" defTabSz="1025834" rtl="0" eaLnBrk="1" latinLnBrk="0" hangingPunct="1">
                        <a:defRPr sz="2018" kern="1200">
                          <a:solidFill>
                            <a:schemeClr val="dk1"/>
                          </a:solidFill>
                          <a:latin typeface="Calibri" panose="020F0502020204030204"/>
                        </a:defRPr>
                      </a:lvl5pPr>
                      <a:lvl6pPr marL="2564580" algn="l" defTabSz="1025834" rtl="0" eaLnBrk="1" latinLnBrk="0" hangingPunct="1">
                        <a:defRPr sz="2018" kern="1200">
                          <a:solidFill>
                            <a:schemeClr val="dk1"/>
                          </a:solidFill>
                          <a:latin typeface="Calibri" panose="020F0502020204030204"/>
                        </a:defRPr>
                      </a:lvl6pPr>
                      <a:lvl7pPr marL="3077495" algn="l" defTabSz="1025834" rtl="0" eaLnBrk="1" latinLnBrk="0" hangingPunct="1">
                        <a:defRPr sz="2018" kern="1200">
                          <a:solidFill>
                            <a:schemeClr val="dk1"/>
                          </a:solidFill>
                          <a:latin typeface="Calibri" panose="020F0502020204030204"/>
                        </a:defRPr>
                      </a:lvl7pPr>
                      <a:lvl8pPr marL="3590412" algn="l" defTabSz="1025834" rtl="0" eaLnBrk="1" latinLnBrk="0" hangingPunct="1">
                        <a:defRPr sz="2018" kern="1200">
                          <a:solidFill>
                            <a:schemeClr val="dk1"/>
                          </a:solidFill>
                          <a:latin typeface="Calibri" panose="020F0502020204030204"/>
                        </a:defRPr>
                      </a:lvl8pPr>
                      <a:lvl9pPr marL="4103331" algn="l" defTabSz="1025834" rtl="0" eaLnBrk="1" latinLnBrk="0" hangingPunct="1">
                        <a:defRPr sz="2018"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600"/>
                        </a:spcBef>
                        <a:spcAft>
                          <a:spcPts val="0"/>
                        </a:spcAft>
                        <a:buClrTx/>
                        <a:buSzTx/>
                        <a:buFontTx/>
                        <a:buNone/>
                        <a:tabLst/>
                        <a:defRPr/>
                      </a:pPr>
                      <a:r>
                        <a:rPr lang="en-US" sz="1800" b="1" i="1"/>
                        <a:t>And as you said, your weight’s crept up a bit</a:t>
                      </a:r>
                      <a:endParaRPr lang="en-GB" sz="1800" b="1" i="1"/>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extLst>
                  <a:ext uri="{0D108BD9-81ED-4DB2-BD59-A6C34878D82A}">
                    <a16:rowId xmlns:a16="http://schemas.microsoft.com/office/drawing/2014/main" val="1477626989"/>
                  </a:ext>
                </a:extLst>
              </a:tr>
              <a:tr h="761443">
                <a:tc>
                  <a:txBody>
                    <a:bodyPr/>
                    <a:lstStyle>
                      <a:lvl1pPr marL="0" algn="l" defTabSz="1025834" rtl="0" eaLnBrk="1" latinLnBrk="0" hangingPunct="1">
                        <a:defRPr sz="2018" kern="1200">
                          <a:solidFill>
                            <a:schemeClr val="dk1"/>
                          </a:solidFill>
                          <a:latin typeface="Calibri" panose="020F0502020204030204"/>
                        </a:defRPr>
                      </a:lvl1pPr>
                      <a:lvl2pPr marL="512917" algn="l" defTabSz="1025834" rtl="0" eaLnBrk="1" latinLnBrk="0" hangingPunct="1">
                        <a:defRPr sz="2018" kern="1200">
                          <a:solidFill>
                            <a:schemeClr val="dk1"/>
                          </a:solidFill>
                          <a:latin typeface="Calibri" panose="020F0502020204030204"/>
                        </a:defRPr>
                      </a:lvl2pPr>
                      <a:lvl3pPr marL="1025834" algn="l" defTabSz="1025834" rtl="0" eaLnBrk="1" latinLnBrk="0" hangingPunct="1">
                        <a:defRPr sz="2018" kern="1200">
                          <a:solidFill>
                            <a:schemeClr val="dk1"/>
                          </a:solidFill>
                          <a:latin typeface="Calibri" panose="020F0502020204030204"/>
                        </a:defRPr>
                      </a:lvl3pPr>
                      <a:lvl4pPr marL="1538750" algn="l" defTabSz="1025834" rtl="0" eaLnBrk="1" latinLnBrk="0" hangingPunct="1">
                        <a:defRPr sz="2018" kern="1200">
                          <a:solidFill>
                            <a:schemeClr val="dk1"/>
                          </a:solidFill>
                          <a:latin typeface="Calibri" panose="020F0502020204030204"/>
                        </a:defRPr>
                      </a:lvl4pPr>
                      <a:lvl5pPr marL="2051662" algn="l" defTabSz="1025834" rtl="0" eaLnBrk="1" latinLnBrk="0" hangingPunct="1">
                        <a:defRPr sz="2018" kern="1200">
                          <a:solidFill>
                            <a:schemeClr val="dk1"/>
                          </a:solidFill>
                          <a:latin typeface="Calibri" panose="020F0502020204030204"/>
                        </a:defRPr>
                      </a:lvl5pPr>
                      <a:lvl6pPr marL="2564580" algn="l" defTabSz="1025834" rtl="0" eaLnBrk="1" latinLnBrk="0" hangingPunct="1">
                        <a:defRPr sz="2018" kern="1200">
                          <a:solidFill>
                            <a:schemeClr val="dk1"/>
                          </a:solidFill>
                          <a:latin typeface="Calibri" panose="020F0502020204030204"/>
                        </a:defRPr>
                      </a:lvl6pPr>
                      <a:lvl7pPr marL="3077495" algn="l" defTabSz="1025834" rtl="0" eaLnBrk="1" latinLnBrk="0" hangingPunct="1">
                        <a:defRPr sz="2018" kern="1200">
                          <a:solidFill>
                            <a:schemeClr val="dk1"/>
                          </a:solidFill>
                          <a:latin typeface="Calibri" panose="020F0502020204030204"/>
                        </a:defRPr>
                      </a:lvl7pPr>
                      <a:lvl8pPr marL="3590412" algn="l" defTabSz="1025834" rtl="0" eaLnBrk="1" latinLnBrk="0" hangingPunct="1">
                        <a:defRPr sz="2018" kern="1200">
                          <a:solidFill>
                            <a:schemeClr val="dk1"/>
                          </a:solidFill>
                          <a:latin typeface="Calibri" panose="020F0502020204030204"/>
                        </a:defRPr>
                      </a:lvl8pPr>
                      <a:lvl9pPr marL="4103331" algn="l" defTabSz="1025834" rtl="0" eaLnBrk="1" latinLnBrk="0" hangingPunct="1">
                        <a:defRPr sz="2018" kern="1200">
                          <a:solidFill>
                            <a:schemeClr val="dk1"/>
                          </a:solidFill>
                          <a:latin typeface="Calibri" panose="020F0502020204030204"/>
                        </a:defRPr>
                      </a:lvl9pPr>
                    </a:lstStyle>
                    <a:p>
                      <a:pPr marL="0" marR="0" indent="0" algn="l" defTabSz="914400" rtl="0" eaLnBrk="1" fontAlgn="auto" latinLnBrk="0" hangingPunct="1">
                        <a:lnSpc>
                          <a:spcPct val="100000"/>
                        </a:lnSpc>
                        <a:spcBef>
                          <a:spcPts val="600"/>
                        </a:spcBef>
                        <a:spcAft>
                          <a:spcPts val="0"/>
                        </a:spcAft>
                        <a:buClrTx/>
                        <a:buSzTx/>
                        <a:buFontTx/>
                        <a:buNone/>
                        <a:tabLst/>
                        <a:defRPr/>
                      </a:pPr>
                      <a:r>
                        <a:rPr lang="en-GB" sz="1800" i="1"/>
                        <a:t>Your weight is making your joints worse</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025834" rtl="0" eaLnBrk="1" latinLnBrk="0" hangingPunct="1">
                        <a:defRPr sz="2018" kern="1200">
                          <a:solidFill>
                            <a:schemeClr val="dk1"/>
                          </a:solidFill>
                          <a:latin typeface="Calibri" panose="020F0502020204030204"/>
                        </a:defRPr>
                      </a:lvl1pPr>
                      <a:lvl2pPr marL="512917" algn="l" defTabSz="1025834" rtl="0" eaLnBrk="1" latinLnBrk="0" hangingPunct="1">
                        <a:defRPr sz="2018" kern="1200">
                          <a:solidFill>
                            <a:schemeClr val="dk1"/>
                          </a:solidFill>
                          <a:latin typeface="Calibri" panose="020F0502020204030204"/>
                        </a:defRPr>
                      </a:lvl2pPr>
                      <a:lvl3pPr marL="1025834" algn="l" defTabSz="1025834" rtl="0" eaLnBrk="1" latinLnBrk="0" hangingPunct="1">
                        <a:defRPr sz="2018" kern="1200">
                          <a:solidFill>
                            <a:schemeClr val="dk1"/>
                          </a:solidFill>
                          <a:latin typeface="Calibri" panose="020F0502020204030204"/>
                        </a:defRPr>
                      </a:lvl3pPr>
                      <a:lvl4pPr marL="1538750" algn="l" defTabSz="1025834" rtl="0" eaLnBrk="1" latinLnBrk="0" hangingPunct="1">
                        <a:defRPr sz="2018" kern="1200">
                          <a:solidFill>
                            <a:schemeClr val="dk1"/>
                          </a:solidFill>
                          <a:latin typeface="Calibri" panose="020F0502020204030204"/>
                        </a:defRPr>
                      </a:lvl4pPr>
                      <a:lvl5pPr marL="2051662" algn="l" defTabSz="1025834" rtl="0" eaLnBrk="1" latinLnBrk="0" hangingPunct="1">
                        <a:defRPr sz="2018" kern="1200">
                          <a:solidFill>
                            <a:schemeClr val="dk1"/>
                          </a:solidFill>
                          <a:latin typeface="Calibri" panose="020F0502020204030204"/>
                        </a:defRPr>
                      </a:lvl5pPr>
                      <a:lvl6pPr marL="2564580" algn="l" defTabSz="1025834" rtl="0" eaLnBrk="1" latinLnBrk="0" hangingPunct="1">
                        <a:defRPr sz="2018" kern="1200">
                          <a:solidFill>
                            <a:schemeClr val="dk1"/>
                          </a:solidFill>
                          <a:latin typeface="Calibri" panose="020F0502020204030204"/>
                        </a:defRPr>
                      </a:lvl6pPr>
                      <a:lvl7pPr marL="3077495" algn="l" defTabSz="1025834" rtl="0" eaLnBrk="1" latinLnBrk="0" hangingPunct="1">
                        <a:defRPr sz="2018" kern="1200">
                          <a:solidFill>
                            <a:schemeClr val="dk1"/>
                          </a:solidFill>
                          <a:latin typeface="Calibri" panose="020F0502020204030204"/>
                        </a:defRPr>
                      </a:lvl7pPr>
                      <a:lvl8pPr marL="3590412" algn="l" defTabSz="1025834" rtl="0" eaLnBrk="1" latinLnBrk="0" hangingPunct="1">
                        <a:defRPr sz="2018" kern="1200">
                          <a:solidFill>
                            <a:schemeClr val="dk1"/>
                          </a:solidFill>
                          <a:latin typeface="Calibri" panose="020F0502020204030204"/>
                        </a:defRPr>
                      </a:lvl8pPr>
                      <a:lvl9pPr marL="4103331" algn="l" defTabSz="1025834" rtl="0" eaLnBrk="1" latinLnBrk="0" hangingPunct="1">
                        <a:defRPr sz="2018" kern="1200">
                          <a:solidFill>
                            <a:schemeClr val="dk1"/>
                          </a:solidFill>
                          <a:latin typeface="Calibri" panose="020F0502020204030204"/>
                        </a:defRPr>
                      </a:lvl9pPr>
                    </a:lstStyle>
                    <a:p>
                      <a:pPr marL="0" marR="0" indent="0" algn="l" defTabSz="914400" rtl="0" eaLnBrk="1" fontAlgn="auto" latinLnBrk="0" hangingPunct="1">
                        <a:lnSpc>
                          <a:spcPct val="100000"/>
                        </a:lnSpc>
                        <a:spcBef>
                          <a:spcPts val="600"/>
                        </a:spcBef>
                        <a:spcAft>
                          <a:spcPts val="0"/>
                        </a:spcAft>
                        <a:buClrTx/>
                        <a:buSzTx/>
                        <a:buFontTx/>
                        <a:buNone/>
                        <a:tabLst/>
                        <a:defRPr/>
                      </a:pPr>
                      <a:r>
                        <a:rPr lang="en-GB" sz="1800"/>
                        <a:t>My pain is </a:t>
                      </a:r>
                      <a:r>
                        <a:rPr lang="en-GB" sz="1800" b="1"/>
                        <a:t>my fault</a:t>
                      </a:r>
                    </a:p>
                    <a:p>
                      <a:pPr>
                        <a:spcBef>
                          <a:spcPts val="600"/>
                        </a:spcBef>
                      </a:pPr>
                      <a:endParaRPr lang="en-GB" sz="180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025834" rtl="0" eaLnBrk="1" latinLnBrk="0" hangingPunct="1">
                        <a:defRPr sz="2018" kern="1200">
                          <a:solidFill>
                            <a:schemeClr val="dk1"/>
                          </a:solidFill>
                          <a:latin typeface="Calibri" panose="020F0502020204030204"/>
                        </a:defRPr>
                      </a:lvl1pPr>
                      <a:lvl2pPr marL="512917" algn="l" defTabSz="1025834" rtl="0" eaLnBrk="1" latinLnBrk="0" hangingPunct="1">
                        <a:defRPr sz="2018" kern="1200">
                          <a:solidFill>
                            <a:schemeClr val="dk1"/>
                          </a:solidFill>
                          <a:latin typeface="Calibri" panose="020F0502020204030204"/>
                        </a:defRPr>
                      </a:lvl2pPr>
                      <a:lvl3pPr marL="1025834" algn="l" defTabSz="1025834" rtl="0" eaLnBrk="1" latinLnBrk="0" hangingPunct="1">
                        <a:defRPr sz="2018" kern="1200">
                          <a:solidFill>
                            <a:schemeClr val="dk1"/>
                          </a:solidFill>
                          <a:latin typeface="Calibri" panose="020F0502020204030204"/>
                        </a:defRPr>
                      </a:lvl3pPr>
                      <a:lvl4pPr marL="1538750" algn="l" defTabSz="1025834" rtl="0" eaLnBrk="1" latinLnBrk="0" hangingPunct="1">
                        <a:defRPr sz="2018" kern="1200">
                          <a:solidFill>
                            <a:schemeClr val="dk1"/>
                          </a:solidFill>
                          <a:latin typeface="Calibri" panose="020F0502020204030204"/>
                        </a:defRPr>
                      </a:lvl4pPr>
                      <a:lvl5pPr marL="2051662" algn="l" defTabSz="1025834" rtl="0" eaLnBrk="1" latinLnBrk="0" hangingPunct="1">
                        <a:defRPr sz="2018" kern="1200">
                          <a:solidFill>
                            <a:schemeClr val="dk1"/>
                          </a:solidFill>
                          <a:latin typeface="Calibri" panose="020F0502020204030204"/>
                        </a:defRPr>
                      </a:lvl5pPr>
                      <a:lvl6pPr marL="2564580" algn="l" defTabSz="1025834" rtl="0" eaLnBrk="1" latinLnBrk="0" hangingPunct="1">
                        <a:defRPr sz="2018" kern="1200">
                          <a:solidFill>
                            <a:schemeClr val="dk1"/>
                          </a:solidFill>
                          <a:latin typeface="Calibri" panose="020F0502020204030204"/>
                        </a:defRPr>
                      </a:lvl6pPr>
                      <a:lvl7pPr marL="3077495" algn="l" defTabSz="1025834" rtl="0" eaLnBrk="1" latinLnBrk="0" hangingPunct="1">
                        <a:defRPr sz="2018" kern="1200">
                          <a:solidFill>
                            <a:schemeClr val="dk1"/>
                          </a:solidFill>
                          <a:latin typeface="Calibri" panose="020F0502020204030204"/>
                        </a:defRPr>
                      </a:lvl7pPr>
                      <a:lvl8pPr marL="3590412" algn="l" defTabSz="1025834" rtl="0" eaLnBrk="1" latinLnBrk="0" hangingPunct="1">
                        <a:defRPr sz="2018" kern="1200">
                          <a:solidFill>
                            <a:schemeClr val="dk1"/>
                          </a:solidFill>
                          <a:latin typeface="Calibri" panose="020F0502020204030204"/>
                        </a:defRPr>
                      </a:lvl8pPr>
                      <a:lvl9pPr marL="4103331" algn="l" defTabSz="1025834" rtl="0" eaLnBrk="1" latinLnBrk="0" hangingPunct="1">
                        <a:defRPr sz="2018" kern="1200">
                          <a:solidFill>
                            <a:schemeClr val="dk1"/>
                          </a:solidFill>
                          <a:latin typeface="Calibri" panose="020F0502020204030204"/>
                        </a:defRPr>
                      </a:lvl9pPr>
                    </a:lstStyle>
                    <a:p>
                      <a:pPr>
                        <a:spcBef>
                          <a:spcPts val="600"/>
                        </a:spcBef>
                      </a:pPr>
                      <a:r>
                        <a:rPr lang="en-US" sz="1800" b="1" i="1" u="sng"/>
                        <a:t>Some people</a:t>
                      </a:r>
                      <a:r>
                        <a:rPr lang="en-US" sz="1800" b="1" i="1" u="none"/>
                        <a:t> </a:t>
                      </a:r>
                      <a:r>
                        <a:rPr lang="en-US" sz="1800" b="1" i="1"/>
                        <a:t>with your symptoms find that losing a bit of weight can be helpful</a:t>
                      </a:r>
                      <a:endParaRPr lang="en-GB" sz="1800" b="1" i="1"/>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2016128912"/>
                  </a:ext>
                </a:extLst>
              </a:tr>
              <a:tr h="1022509">
                <a:tc>
                  <a:txBody>
                    <a:bodyPr/>
                    <a:lstStyle>
                      <a:lvl1pPr marL="0" algn="l" defTabSz="1025834" rtl="0" eaLnBrk="1" latinLnBrk="0" hangingPunct="1">
                        <a:defRPr sz="2018" kern="1200">
                          <a:solidFill>
                            <a:schemeClr val="dk1"/>
                          </a:solidFill>
                          <a:latin typeface="Calibri" panose="020F0502020204030204"/>
                        </a:defRPr>
                      </a:lvl1pPr>
                      <a:lvl2pPr marL="512917" algn="l" defTabSz="1025834" rtl="0" eaLnBrk="1" latinLnBrk="0" hangingPunct="1">
                        <a:defRPr sz="2018" kern="1200">
                          <a:solidFill>
                            <a:schemeClr val="dk1"/>
                          </a:solidFill>
                          <a:latin typeface="Calibri" panose="020F0502020204030204"/>
                        </a:defRPr>
                      </a:lvl2pPr>
                      <a:lvl3pPr marL="1025834" algn="l" defTabSz="1025834" rtl="0" eaLnBrk="1" latinLnBrk="0" hangingPunct="1">
                        <a:defRPr sz="2018" kern="1200">
                          <a:solidFill>
                            <a:schemeClr val="dk1"/>
                          </a:solidFill>
                          <a:latin typeface="Calibri" panose="020F0502020204030204"/>
                        </a:defRPr>
                      </a:lvl3pPr>
                      <a:lvl4pPr marL="1538750" algn="l" defTabSz="1025834" rtl="0" eaLnBrk="1" latinLnBrk="0" hangingPunct="1">
                        <a:defRPr sz="2018" kern="1200">
                          <a:solidFill>
                            <a:schemeClr val="dk1"/>
                          </a:solidFill>
                          <a:latin typeface="Calibri" panose="020F0502020204030204"/>
                        </a:defRPr>
                      </a:lvl4pPr>
                      <a:lvl5pPr marL="2051662" algn="l" defTabSz="1025834" rtl="0" eaLnBrk="1" latinLnBrk="0" hangingPunct="1">
                        <a:defRPr sz="2018" kern="1200">
                          <a:solidFill>
                            <a:schemeClr val="dk1"/>
                          </a:solidFill>
                          <a:latin typeface="Calibri" panose="020F0502020204030204"/>
                        </a:defRPr>
                      </a:lvl5pPr>
                      <a:lvl6pPr marL="2564580" algn="l" defTabSz="1025834" rtl="0" eaLnBrk="1" latinLnBrk="0" hangingPunct="1">
                        <a:defRPr sz="2018" kern="1200">
                          <a:solidFill>
                            <a:schemeClr val="dk1"/>
                          </a:solidFill>
                          <a:latin typeface="Calibri" panose="020F0502020204030204"/>
                        </a:defRPr>
                      </a:lvl6pPr>
                      <a:lvl7pPr marL="3077495" algn="l" defTabSz="1025834" rtl="0" eaLnBrk="1" latinLnBrk="0" hangingPunct="1">
                        <a:defRPr sz="2018" kern="1200">
                          <a:solidFill>
                            <a:schemeClr val="dk1"/>
                          </a:solidFill>
                          <a:latin typeface="Calibri" panose="020F0502020204030204"/>
                        </a:defRPr>
                      </a:lvl7pPr>
                      <a:lvl8pPr marL="3590412" algn="l" defTabSz="1025834" rtl="0" eaLnBrk="1" latinLnBrk="0" hangingPunct="1">
                        <a:defRPr sz="2018" kern="1200">
                          <a:solidFill>
                            <a:schemeClr val="dk1"/>
                          </a:solidFill>
                          <a:latin typeface="Calibri" panose="020F0502020204030204"/>
                        </a:defRPr>
                      </a:lvl8pPr>
                      <a:lvl9pPr marL="4103331" algn="l" defTabSz="1025834" rtl="0" eaLnBrk="1" latinLnBrk="0" hangingPunct="1">
                        <a:defRPr sz="2018" kern="1200">
                          <a:solidFill>
                            <a:schemeClr val="dk1"/>
                          </a:solidFill>
                          <a:latin typeface="Calibri" panose="020F0502020204030204"/>
                        </a:defRPr>
                      </a:lvl9pPr>
                    </a:lstStyle>
                    <a:p>
                      <a:pPr marL="0" marR="0" indent="0" algn="l" defTabSz="914400" rtl="0" eaLnBrk="1" fontAlgn="auto" latinLnBrk="0" hangingPunct="1">
                        <a:lnSpc>
                          <a:spcPct val="100000"/>
                        </a:lnSpc>
                        <a:spcBef>
                          <a:spcPts val="600"/>
                        </a:spcBef>
                        <a:spcAft>
                          <a:spcPts val="0"/>
                        </a:spcAft>
                        <a:buClrTx/>
                        <a:buSzTx/>
                        <a:buFontTx/>
                        <a:buNone/>
                        <a:tabLst/>
                        <a:defRPr/>
                      </a:pPr>
                      <a:r>
                        <a:rPr lang="en-GB" sz="1800" i="1"/>
                        <a:t>Do you realise your weight is causing your illness?</a:t>
                      </a:r>
                    </a:p>
                    <a:p>
                      <a:pPr>
                        <a:spcBef>
                          <a:spcPts val="600"/>
                        </a:spcBef>
                      </a:pPr>
                      <a:endParaRPr lang="en-GB" sz="1800" i="1"/>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025834" rtl="0" eaLnBrk="1" latinLnBrk="0" hangingPunct="1">
                        <a:defRPr sz="2018" kern="1200">
                          <a:solidFill>
                            <a:schemeClr val="dk1"/>
                          </a:solidFill>
                          <a:latin typeface="Calibri" panose="020F0502020204030204"/>
                        </a:defRPr>
                      </a:lvl1pPr>
                      <a:lvl2pPr marL="512917" algn="l" defTabSz="1025834" rtl="0" eaLnBrk="1" latinLnBrk="0" hangingPunct="1">
                        <a:defRPr sz="2018" kern="1200">
                          <a:solidFill>
                            <a:schemeClr val="dk1"/>
                          </a:solidFill>
                          <a:latin typeface="Calibri" panose="020F0502020204030204"/>
                        </a:defRPr>
                      </a:lvl2pPr>
                      <a:lvl3pPr marL="1025834" algn="l" defTabSz="1025834" rtl="0" eaLnBrk="1" latinLnBrk="0" hangingPunct="1">
                        <a:defRPr sz="2018" kern="1200">
                          <a:solidFill>
                            <a:schemeClr val="dk1"/>
                          </a:solidFill>
                          <a:latin typeface="Calibri" panose="020F0502020204030204"/>
                        </a:defRPr>
                      </a:lvl3pPr>
                      <a:lvl4pPr marL="1538750" algn="l" defTabSz="1025834" rtl="0" eaLnBrk="1" latinLnBrk="0" hangingPunct="1">
                        <a:defRPr sz="2018" kern="1200">
                          <a:solidFill>
                            <a:schemeClr val="dk1"/>
                          </a:solidFill>
                          <a:latin typeface="Calibri" panose="020F0502020204030204"/>
                        </a:defRPr>
                      </a:lvl4pPr>
                      <a:lvl5pPr marL="2051662" algn="l" defTabSz="1025834" rtl="0" eaLnBrk="1" latinLnBrk="0" hangingPunct="1">
                        <a:defRPr sz="2018" kern="1200">
                          <a:solidFill>
                            <a:schemeClr val="dk1"/>
                          </a:solidFill>
                          <a:latin typeface="Calibri" panose="020F0502020204030204"/>
                        </a:defRPr>
                      </a:lvl5pPr>
                      <a:lvl6pPr marL="2564580" algn="l" defTabSz="1025834" rtl="0" eaLnBrk="1" latinLnBrk="0" hangingPunct="1">
                        <a:defRPr sz="2018" kern="1200">
                          <a:solidFill>
                            <a:schemeClr val="dk1"/>
                          </a:solidFill>
                          <a:latin typeface="Calibri" panose="020F0502020204030204"/>
                        </a:defRPr>
                      </a:lvl6pPr>
                      <a:lvl7pPr marL="3077495" algn="l" defTabSz="1025834" rtl="0" eaLnBrk="1" latinLnBrk="0" hangingPunct="1">
                        <a:defRPr sz="2018" kern="1200">
                          <a:solidFill>
                            <a:schemeClr val="dk1"/>
                          </a:solidFill>
                          <a:latin typeface="Calibri" panose="020F0502020204030204"/>
                        </a:defRPr>
                      </a:lvl7pPr>
                      <a:lvl8pPr marL="3590412" algn="l" defTabSz="1025834" rtl="0" eaLnBrk="1" latinLnBrk="0" hangingPunct="1">
                        <a:defRPr sz="2018" kern="1200">
                          <a:solidFill>
                            <a:schemeClr val="dk1"/>
                          </a:solidFill>
                          <a:latin typeface="Calibri" panose="020F0502020204030204"/>
                        </a:defRPr>
                      </a:lvl8pPr>
                      <a:lvl9pPr marL="4103331" algn="l" defTabSz="1025834" rtl="0" eaLnBrk="1" latinLnBrk="0" hangingPunct="1">
                        <a:defRPr sz="2018" kern="1200">
                          <a:solidFill>
                            <a:schemeClr val="dk1"/>
                          </a:solidFill>
                          <a:latin typeface="Calibri" panose="020F0502020204030204"/>
                        </a:defRPr>
                      </a:lvl9pPr>
                    </a:lstStyle>
                    <a:p>
                      <a:pPr marL="0" marR="0" indent="0" algn="l" defTabSz="914400" rtl="0" eaLnBrk="1" fontAlgn="auto" latinLnBrk="0" hangingPunct="1">
                        <a:lnSpc>
                          <a:spcPct val="100000"/>
                        </a:lnSpc>
                        <a:spcBef>
                          <a:spcPts val="600"/>
                        </a:spcBef>
                        <a:spcAft>
                          <a:spcPts val="0"/>
                        </a:spcAft>
                        <a:buClrTx/>
                        <a:buSzTx/>
                        <a:buFontTx/>
                        <a:buNone/>
                        <a:tabLst/>
                        <a:defRPr/>
                      </a:pPr>
                      <a:r>
                        <a:rPr lang="en-GB" sz="1800" baseline="0"/>
                        <a:t>To rescue my dignity </a:t>
                      </a:r>
                      <a:r>
                        <a:rPr lang="en-GB" sz="1800"/>
                        <a:t>I shall become either defensive</a:t>
                      </a:r>
                      <a:r>
                        <a:rPr lang="en-GB" sz="1800" baseline="0"/>
                        <a:t> or aggressive, or simply </a:t>
                      </a:r>
                      <a:r>
                        <a:rPr lang="en-GB" sz="1800" b="1" baseline="0"/>
                        <a:t>not come back </a:t>
                      </a:r>
                      <a:r>
                        <a:rPr lang="en-GB" sz="1800" baseline="0"/>
                        <a:t>to this Dr</a:t>
                      </a:r>
                      <a:endParaRPr lang="en-GB" sz="180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025834" rtl="0" eaLnBrk="1" latinLnBrk="0" hangingPunct="1">
                        <a:defRPr sz="2018" kern="1200">
                          <a:solidFill>
                            <a:schemeClr val="dk1"/>
                          </a:solidFill>
                          <a:latin typeface="Calibri" panose="020F0502020204030204"/>
                        </a:defRPr>
                      </a:lvl1pPr>
                      <a:lvl2pPr marL="512917" algn="l" defTabSz="1025834" rtl="0" eaLnBrk="1" latinLnBrk="0" hangingPunct="1">
                        <a:defRPr sz="2018" kern="1200">
                          <a:solidFill>
                            <a:schemeClr val="dk1"/>
                          </a:solidFill>
                          <a:latin typeface="Calibri" panose="020F0502020204030204"/>
                        </a:defRPr>
                      </a:lvl2pPr>
                      <a:lvl3pPr marL="1025834" algn="l" defTabSz="1025834" rtl="0" eaLnBrk="1" latinLnBrk="0" hangingPunct="1">
                        <a:defRPr sz="2018" kern="1200">
                          <a:solidFill>
                            <a:schemeClr val="dk1"/>
                          </a:solidFill>
                          <a:latin typeface="Calibri" panose="020F0502020204030204"/>
                        </a:defRPr>
                      </a:lvl3pPr>
                      <a:lvl4pPr marL="1538750" algn="l" defTabSz="1025834" rtl="0" eaLnBrk="1" latinLnBrk="0" hangingPunct="1">
                        <a:defRPr sz="2018" kern="1200">
                          <a:solidFill>
                            <a:schemeClr val="dk1"/>
                          </a:solidFill>
                          <a:latin typeface="Calibri" panose="020F0502020204030204"/>
                        </a:defRPr>
                      </a:lvl4pPr>
                      <a:lvl5pPr marL="2051662" algn="l" defTabSz="1025834" rtl="0" eaLnBrk="1" latinLnBrk="0" hangingPunct="1">
                        <a:defRPr sz="2018" kern="1200">
                          <a:solidFill>
                            <a:schemeClr val="dk1"/>
                          </a:solidFill>
                          <a:latin typeface="Calibri" panose="020F0502020204030204"/>
                        </a:defRPr>
                      </a:lvl5pPr>
                      <a:lvl6pPr marL="2564580" algn="l" defTabSz="1025834" rtl="0" eaLnBrk="1" latinLnBrk="0" hangingPunct="1">
                        <a:defRPr sz="2018" kern="1200">
                          <a:solidFill>
                            <a:schemeClr val="dk1"/>
                          </a:solidFill>
                          <a:latin typeface="Calibri" panose="020F0502020204030204"/>
                        </a:defRPr>
                      </a:lvl6pPr>
                      <a:lvl7pPr marL="3077495" algn="l" defTabSz="1025834" rtl="0" eaLnBrk="1" latinLnBrk="0" hangingPunct="1">
                        <a:defRPr sz="2018" kern="1200">
                          <a:solidFill>
                            <a:schemeClr val="dk1"/>
                          </a:solidFill>
                          <a:latin typeface="Calibri" panose="020F0502020204030204"/>
                        </a:defRPr>
                      </a:lvl7pPr>
                      <a:lvl8pPr marL="3590412" algn="l" defTabSz="1025834" rtl="0" eaLnBrk="1" latinLnBrk="0" hangingPunct="1">
                        <a:defRPr sz="2018" kern="1200">
                          <a:solidFill>
                            <a:schemeClr val="dk1"/>
                          </a:solidFill>
                          <a:latin typeface="Calibri" panose="020F0502020204030204"/>
                        </a:defRPr>
                      </a:lvl8pPr>
                      <a:lvl9pPr marL="4103331" algn="l" defTabSz="1025834" rtl="0" eaLnBrk="1" latinLnBrk="0" hangingPunct="1">
                        <a:defRPr sz="2018" kern="1200">
                          <a:solidFill>
                            <a:schemeClr val="dk1"/>
                          </a:solidFill>
                          <a:latin typeface="Calibri" panose="020F0502020204030204"/>
                        </a:defRPr>
                      </a:lvl9pPr>
                    </a:lstStyle>
                    <a:p>
                      <a:pPr marL="0" marR="0" indent="0" algn="l" defTabSz="914400" rtl="0" eaLnBrk="1" fontAlgn="auto" latinLnBrk="0" hangingPunct="1">
                        <a:lnSpc>
                          <a:spcPct val="100000"/>
                        </a:lnSpc>
                        <a:spcBef>
                          <a:spcPts val="600"/>
                        </a:spcBef>
                        <a:spcAft>
                          <a:spcPts val="0"/>
                        </a:spcAft>
                        <a:buClrTx/>
                        <a:buSzTx/>
                        <a:buFontTx/>
                        <a:buNone/>
                        <a:tabLst/>
                        <a:defRPr/>
                      </a:pPr>
                      <a:r>
                        <a:rPr lang="en-US" sz="1800" b="1" i="1"/>
                        <a:t>You said you’d like to lose some weight because you’re feeling quite breathless</a:t>
                      </a:r>
                      <a:endParaRPr lang="en-GB" sz="1800" b="1" i="1"/>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extLst>
                  <a:ext uri="{0D108BD9-81ED-4DB2-BD59-A6C34878D82A}">
                    <a16:rowId xmlns:a16="http://schemas.microsoft.com/office/drawing/2014/main" val="1655337676"/>
                  </a:ext>
                </a:extLst>
              </a:tr>
              <a:tr h="761443">
                <a:tc>
                  <a:txBody>
                    <a:bodyPr/>
                    <a:lstStyle>
                      <a:lvl1pPr marL="0" algn="l" defTabSz="1025834" rtl="0" eaLnBrk="1" latinLnBrk="0" hangingPunct="1">
                        <a:defRPr sz="2018" kern="1200">
                          <a:solidFill>
                            <a:schemeClr val="dk1"/>
                          </a:solidFill>
                          <a:latin typeface="Calibri" panose="020F0502020204030204"/>
                        </a:defRPr>
                      </a:lvl1pPr>
                      <a:lvl2pPr marL="512917" algn="l" defTabSz="1025834" rtl="0" eaLnBrk="1" latinLnBrk="0" hangingPunct="1">
                        <a:defRPr sz="2018" kern="1200">
                          <a:solidFill>
                            <a:schemeClr val="dk1"/>
                          </a:solidFill>
                          <a:latin typeface="Calibri" panose="020F0502020204030204"/>
                        </a:defRPr>
                      </a:lvl2pPr>
                      <a:lvl3pPr marL="1025834" algn="l" defTabSz="1025834" rtl="0" eaLnBrk="1" latinLnBrk="0" hangingPunct="1">
                        <a:defRPr sz="2018" kern="1200">
                          <a:solidFill>
                            <a:schemeClr val="dk1"/>
                          </a:solidFill>
                          <a:latin typeface="Calibri" panose="020F0502020204030204"/>
                        </a:defRPr>
                      </a:lvl3pPr>
                      <a:lvl4pPr marL="1538750" algn="l" defTabSz="1025834" rtl="0" eaLnBrk="1" latinLnBrk="0" hangingPunct="1">
                        <a:defRPr sz="2018" kern="1200">
                          <a:solidFill>
                            <a:schemeClr val="dk1"/>
                          </a:solidFill>
                          <a:latin typeface="Calibri" panose="020F0502020204030204"/>
                        </a:defRPr>
                      </a:lvl4pPr>
                      <a:lvl5pPr marL="2051662" algn="l" defTabSz="1025834" rtl="0" eaLnBrk="1" latinLnBrk="0" hangingPunct="1">
                        <a:defRPr sz="2018" kern="1200">
                          <a:solidFill>
                            <a:schemeClr val="dk1"/>
                          </a:solidFill>
                          <a:latin typeface="Calibri" panose="020F0502020204030204"/>
                        </a:defRPr>
                      </a:lvl5pPr>
                      <a:lvl6pPr marL="2564580" algn="l" defTabSz="1025834" rtl="0" eaLnBrk="1" latinLnBrk="0" hangingPunct="1">
                        <a:defRPr sz="2018" kern="1200">
                          <a:solidFill>
                            <a:schemeClr val="dk1"/>
                          </a:solidFill>
                          <a:latin typeface="Calibri" panose="020F0502020204030204"/>
                        </a:defRPr>
                      </a:lvl6pPr>
                      <a:lvl7pPr marL="3077495" algn="l" defTabSz="1025834" rtl="0" eaLnBrk="1" latinLnBrk="0" hangingPunct="1">
                        <a:defRPr sz="2018" kern="1200">
                          <a:solidFill>
                            <a:schemeClr val="dk1"/>
                          </a:solidFill>
                          <a:latin typeface="Calibri" panose="020F0502020204030204"/>
                        </a:defRPr>
                      </a:lvl7pPr>
                      <a:lvl8pPr marL="3590412" algn="l" defTabSz="1025834" rtl="0" eaLnBrk="1" latinLnBrk="0" hangingPunct="1">
                        <a:defRPr sz="2018" kern="1200">
                          <a:solidFill>
                            <a:schemeClr val="dk1"/>
                          </a:solidFill>
                          <a:latin typeface="Calibri" panose="020F0502020204030204"/>
                        </a:defRPr>
                      </a:lvl8pPr>
                      <a:lvl9pPr marL="4103331" algn="l" defTabSz="1025834" rtl="0" eaLnBrk="1" latinLnBrk="0" hangingPunct="1">
                        <a:defRPr sz="2018" kern="1200">
                          <a:solidFill>
                            <a:schemeClr val="dk1"/>
                          </a:solidFill>
                          <a:latin typeface="Calibri" panose="020F0502020204030204"/>
                        </a:defRPr>
                      </a:lvl9pPr>
                    </a:lstStyle>
                    <a:p>
                      <a:pPr marL="0" marR="0" indent="0" algn="l" defTabSz="914400" rtl="0" eaLnBrk="1" fontAlgn="auto" latinLnBrk="0" hangingPunct="1">
                        <a:lnSpc>
                          <a:spcPct val="100000"/>
                        </a:lnSpc>
                        <a:spcBef>
                          <a:spcPts val="600"/>
                        </a:spcBef>
                        <a:spcAft>
                          <a:spcPts val="0"/>
                        </a:spcAft>
                        <a:buClrTx/>
                        <a:buSzTx/>
                        <a:buFontTx/>
                        <a:buNone/>
                        <a:tabLst/>
                        <a:defRPr/>
                      </a:pPr>
                      <a:r>
                        <a:rPr lang="en-GB" sz="1800" i="1"/>
                        <a:t>You just need to eat less</a:t>
                      </a:r>
                    </a:p>
                    <a:p>
                      <a:pPr>
                        <a:spcBef>
                          <a:spcPts val="600"/>
                        </a:spcBef>
                      </a:pPr>
                      <a:endParaRPr lang="en-GB" sz="1800" i="1"/>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025834" rtl="0" eaLnBrk="1" latinLnBrk="0" hangingPunct="1">
                        <a:defRPr sz="2018" kern="1200">
                          <a:solidFill>
                            <a:schemeClr val="dk1"/>
                          </a:solidFill>
                          <a:latin typeface="Calibri" panose="020F0502020204030204"/>
                        </a:defRPr>
                      </a:lvl1pPr>
                      <a:lvl2pPr marL="512917" algn="l" defTabSz="1025834" rtl="0" eaLnBrk="1" latinLnBrk="0" hangingPunct="1">
                        <a:defRPr sz="2018" kern="1200">
                          <a:solidFill>
                            <a:schemeClr val="dk1"/>
                          </a:solidFill>
                          <a:latin typeface="Calibri" panose="020F0502020204030204"/>
                        </a:defRPr>
                      </a:lvl2pPr>
                      <a:lvl3pPr marL="1025834" algn="l" defTabSz="1025834" rtl="0" eaLnBrk="1" latinLnBrk="0" hangingPunct="1">
                        <a:defRPr sz="2018" kern="1200">
                          <a:solidFill>
                            <a:schemeClr val="dk1"/>
                          </a:solidFill>
                          <a:latin typeface="Calibri" panose="020F0502020204030204"/>
                        </a:defRPr>
                      </a:lvl3pPr>
                      <a:lvl4pPr marL="1538750" algn="l" defTabSz="1025834" rtl="0" eaLnBrk="1" latinLnBrk="0" hangingPunct="1">
                        <a:defRPr sz="2018" kern="1200">
                          <a:solidFill>
                            <a:schemeClr val="dk1"/>
                          </a:solidFill>
                          <a:latin typeface="Calibri" panose="020F0502020204030204"/>
                        </a:defRPr>
                      </a:lvl4pPr>
                      <a:lvl5pPr marL="2051662" algn="l" defTabSz="1025834" rtl="0" eaLnBrk="1" latinLnBrk="0" hangingPunct="1">
                        <a:defRPr sz="2018" kern="1200">
                          <a:solidFill>
                            <a:schemeClr val="dk1"/>
                          </a:solidFill>
                          <a:latin typeface="Calibri" panose="020F0502020204030204"/>
                        </a:defRPr>
                      </a:lvl5pPr>
                      <a:lvl6pPr marL="2564580" algn="l" defTabSz="1025834" rtl="0" eaLnBrk="1" latinLnBrk="0" hangingPunct="1">
                        <a:defRPr sz="2018" kern="1200">
                          <a:solidFill>
                            <a:schemeClr val="dk1"/>
                          </a:solidFill>
                          <a:latin typeface="Calibri" panose="020F0502020204030204"/>
                        </a:defRPr>
                      </a:lvl6pPr>
                      <a:lvl7pPr marL="3077495" algn="l" defTabSz="1025834" rtl="0" eaLnBrk="1" latinLnBrk="0" hangingPunct="1">
                        <a:defRPr sz="2018" kern="1200">
                          <a:solidFill>
                            <a:schemeClr val="dk1"/>
                          </a:solidFill>
                          <a:latin typeface="Calibri" panose="020F0502020204030204"/>
                        </a:defRPr>
                      </a:lvl7pPr>
                      <a:lvl8pPr marL="3590412" algn="l" defTabSz="1025834" rtl="0" eaLnBrk="1" latinLnBrk="0" hangingPunct="1">
                        <a:defRPr sz="2018" kern="1200">
                          <a:solidFill>
                            <a:schemeClr val="dk1"/>
                          </a:solidFill>
                          <a:latin typeface="Calibri" panose="020F0502020204030204"/>
                        </a:defRPr>
                      </a:lvl8pPr>
                      <a:lvl9pPr marL="4103331" algn="l" defTabSz="1025834" rtl="0" eaLnBrk="1" latinLnBrk="0" hangingPunct="1">
                        <a:defRPr sz="2018" kern="1200">
                          <a:solidFill>
                            <a:schemeClr val="dk1"/>
                          </a:solidFill>
                          <a:latin typeface="Calibri" panose="020F0502020204030204"/>
                        </a:defRPr>
                      </a:lvl9pPr>
                    </a:lstStyle>
                    <a:p>
                      <a:pPr marL="0" marR="0" indent="0" algn="l" defTabSz="914400" rtl="0" eaLnBrk="1" fontAlgn="auto" latinLnBrk="0" hangingPunct="1">
                        <a:lnSpc>
                          <a:spcPct val="100000"/>
                        </a:lnSpc>
                        <a:spcBef>
                          <a:spcPts val="600"/>
                        </a:spcBef>
                        <a:spcAft>
                          <a:spcPts val="0"/>
                        </a:spcAft>
                        <a:buClrTx/>
                        <a:buSzTx/>
                        <a:buFontTx/>
                        <a:buNone/>
                        <a:tabLst/>
                        <a:defRPr/>
                      </a:pPr>
                      <a:r>
                        <a:rPr lang="en-GB" sz="1800"/>
                        <a:t>This doctor </a:t>
                      </a:r>
                      <a:r>
                        <a:rPr lang="en-GB" sz="1800" b="1"/>
                        <a:t>has no idea </a:t>
                      </a:r>
                      <a:r>
                        <a:rPr lang="en-GB" sz="1800" b="0"/>
                        <a:t>what it is like </a:t>
                      </a:r>
                      <a:r>
                        <a:rPr lang="en-GB" sz="1800"/>
                        <a:t>living with obesity</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025834" rtl="0" eaLnBrk="1" latinLnBrk="0" hangingPunct="1">
                        <a:defRPr sz="2018" kern="1200">
                          <a:solidFill>
                            <a:schemeClr val="dk1"/>
                          </a:solidFill>
                          <a:latin typeface="Calibri" panose="020F0502020204030204"/>
                        </a:defRPr>
                      </a:lvl1pPr>
                      <a:lvl2pPr marL="512917" algn="l" defTabSz="1025834" rtl="0" eaLnBrk="1" latinLnBrk="0" hangingPunct="1">
                        <a:defRPr sz="2018" kern="1200">
                          <a:solidFill>
                            <a:schemeClr val="dk1"/>
                          </a:solidFill>
                          <a:latin typeface="Calibri" panose="020F0502020204030204"/>
                        </a:defRPr>
                      </a:lvl2pPr>
                      <a:lvl3pPr marL="1025834" algn="l" defTabSz="1025834" rtl="0" eaLnBrk="1" latinLnBrk="0" hangingPunct="1">
                        <a:defRPr sz="2018" kern="1200">
                          <a:solidFill>
                            <a:schemeClr val="dk1"/>
                          </a:solidFill>
                          <a:latin typeface="Calibri" panose="020F0502020204030204"/>
                        </a:defRPr>
                      </a:lvl3pPr>
                      <a:lvl4pPr marL="1538750" algn="l" defTabSz="1025834" rtl="0" eaLnBrk="1" latinLnBrk="0" hangingPunct="1">
                        <a:defRPr sz="2018" kern="1200">
                          <a:solidFill>
                            <a:schemeClr val="dk1"/>
                          </a:solidFill>
                          <a:latin typeface="Calibri" panose="020F0502020204030204"/>
                        </a:defRPr>
                      </a:lvl4pPr>
                      <a:lvl5pPr marL="2051662" algn="l" defTabSz="1025834" rtl="0" eaLnBrk="1" latinLnBrk="0" hangingPunct="1">
                        <a:defRPr sz="2018" kern="1200">
                          <a:solidFill>
                            <a:schemeClr val="dk1"/>
                          </a:solidFill>
                          <a:latin typeface="Calibri" panose="020F0502020204030204"/>
                        </a:defRPr>
                      </a:lvl5pPr>
                      <a:lvl6pPr marL="2564580" algn="l" defTabSz="1025834" rtl="0" eaLnBrk="1" latinLnBrk="0" hangingPunct="1">
                        <a:defRPr sz="2018" kern="1200">
                          <a:solidFill>
                            <a:schemeClr val="dk1"/>
                          </a:solidFill>
                          <a:latin typeface="Calibri" panose="020F0502020204030204"/>
                        </a:defRPr>
                      </a:lvl6pPr>
                      <a:lvl7pPr marL="3077495" algn="l" defTabSz="1025834" rtl="0" eaLnBrk="1" latinLnBrk="0" hangingPunct="1">
                        <a:defRPr sz="2018" kern="1200">
                          <a:solidFill>
                            <a:schemeClr val="dk1"/>
                          </a:solidFill>
                          <a:latin typeface="Calibri" panose="020F0502020204030204"/>
                        </a:defRPr>
                      </a:lvl7pPr>
                      <a:lvl8pPr marL="3590412" algn="l" defTabSz="1025834" rtl="0" eaLnBrk="1" latinLnBrk="0" hangingPunct="1">
                        <a:defRPr sz="2018" kern="1200">
                          <a:solidFill>
                            <a:schemeClr val="dk1"/>
                          </a:solidFill>
                          <a:latin typeface="Calibri" panose="020F0502020204030204"/>
                        </a:defRPr>
                      </a:lvl8pPr>
                      <a:lvl9pPr marL="4103331" algn="l" defTabSz="1025834" rtl="0" eaLnBrk="1" latinLnBrk="0" hangingPunct="1">
                        <a:defRPr sz="2018"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600"/>
                        </a:spcBef>
                        <a:spcAft>
                          <a:spcPts val="0"/>
                        </a:spcAft>
                        <a:buClrTx/>
                        <a:buSzTx/>
                        <a:buFontTx/>
                        <a:buNone/>
                        <a:tabLst/>
                        <a:defRPr/>
                      </a:pPr>
                      <a:r>
                        <a:rPr lang="en-US" sz="1800" b="1" i="1" dirty="0"/>
                        <a:t>Has what’s been going on in your life had an impact on what you eat?</a:t>
                      </a:r>
                      <a:endParaRPr lang="en-GB" sz="1800" b="1" i="1"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2633340171"/>
                  </a:ext>
                </a:extLst>
              </a:tr>
            </a:tbl>
          </a:graphicData>
        </a:graphic>
      </p:graphicFrame>
      <p:sp>
        <p:nvSpPr>
          <p:cNvPr id="20" name="Rectangle 19">
            <a:extLst>
              <a:ext uri="{FF2B5EF4-FFF2-40B4-BE49-F238E27FC236}">
                <a16:creationId xmlns:a16="http://schemas.microsoft.com/office/drawing/2014/main" id="{FC430B57-5CEF-54C0-A8C4-1025A469FF5C}"/>
              </a:ext>
            </a:extLst>
          </p:cNvPr>
          <p:cNvSpPr/>
          <p:nvPr/>
        </p:nvSpPr>
        <p:spPr>
          <a:xfrm>
            <a:off x="13969821" y="6336545"/>
            <a:ext cx="3479415" cy="2662267"/>
          </a:xfrm>
          <a:prstGeom prst="rect">
            <a:avLst/>
          </a:prstGeom>
          <a:noFill/>
          <a:ln w="12700" cap="flat" cmpd="sng" algn="ctr">
            <a:solidFill>
              <a:srgbClr val="FF0000"/>
            </a:solidFill>
            <a:prstDash val="solid"/>
            <a:miter lim="800000"/>
          </a:ln>
          <a:effectLst/>
        </p:spPr>
        <p:txBody>
          <a:bodyPr wrap="square" rtlCol="0" anchor="ctr">
            <a:spAutoFit/>
          </a:bodyPr>
          <a:lstStyle/>
          <a:p>
            <a:pPr marL="0" marR="0" lvl="0" indent="0" algn="ctr" defTabSz="914400" eaLnBrk="1" fontAlgn="auto" latinLnBrk="0" hangingPunct="1">
              <a:lnSpc>
                <a:spcPct val="100000"/>
              </a:lnSpc>
              <a:spcBef>
                <a:spcPts val="0"/>
              </a:spcBef>
              <a:spcAft>
                <a:spcPts val="600"/>
              </a:spcAft>
              <a:buClrTx/>
              <a:buSzTx/>
              <a:buFontTx/>
              <a:buNone/>
              <a:tabLst/>
              <a:defRPr/>
            </a:pPr>
            <a:r>
              <a:rPr kumimoji="0" lang="en-GB" sz="1800" b="0" i="0" u="none" strike="noStrike" kern="0" cap="none" spc="0" normalizeH="0" baseline="0" noProof="0" dirty="0">
                <a:ln>
                  <a:noFill/>
                </a:ln>
                <a:solidFill>
                  <a:prstClr val="black"/>
                </a:solidFill>
                <a:effectLst/>
                <a:uLnTx/>
                <a:uFillTx/>
                <a:ea typeface="+mn-ea"/>
                <a:cs typeface="Arial" panose="020B0604020202020204" pitchFamily="34" charset="0"/>
              </a:rPr>
              <a:t>N.B. Learning disabilities are stigmatised in some ethnic communities, which means this is a hidden minority group</a:t>
            </a:r>
            <a:r>
              <a:rPr kumimoji="0" lang="en-GB" sz="1800" b="0" i="0" u="none" strike="noStrike" kern="0" cap="none" spc="0" normalizeH="0" baseline="0" noProof="0" dirty="0">
                <a:ln>
                  <a:noFill/>
                </a:ln>
                <a:solidFill>
                  <a:srgbClr val="FF0000"/>
                </a:solidFill>
                <a:effectLst/>
                <a:uLnTx/>
                <a:uFillTx/>
                <a:ea typeface="+mn-ea"/>
                <a:cs typeface="Arial" panose="020B0604020202020204" pitchFamily="34" charset="0"/>
              </a:rPr>
              <a: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prstClr val="black"/>
                </a:solidFill>
                <a:effectLst/>
                <a:uLnTx/>
                <a:uFillTx/>
                <a:ea typeface="+mn-ea"/>
                <a:cs typeface="Arial" panose="020B0604020202020204" pitchFamily="34" charset="0"/>
                <a:hlinkClick r:id="rId17"/>
              </a:rPr>
              <a:t>Research</a:t>
            </a:r>
            <a:r>
              <a:rPr kumimoji="0" lang="en-GB" sz="1800" b="0" i="0" u="none" strike="noStrike" kern="0" cap="none" spc="0" normalizeH="0" baseline="0" noProof="0" dirty="0">
                <a:ln>
                  <a:noFill/>
                </a:ln>
                <a:solidFill>
                  <a:prstClr val="black"/>
                </a:solidFill>
                <a:effectLst/>
                <a:uLnTx/>
                <a:uFillTx/>
                <a:ea typeface="+mn-ea"/>
                <a:cs typeface="Arial" panose="020B0604020202020204" pitchFamily="34" charset="0"/>
              </a:rPr>
              <a:t> recommends recording ethnicity alongside learning disability to support appropriate planning and resource allocation</a:t>
            </a:r>
            <a:r>
              <a:rPr kumimoji="0" lang="en-GB" sz="1800" b="0" i="0" u="none" strike="noStrike" kern="0" cap="none" spc="0" normalizeH="0" baseline="0" noProof="0" dirty="0">
                <a:ln>
                  <a:noFill/>
                </a:ln>
                <a:solidFill>
                  <a:srgbClr val="FF0000"/>
                </a:solidFill>
                <a:effectLst/>
                <a:uLnTx/>
                <a:uFillTx/>
                <a:ea typeface="+mn-ea"/>
                <a:cs typeface="Arial" panose="020B0604020202020204" pitchFamily="34" charset="0"/>
              </a:rPr>
              <a:t>.</a:t>
            </a:r>
          </a:p>
        </p:txBody>
      </p:sp>
    </p:spTree>
    <p:extLst>
      <p:ext uri="{BB962C8B-B14F-4D97-AF65-F5344CB8AC3E}">
        <p14:creationId xmlns:p14="http://schemas.microsoft.com/office/powerpoint/2010/main" val="2812770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B1E8BA9C-923E-8A77-1833-DBB8159EBE10}"/>
              </a:ext>
            </a:extLst>
          </p:cNvPr>
          <p:cNvSpPr>
            <a:spLocks noGrp="1"/>
          </p:cNvSpPr>
          <p:nvPr>
            <p:ph type="title"/>
          </p:nvPr>
        </p:nvSpPr>
        <p:spPr>
          <a:xfrm>
            <a:off x="468821" y="2268772"/>
            <a:ext cx="16548793" cy="865128"/>
          </a:xfrm>
        </p:spPr>
        <p:txBody>
          <a:bodyPr>
            <a:noAutofit/>
          </a:bodyPr>
          <a:lstStyle/>
          <a:p>
            <a:r>
              <a:rPr lang="en-GB" sz="4200" b="1"/>
              <a:t>Measuring Weight</a:t>
            </a:r>
          </a:p>
        </p:txBody>
      </p:sp>
      <p:sp>
        <p:nvSpPr>
          <p:cNvPr id="3" name="Slide Number Placeholder 2">
            <a:extLst>
              <a:ext uri="{FF2B5EF4-FFF2-40B4-BE49-F238E27FC236}">
                <a16:creationId xmlns:a16="http://schemas.microsoft.com/office/drawing/2014/main" id="{39985B66-2FBC-B739-FFE7-0957AEC11B25}"/>
              </a:ext>
            </a:extLst>
          </p:cNvPr>
          <p:cNvSpPr>
            <a:spLocks noGrp="1"/>
          </p:cNvSpPr>
          <p:nvPr>
            <p:ph type="sldNum" sz="quarter" idx="12"/>
          </p:nvPr>
        </p:nvSpPr>
        <p:spPr>
          <a:xfrm>
            <a:off x="13969822" y="9507960"/>
            <a:ext cx="4114800" cy="547688"/>
          </a:xfrm>
        </p:spPr>
        <p:txBody>
          <a:bodyPr/>
          <a:lstStyle/>
          <a:p>
            <a:r>
              <a:rPr lang="en-GB" sz="1800" b="1">
                <a:solidFill>
                  <a:schemeClr val="bg2"/>
                </a:solidFill>
              </a:rPr>
              <a:t>Page </a:t>
            </a:r>
            <a:fld id="{950FC886-343C-4B72-AFE6-F0497CBE7873}" type="slidenum">
              <a:rPr lang="en-GB" b="1" smtClean="0"/>
              <a:pPr/>
              <a:t>11</a:t>
            </a:fld>
            <a:endParaRPr lang="en-GB" b="1"/>
          </a:p>
        </p:txBody>
      </p:sp>
      <p:sp>
        <p:nvSpPr>
          <p:cNvPr id="15" name="Rectangle 14">
            <a:extLst>
              <a:ext uri="{FF2B5EF4-FFF2-40B4-BE49-F238E27FC236}">
                <a16:creationId xmlns:a16="http://schemas.microsoft.com/office/drawing/2014/main" id="{36819A51-A6FC-2B52-956E-0C8F21BBC64C}"/>
              </a:ext>
            </a:extLst>
          </p:cNvPr>
          <p:cNvSpPr/>
          <p:nvPr/>
        </p:nvSpPr>
        <p:spPr>
          <a:xfrm>
            <a:off x="-19845" y="1150784"/>
            <a:ext cx="18307844" cy="563981"/>
          </a:xfrm>
          <a:prstGeom prst="rect">
            <a:avLst/>
          </a:prstGeom>
          <a:solidFill>
            <a:schemeClr val="accent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487"/>
          </a:p>
        </p:txBody>
      </p:sp>
      <p:sp>
        <p:nvSpPr>
          <p:cNvPr id="16" name="Rectangle 15">
            <a:extLst>
              <a:ext uri="{FF2B5EF4-FFF2-40B4-BE49-F238E27FC236}">
                <a16:creationId xmlns:a16="http://schemas.microsoft.com/office/drawing/2014/main" id="{F1C4366D-6E88-7150-6390-5EE8E4C38858}"/>
              </a:ext>
            </a:extLst>
          </p:cNvPr>
          <p:cNvSpPr>
            <a:spLocks/>
          </p:cNvSpPr>
          <p:nvPr/>
        </p:nvSpPr>
        <p:spPr>
          <a:xfrm>
            <a:off x="-19843" y="1667760"/>
            <a:ext cx="18307844" cy="169277"/>
          </a:xfrm>
          <a:prstGeom prst="rect">
            <a:avLst/>
          </a:prstGeom>
          <a:solidFill>
            <a:srgbClr val="0071D1"/>
          </a:solidFill>
          <a:ln>
            <a:solidFill>
              <a:srgbClr val="0071D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500"/>
          </a:p>
        </p:txBody>
      </p:sp>
      <p:sp>
        <p:nvSpPr>
          <p:cNvPr id="18" name="Rectangle: Top Corners Rounded 17">
            <a:extLst>
              <a:ext uri="{FF2B5EF4-FFF2-40B4-BE49-F238E27FC236}">
                <a16:creationId xmlns:a16="http://schemas.microsoft.com/office/drawing/2014/main" id="{609FCF41-C457-130A-DA2E-57CA2172932E}"/>
              </a:ext>
            </a:extLst>
          </p:cNvPr>
          <p:cNvSpPr/>
          <p:nvPr/>
        </p:nvSpPr>
        <p:spPr>
          <a:xfrm>
            <a:off x="8052917" y="534623"/>
            <a:ext cx="1380602" cy="1133340"/>
          </a:xfrm>
          <a:prstGeom prst="round2SameRect">
            <a:avLst/>
          </a:prstGeom>
          <a:solidFill>
            <a:srgbClr val="F08C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3" action="ppaction://hlinksldjump">
                  <a:extLst>
                    <a:ext uri="{A12FA001-AC4F-418D-AE19-62706E023703}">
                      <ahyp:hlinkClr xmlns:ahyp="http://schemas.microsoft.com/office/drawing/2018/hyperlinkcolor" val="tx"/>
                    </a:ext>
                  </a:extLst>
                </a:hlinkClick>
              </a:rPr>
              <a:t>Tier 3 &amp; 4</a:t>
            </a:r>
            <a:endParaRPr lang="en-GB" sz="1400" b="1">
              <a:solidFill>
                <a:schemeClr val="tx1"/>
              </a:solidFill>
            </a:endParaRPr>
          </a:p>
        </p:txBody>
      </p:sp>
      <p:sp>
        <p:nvSpPr>
          <p:cNvPr id="19" name="Rectangle: Top Corners Rounded 18">
            <a:extLst>
              <a:ext uri="{FF2B5EF4-FFF2-40B4-BE49-F238E27FC236}">
                <a16:creationId xmlns:a16="http://schemas.microsoft.com/office/drawing/2014/main" id="{3AD4BA1C-5E39-4499-11CD-ED30000C302B}"/>
              </a:ext>
            </a:extLst>
          </p:cNvPr>
          <p:cNvSpPr/>
          <p:nvPr/>
        </p:nvSpPr>
        <p:spPr>
          <a:xfrm>
            <a:off x="2029731" y="562879"/>
            <a:ext cx="1535539" cy="1097679"/>
          </a:xfrm>
          <a:prstGeom prst="round2SameRect">
            <a:avLst/>
          </a:prstGeom>
          <a:solidFill>
            <a:srgbClr val="7D275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4" action="ppaction://hlinksldjump">
                  <a:extLst>
                    <a:ext uri="{A12FA001-AC4F-418D-AE19-62706E023703}">
                      <ahyp:hlinkClr xmlns:ahyp="http://schemas.microsoft.com/office/drawing/2018/hyperlinkcolor" val="tx"/>
                    </a:ext>
                  </a:extLst>
                </a:hlinkClick>
              </a:rPr>
              <a:t>Tier 1</a:t>
            </a:r>
            <a:endParaRPr lang="en-GB" sz="1400" b="1">
              <a:solidFill>
                <a:schemeClr val="tx1"/>
              </a:solidFill>
            </a:endParaRPr>
          </a:p>
        </p:txBody>
      </p:sp>
      <p:sp>
        <p:nvSpPr>
          <p:cNvPr id="27" name="Rectangle: Top Corners Rounded 26">
            <a:extLst>
              <a:ext uri="{FF2B5EF4-FFF2-40B4-BE49-F238E27FC236}">
                <a16:creationId xmlns:a16="http://schemas.microsoft.com/office/drawing/2014/main" id="{1B8E09EA-BFA2-CBB1-A19D-6713DE15DCEA}"/>
              </a:ext>
            </a:extLst>
          </p:cNvPr>
          <p:cNvSpPr/>
          <p:nvPr/>
        </p:nvSpPr>
        <p:spPr>
          <a:xfrm>
            <a:off x="3701776" y="522072"/>
            <a:ext cx="1387739" cy="1145688"/>
          </a:xfrm>
          <a:prstGeom prst="round2SameRect">
            <a:avLst/>
          </a:prstGeom>
          <a:solidFill>
            <a:srgbClr val="0096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5" action="ppaction://hlinksldjump">
                  <a:extLst>
                    <a:ext uri="{A12FA001-AC4F-418D-AE19-62706E023703}">
                      <ahyp:hlinkClr xmlns:ahyp="http://schemas.microsoft.com/office/drawing/2018/hyperlinkcolor" val="tx"/>
                    </a:ext>
                  </a:extLst>
                </a:hlinkClick>
              </a:rPr>
              <a:t>Discussing Perceptions and Motivations</a:t>
            </a:r>
            <a:endParaRPr lang="en-GB" sz="1400" b="1">
              <a:solidFill>
                <a:schemeClr val="tx1"/>
              </a:solidFill>
            </a:endParaRPr>
          </a:p>
        </p:txBody>
      </p:sp>
      <p:sp>
        <p:nvSpPr>
          <p:cNvPr id="28" name="Rectangle: Top Corners Rounded 27">
            <a:extLst>
              <a:ext uri="{FF2B5EF4-FFF2-40B4-BE49-F238E27FC236}">
                <a16:creationId xmlns:a16="http://schemas.microsoft.com/office/drawing/2014/main" id="{92C32237-C75D-E2EB-E577-C0F6DFDBC2EC}"/>
              </a:ext>
            </a:extLst>
          </p:cNvPr>
          <p:cNvSpPr/>
          <p:nvPr/>
        </p:nvSpPr>
        <p:spPr>
          <a:xfrm>
            <a:off x="5182973" y="551770"/>
            <a:ext cx="1387739" cy="1107853"/>
          </a:xfrm>
          <a:prstGeom prst="round2SameRect">
            <a:avLst/>
          </a:prstGeom>
          <a:solidFill>
            <a:srgbClr val="39B5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6" action="ppaction://hlinksldjump">
                  <a:extLst>
                    <a:ext uri="{A12FA001-AC4F-418D-AE19-62706E023703}">
                      <ahyp:hlinkClr xmlns:ahyp="http://schemas.microsoft.com/office/drawing/2018/hyperlinkcolor" val="tx"/>
                    </a:ext>
                  </a:extLst>
                </a:hlinkClick>
              </a:rPr>
              <a:t>Tier 2</a:t>
            </a:r>
            <a:endParaRPr lang="en-GB" sz="1400" b="1">
              <a:solidFill>
                <a:schemeClr val="tx1"/>
              </a:solidFill>
            </a:endParaRPr>
          </a:p>
        </p:txBody>
      </p:sp>
      <p:sp>
        <p:nvSpPr>
          <p:cNvPr id="29" name="Rectangle: Top Corners Rounded 28">
            <a:extLst>
              <a:ext uri="{FF2B5EF4-FFF2-40B4-BE49-F238E27FC236}">
                <a16:creationId xmlns:a16="http://schemas.microsoft.com/office/drawing/2014/main" id="{7646321C-95A9-6A88-2300-282627ED3036}"/>
              </a:ext>
            </a:extLst>
          </p:cNvPr>
          <p:cNvSpPr/>
          <p:nvPr/>
        </p:nvSpPr>
        <p:spPr>
          <a:xfrm>
            <a:off x="6637418" y="534303"/>
            <a:ext cx="1322041" cy="1126255"/>
          </a:xfrm>
          <a:prstGeom prst="round2SameRect">
            <a:avLst/>
          </a:prstGeom>
          <a:solidFill>
            <a:srgbClr val="74869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7" action="ppaction://hlinksldjump">
                  <a:extLst>
                    <a:ext uri="{A12FA001-AC4F-418D-AE19-62706E023703}">
                      <ahyp:hlinkClr xmlns:ahyp="http://schemas.microsoft.com/office/drawing/2018/hyperlinkcolor" val="tx"/>
                    </a:ext>
                  </a:extLst>
                </a:hlinkClick>
              </a:rPr>
              <a:t>Referring: Community Services/ Activities</a:t>
            </a:r>
            <a:endParaRPr lang="en-GB" sz="1400" b="1">
              <a:solidFill>
                <a:schemeClr val="tx1"/>
              </a:solidFill>
            </a:endParaRPr>
          </a:p>
        </p:txBody>
      </p:sp>
      <p:sp>
        <p:nvSpPr>
          <p:cNvPr id="30" name="Rectangle: Top Corners Rounded 29">
            <a:extLst>
              <a:ext uri="{FF2B5EF4-FFF2-40B4-BE49-F238E27FC236}">
                <a16:creationId xmlns:a16="http://schemas.microsoft.com/office/drawing/2014/main" id="{DFE1800F-BB1E-009F-CA17-FE3C614705D2}"/>
              </a:ext>
            </a:extLst>
          </p:cNvPr>
          <p:cNvSpPr/>
          <p:nvPr/>
        </p:nvSpPr>
        <p:spPr>
          <a:xfrm>
            <a:off x="9544783" y="534304"/>
            <a:ext cx="1322042" cy="1126255"/>
          </a:xfrm>
          <a:prstGeom prst="round2SameRect">
            <a:avLst/>
          </a:prstGeom>
          <a:solidFill>
            <a:srgbClr val="FFB90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100" b="1">
                <a:solidFill>
                  <a:schemeClr val="tx1"/>
                </a:solidFill>
                <a:hlinkClick r:id="rId8" action="ppaction://hlinksldjump">
                  <a:extLst>
                    <a:ext uri="{A12FA001-AC4F-418D-AE19-62706E023703}">
                      <ahyp:hlinkClr xmlns:ahyp="http://schemas.microsoft.com/office/drawing/2018/hyperlinkcolor" val="tx"/>
                    </a:ext>
                  </a:extLst>
                </a:hlinkClick>
              </a:rPr>
              <a:t>Identifying Opportunities to Support Weight Management</a:t>
            </a:r>
            <a:endParaRPr lang="en-GB" sz="1100" b="1">
              <a:solidFill>
                <a:schemeClr val="tx1"/>
              </a:solidFill>
            </a:endParaRPr>
          </a:p>
        </p:txBody>
      </p:sp>
      <p:sp>
        <p:nvSpPr>
          <p:cNvPr id="32" name="Rectangle: Top Corners Rounded 31">
            <a:extLst>
              <a:ext uri="{FF2B5EF4-FFF2-40B4-BE49-F238E27FC236}">
                <a16:creationId xmlns:a16="http://schemas.microsoft.com/office/drawing/2014/main" id="{6AE247FC-DB4D-0C3A-4EF2-3E7B1B5B45CF}"/>
              </a:ext>
            </a:extLst>
          </p:cNvPr>
          <p:cNvSpPr/>
          <p:nvPr/>
        </p:nvSpPr>
        <p:spPr>
          <a:xfrm>
            <a:off x="11004966" y="527483"/>
            <a:ext cx="1466322" cy="1140277"/>
          </a:xfrm>
          <a:prstGeom prst="round2SameRect">
            <a:avLst/>
          </a:prstGeom>
          <a:solidFill>
            <a:srgbClr val="0071D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rPr>
              <a:t>Measuring Weight</a:t>
            </a:r>
          </a:p>
        </p:txBody>
      </p:sp>
      <p:sp>
        <p:nvSpPr>
          <p:cNvPr id="33" name="Rectangle: Top Corners Rounded 32">
            <a:extLst>
              <a:ext uri="{FF2B5EF4-FFF2-40B4-BE49-F238E27FC236}">
                <a16:creationId xmlns:a16="http://schemas.microsoft.com/office/drawing/2014/main" id="{62F272EC-A20C-54AC-DBB5-52CEB0AC45FE}"/>
              </a:ext>
            </a:extLst>
          </p:cNvPr>
          <p:cNvSpPr/>
          <p:nvPr/>
        </p:nvSpPr>
        <p:spPr>
          <a:xfrm>
            <a:off x="12609429" y="528632"/>
            <a:ext cx="1624725" cy="1131927"/>
          </a:xfrm>
          <a:prstGeom prst="round2SameRect">
            <a:avLst/>
          </a:prstGeom>
          <a:solidFill>
            <a:srgbClr val="00A4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9" action="ppaction://hlinksldjump">
                  <a:extLst>
                    <a:ext uri="{A12FA001-AC4F-418D-AE19-62706E023703}">
                      <ahyp:hlinkClr xmlns:ahyp="http://schemas.microsoft.com/office/drawing/2018/hyperlinkcolor" val="tx"/>
                    </a:ext>
                  </a:extLst>
                </a:hlinkClick>
              </a:rPr>
              <a:t>Accessibility</a:t>
            </a:r>
            <a:endParaRPr lang="en-GB" sz="1400" b="1">
              <a:solidFill>
                <a:schemeClr val="tx1"/>
              </a:solidFill>
            </a:endParaRPr>
          </a:p>
        </p:txBody>
      </p:sp>
      <p:sp>
        <p:nvSpPr>
          <p:cNvPr id="23" name="TextBox 22">
            <a:extLst>
              <a:ext uri="{FF2B5EF4-FFF2-40B4-BE49-F238E27FC236}">
                <a16:creationId xmlns:a16="http://schemas.microsoft.com/office/drawing/2014/main" id="{FC4505E8-EA8B-5C24-9AAE-111E4D38C503}"/>
              </a:ext>
            </a:extLst>
          </p:cNvPr>
          <p:cNvSpPr txBox="1"/>
          <p:nvPr/>
        </p:nvSpPr>
        <p:spPr>
          <a:xfrm>
            <a:off x="21526" y="10146385"/>
            <a:ext cx="18307843" cy="169277"/>
          </a:xfrm>
          <a:prstGeom prst="rect">
            <a:avLst/>
          </a:prstGeom>
          <a:solidFill>
            <a:srgbClr val="DD2509"/>
          </a:solidFill>
        </p:spPr>
        <p:txBody>
          <a:bodyPr wrap="square" rtlCol="0">
            <a:spAutoFit/>
          </a:bodyPr>
          <a:lstStyle/>
          <a:p>
            <a:endParaRPr lang="en-GB" sz="500"/>
          </a:p>
        </p:txBody>
      </p:sp>
      <p:sp>
        <p:nvSpPr>
          <p:cNvPr id="2" name="TextBox 1">
            <a:extLst>
              <a:ext uri="{FF2B5EF4-FFF2-40B4-BE49-F238E27FC236}">
                <a16:creationId xmlns:a16="http://schemas.microsoft.com/office/drawing/2014/main" id="{64CA76C1-5534-00DD-3D11-352066B3FAA2}"/>
              </a:ext>
            </a:extLst>
          </p:cNvPr>
          <p:cNvSpPr txBox="1"/>
          <p:nvPr/>
        </p:nvSpPr>
        <p:spPr>
          <a:xfrm>
            <a:off x="0" y="0"/>
            <a:ext cx="18288000" cy="461665"/>
          </a:xfrm>
          <a:prstGeom prst="rect">
            <a:avLst/>
          </a:prstGeom>
          <a:solidFill>
            <a:schemeClr val="bg2"/>
          </a:solidFill>
        </p:spPr>
        <p:txBody>
          <a:bodyPr wrap="square" rtlCol="0">
            <a:spAutoFit/>
          </a:bodyPr>
          <a:lstStyle/>
          <a:p>
            <a:r>
              <a:rPr lang="en-GB" sz="2400" b="1" dirty="0"/>
              <a:t>  </a:t>
            </a:r>
            <a:r>
              <a:rPr lang="en-GB" sz="2400" spc="92" dirty="0">
                <a:solidFill>
                  <a:srgbClr val="FFFFFF"/>
                </a:solidFill>
                <a:latin typeface="Arial Bold"/>
              </a:rPr>
              <a:t>Learning Disability &amp; Autism Weight Management in the </a:t>
            </a:r>
            <a:r>
              <a:rPr lang="en-GB" sz="2400" spc="92" dirty="0">
                <a:latin typeface="Arial Bold"/>
              </a:rPr>
              <a:t>South</a:t>
            </a:r>
            <a:r>
              <a:rPr lang="en-GB" sz="2400" spc="92" dirty="0">
                <a:solidFill>
                  <a:srgbClr val="FFFFFF"/>
                </a:solidFill>
                <a:latin typeface="Arial Bold"/>
              </a:rPr>
              <a:t> West of England</a:t>
            </a:r>
            <a:endParaRPr lang="en-US" sz="2400" spc="92" dirty="0">
              <a:solidFill>
                <a:srgbClr val="FFFFFF"/>
              </a:solidFill>
              <a:latin typeface="Arial Bold"/>
            </a:endParaRPr>
          </a:p>
        </p:txBody>
      </p:sp>
      <p:sp>
        <p:nvSpPr>
          <p:cNvPr id="4" name="Rectangle: Top Corners Rounded 3">
            <a:extLst>
              <a:ext uri="{FF2B5EF4-FFF2-40B4-BE49-F238E27FC236}">
                <a16:creationId xmlns:a16="http://schemas.microsoft.com/office/drawing/2014/main" id="{EB34B3D6-3482-1D3A-9EA5-65A4FE48F053}"/>
              </a:ext>
            </a:extLst>
          </p:cNvPr>
          <p:cNvSpPr/>
          <p:nvPr/>
        </p:nvSpPr>
        <p:spPr>
          <a:xfrm>
            <a:off x="14353377" y="548669"/>
            <a:ext cx="1212689" cy="1105337"/>
          </a:xfrm>
          <a:prstGeom prst="round2SameRect">
            <a:avLst/>
          </a:prstGeom>
          <a:solidFill>
            <a:schemeClr val="accent5"/>
          </a:solidFill>
          <a:ln w="57150">
            <a:solidFill>
              <a:schemeClr val="tx2"/>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200" b="1">
                <a:solidFill>
                  <a:schemeClr val="tx1"/>
                </a:solidFill>
                <a:hlinkClick r:id="rId10" action="ppaction://hlinksldjump">
                  <a:extLst>
                    <a:ext uri="{A12FA001-AC4F-418D-AE19-62706E023703}">
                      <ahyp:hlinkClr xmlns:ahyp="http://schemas.microsoft.com/office/drawing/2018/hyperlinkcolor" val="tx"/>
                    </a:ext>
                  </a:extLst>
                </a:hlinkClick>
              </a:rPr>
              <a:t>The Importance of Families and Carers</a:t>
            </a:r>
            <a:endParaRPr lang="en-GB" sz="1200" b="1">
              <a:solidFill>
                <a:schemeClr val="tx1"/>
              </a:solidFill>
            </a:endParaRPr>
          </a:p>
        </p:txBody>
      </p:sp>
      <p:sp>
        <p:nvSpPr>
          <p:cNvPr id="7" name="Rectangle: Top Corners Rounded 6">
            <a:extLst>
              <a:ext uri="{FF2B5EF4-FFF2-40B4-BE49-F238E27FC236}">
                <a16:creationId xmlns:a16="http://schemas.microsoft.com/office/drawing/2014/main" id="{C153D2C6-40CC-EBE6-55FE-04D503A06E4D}"/>
              </a:ext>
            </a:extLst>
          </p:cNvPr>
          <p:cNvSpPr/>
          <p:nvPr/>
        </p:nvSpPr>
        <p:spPr>
          <a:xfrm>
            <a:off x="15714344" y="548670"/>
            <a:ext cx="1212689" cy="1088710"/>
          </a:xfrm>
          <a:prstGeom prst="round2SameRect">
            <a:avLst/>
          </a:prstGeom>
          <a:solidFill>
            <a:schemeClr val="accent3"/>
          </a:solidFill>
          <a:ln w="57150">
            <a:solidFill>
              <a:schemeClr val="accent3"/>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400" b="1">
                <a:solidFill>
                  <a:schemeClr val="tx1"/>
                </a:solidFill>
                <a:hlinkClick r:id="rId11" action="ppaction://hlinksldjump">
                  <a:extLst>
                    <a:ext uri="{A12FA001-AC4F-418D-AE19-62706E023703}">
                      <ahyp:hlinkClr xmlns:ahyp="http://schemas.microsoft.com/office/drawing/2018/hyperlinkcolor" val="tx"/>
                    </a:ext>
                  </a:extLst>
                </a:hlinkClick>
              </a:rPr>
              <a:t>Guidance, Activities and Resources</a:t>
            </a:r>
            <a:endParaRPr lang="en-GB" sz="1400" b="1">
              <a:solidFill>
                <a:schemeClr val="tx1"/>
              </a:solidFill>
            </a:endParaRPr>
          </a:p>
        </p:txBody>
      </p:sp>
      <p:sp>
        <p:nvSpPr>
          <p:cNvPr id="9" name="Rectangle: Top Corners Rounded 8">
            <a:extLst>
              <a:ext uri="{FF2B5EF4-FFF2-40B4-BE49-F238E27FC236}">
                <a16:creationId xmlns:a16="http://schemas.microsoft.com/office/drawing/2014/main" id="{D044E7E8-A7FB-3D15-5A68-9281823EDC19}"/>
              </a:ext>
            </a:extLst>
          </p:cNvPr>
          <p:cNvSpPr/>
          <p:nvPr/>
        </p:nvSpPr>
        <p:spPr>
          <a:xfrm>
            <a:off x="-9922" y="575682"/>
            <a:ext cx="1933038" cy="1093782"/>
          </a:xfrm>
          <a:prstGeom prst="round2SameRect">
            <a:avLst/>
          </a:prstGeom>
          <a:solidFill>
            <a:srgbClr val="DD25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12" action="ppaction://hlinksldjump">
                  <a:extLst>
                    <a:ext uri="{A12FA001-AC4F-418D-AE19-62706E023703}">
                      <ahyp:hlinkClr xmlns:ahyp="http://schemas.microsoft.com/office/drawing/2018/hyperlinkcolor" val="tx"/>
                    </a:ext>
                  </a:extLst>
                </a:hlinkClick>
              </a:rPr>
              <a:t>Weight Management Pathway</a:t>
            </a:r>
            <a:endParaRPr lang="en-GB" sz="1400" b="1">
              <a:solidFill>
                <a:schemeClr val="tx1"/>
              </a:solidFill>
            </a:endParaRPr>
          </a:p>
        </p:txBody>
      </p:sp>
      <p:sp>
        <p:nvSpPr>
          <p:cNvPr id="5" name="TextBox 4">
            <a:extLst>
              <a:ext uri="{FF2B5EF4-FFF2-40B4-BE49-F238E27FC236}">
                <a16:creationId xmlns:a16="http://schemas.microsoft.com/office/drawing/2014/main" id="{2B0CD0EF-C8D3-F782-4666-15492F893642}"/>
              </a:ext>
            </a:extLst>
          </p:cNvPr>
          <p:cNvSpPr txBox="1"/>
          <p:nvPr/>
        </p:nvSpPr>
        <p:spPr>
          <a:xfrm>
            <a:off x="468821" y="3540927"/>
            <a:ext cx="10292964" cy="5355312"/>
          </a:xfrm>
          <a:prstGeom prst="rect">
            <a:avLst/>
          </a:prstGeom>
          <a:noFill/>
        </p:spPr>
        <p:txBody>
          <a:bodyPr wrap="square">
            <a:spAutoFit/>
          </a:bodyPr>
          <a:lstStyle/>
          <a:p>
            <a:pPr defTabSz="914400"/>
            <a:r>
              <a:rPr lang="en-GB" sz="1800" dirty="0">
                <a:solidFill>
                  <a:schemeClr val="bg1"/>
                </a:solidFill>
                <a:cs typeface="Arial" panose="020B0604020202020204" pitchFamily="34" charset="0"/>
              </a:rPr>
              <a:t>When </a:t>
            </a:r>
            <a:r>
              <a:rPr lang="en-GB" sz="1800" dirty="0">
                <a:solidFill>
                  <a:prstClr val="black"/>
                </a:solidFill>
                <a:cs typeface="Arial" panose="020B0604020202020204" pitchFamily="34" charset="0"/>
              </a:rPr>
              <a:t>measuring the weight of a patient, review the patient notes, discuss and identify the rationale for measuring their weight.</a:t>
            </a:r>
          </a:p>
          <a:p>
            <a:pPr defTabSz="914400"/>
            <a:endParaRPr lang="en-GB" sz="1800" dirty="0">
              <a:solidFill>
                <a:prstClr val="black"/>
              </a:solidFill>
              <a:cs typeface="Arial" panose="020B0604020202020204" pitchFamily="34" charset="0"/>
            </a:endParaRPr>
          </a:p>
          <a:p>
            <a:pPr defTabSz="914400"/>
            <a:r>
              <a:rPr lang="en-GB" sz="1800" dirty="0">
                <a:solidFill>
                  <a:prstClr val="black"/>
                </a:solidFill>
                <a:cs typeface="Arial" panose="020B0604020202020204" pitchFamily="34" charset="0"/>
              </a:rPr>
              <a:t>The use of BMI is a practical measure of overweight and obesity. Interpret it with caution because it is not a direct measure of central adiposity. In adults with a BMI below 35 kg/m</a:t>
            </a:r>
            <a:r>
              <a:rPr lang="en-GB" sz="1800" baseline="30000" dirty="0">
                <a:solidFill>
                  <a:prstClr val="black"/>
                </a:solidFill>
                <a:cs typeface="Arial" panose="020B0604020202020204" pitchFamily="34" charset="0"/>
              </a:rPr>
              <a:t>2</a:t>
            </a:r>
            <a:r>
              <a:rPr lang="en-GB" sz="1800" dirty="0">
                <a:solidFill>
                  <a:prstClr val="black"/>
                </a:solidFill>
                <a:cs typeface="Arial" panose="020B0604020202020204" pitchFamily="34" charset="0"/>
              </a:rPr>
              <a:t>, measure and use their waist-to-height ratio (</a:t>
            </a:r>
            <a:r>
              <a:rPr lang="en-GB" sz="1800" dirty="0">
                <a:solidFill>
                  <a:schemeClr val="bg1"/>
                </a:solidFill>
                <a:effectLst/>
              </a:rPr>
              <a:t>https://www.nhs.uk/health-assessment-tools/calculate-your-waist-to-height-ratio)</a:t>
            </a:r>
            <a:r>
              <a:rPr lang="en-GB" sz="1800" dirty="0">
                <a:solidFill>
                  <a:schemeClr val="bg1"/>
                </a:solidFill>
                <a:cs typeface="Arial" panose="020B0604020202020204" pitchFamily="34" charset="0"/>
              </a:rPr>
              <a:t>, as well as their BMI, as a practical estimate of central adiposity.</a:t>
            </a:r>
          </a:p>
          <a:p>
            <a:pPr defTabSz="914400"/>
            <a:endParaRPr lang="en-GB" sz="1800" dirty="0">
              <a:solidFill>
                <a:schemeClr val="bg1"/>
              </a:solidFill>
              <a:cs typeface="Arial" panose="020B0604020202020204" pitchFamily="34" charset="0"/>
            </a:endParaRPr>
          </a:p>
          <a:p>
            <a:pPr defTabSz="914400"/>
            <a:r>
              <a:rPr lang="en-GB" sz="1800" dirty="0">
                <a:solidFill>
                  <a:schemeClr val="bg1"/>
                </a:solidFill>
                <a:cs typeface="Arial" panose="020B0604020202020204" pitchFamily="34" charset="0"/>
              </a:rPr>
              <a:t>These measurements can be an aid to discussing </a:t>
            </a:r>
            <a:r>
              <a:rPr lang="en-GB" sz="1800" dirty="0">
                <a:solidFill>
                  <a:prstClr val="black"/>
                </a:solidFill>
                <a:cs typeface="Arial" panose="020B0604020202020204" pitchFamily="34" charset="0"/>
              </a:rPr>
              <a:t>a range of interventions with the person and their carer. The choice of intervention should be agreed with the person and consider the person’s individual preference and social circumstances, and the experience and outcome of previous treatments (including whether there were any barriers).</a:t>
            </a:r>
          </a:p>
          <a:p>
            <a:pPr defTabSz="914400"/>
            <a:endParaRPr lang="en-GB" sz="1800" dirty="0">
              <a:solidFill>
                <a:prstClr val="black"/>
              </a:solidFill>
              <a:cs typeface="Arial" panose="020B0604020202020204" pitchFamily="34" charset="0"/>
            </a:endParaRPr>
          </a:p>
          <a:p>
            <a:pPr defTabSz="914400"/>
            <a:r>
              <a:rPr lang="en-GB" sz="1800" dirty="0">
                <a:solidFill>
                  <a:prstClr val="black"/>
                </a:solidFill>
                <a:cs typeface="Arial" panose="020B0604020202020204" pitchFamily="34" charset="0"/>
              </a:rPr>
              <a:t>Develop a </a:t>
            </a:r>
            <a:r>
              <a:rPr lang="en-GB" sz="1800" b="1" dirty="0">
                <a:solidFill>
                  <a:prstClr val="black"/>
                </a:solidFill>
                <a:cs typeface="Arial" panose="020B0604020202020204" pitchFamily="34" charset="0"/>
              </a:rPr>
              <a:t>Health Action Plan</a:t>
            </a:r>
            <a:r>
              <a:rPr lang="en-GB" sz="1800" dirty="0">
                <a:solidFill>
                  <a:prstClr val="black"/>
                </a:solidFill>
                <a:cs typeface="Arial" panose="020B0604020202020204" pitchFamily="34" charset="0"/>
              </a:rPr>
              <a:t> to provide structure for agreeing actions based on the assessment</a:t>
            </a:r>
            <a:r>
              <a:rPr lang="en-GB" sz="1800" dirty="0">
                <a:solidFill>
                  <a:srgbClr val="FF0000"/>
                </a:solidFill>
                <a:cs typeface="Arial" panose="020B0604020202020204" pitchFamily="34" charset="0"/>
              </a:rPr>
              <a:t>.</a:t>
            </a:r>
            <a:r>
              <a:rPr lang="en-GB" sz="1800" dirty="0">
                <a:solidFill>
                  <a:prstClr val="black"/>
                </a:solidFill>
                <a:cs typeface="Arial" panose="020B0604020202020204" pitchFamily="34" charset="0"/>
              </a:rPr>
              <a:t> </a:t>
            </a:r>
            <a:r>
              <a:rPr lang="en-GB" sz="1800" dirty="0">
                <a:solidFill>
                  <a:schemeClr val="bg1"/>
                </a:solidFill>
                <a:cs typeface="Arial" panose="020B0604020202020204" pitchFamily="34" charset="0"/>
              </a:rPr>
              <a:t>T</a:t>
            </a:r>
            <a:r>
              <a:rPr lang="en-GB" sz="1800" dirty="0">
                <a:solidFill>
                  <a:prstClr val="black"/>
                </a:solidFill>
                <a:cs typeface="Arial" panose="020B0604020202020204" pitchFamily="34" charset="0"/>
              </a:rPr>
              <a:t>here may be </a:t>
            </a:r>
            <a:r>
              <a:rPr lang="en-GB" sz="1800" dirty="0">
                <a:solidFill>
                  <a:prstClr val="black"/>
                </a:solidFill>
                <a:cs typeface="Arial" panose="020B0604020202020204" pitchFamily="34" charset="0"/>
                <a:hlinkClick r:id="rId13"/>
              </a:rPr>
              <a:t>actions for clinicians, the individual and their supporters</a:t>
            </a:r>
            <a:endParaRPr lang="en-GB" sz="1800" dirty="0">
              <a:solidFill>
                <a:prstClr val="black"/>
              </a:solidFill>
              <a:cs typeface="Arial" panose="020B0604020202020204" pitchFamily="34" charset="0"/>
            </a:endParaRPr>
          </a:p>
          <a:p>
            <a:pPr defTabSz="914400"/>
            <a:endParaRPr lang="en-GB" sz="1800" dirty="0">
              <a:solidFill>
                <a:prstClr val="black"/>
              </a:solidFill>
              <a:cs typeface="Arial" panose="020B0604020202020204" pitchFamily="34" charset="0"/>
            </a:endParaRPr>
          </a:p>
          <a:p>
            <a:pPr defTabSz="914400"/>
            <a:r>
              <a:rPr lang="en-GB" sz="1800" dirty="0">
                <a:solidFill>
                  <a:prstClr val="black"/>
                </a:solidFill>
                <a:cs typeface="Arial" panose="020B0604020202020204" pitchFamily="34" charset="0"/>
              </a:rPr>
              <a:t>Encourage the person’s carer(s) to support any weight management programme and have conversations with all care providers to ensure a consistent approach to support</a:t>
            </a:r>
            <a:r>
              <a:rPr lang="en-GB" sz="1800" dirty="0">
                <a:solidFill>
                  <a:srgbClr val="FF0000"/>
                </a:solidFill>
                <a:cs typeface="Arial" panose="020B0604020202020204" pitchFamily="34" charset="0"/>
              </a:rPr>
              <a:t>.</a:t>
            </a:r>
          </a:p>
          <a:p>
            <a:pPr defTabSz="914400"/>
            <a:endParaRPr lang="en-GB" sz="1800" dirty="0">
              <a:solidFill>
                <a:prstClr val="black"/>
              </a:solidFill>
              <a:cs typeface="Arial" panose="020B0604020202020204" pitchFamily="34" charset="0"/>
            </a:endParaRPr>
          </a:p>
        </p:txBody>
      </p:sp>
      <p:sp>
        <p:nvSpPr>
          <p:cNvPr id="6" name="TextBox 5">
            <a:extLst>
              <a:ext uri="{FF2B5EF4-FFF2-40B4-BE49-F238E27FC236}">
                <a16:creationId xmlns:a16="http://schemas.microsoft.com/office/drawing/2014/main" id="{09583BE7-A740-23E3-C76C-BF2F15BEBF25}"/>
              </a:ext>
            </a:extLst>
          </p:cNvPr>
          <p:cNvSpPr txBox="1"/>
          <p:nvPr/>
        </p:nvSpPr>
        <p:spPr>
          <a:xfrm>
            <a:off x="11637527" y="3287229"/>
            <a:ext cx="5865026" cy="1477328"/>
          </a:xfrm>
          <a:prstGeom prst="rect">
            <a:avLst/>
          </a:prstGeom>
          <a:noFill/>
        </p:spPr>
        <p:style>
          <a:lnRef idx="2">
            <a:schemeClr val="accent1"/>
          </a:lnRef>
          <a:fillRef idx="1">
            <a:schemeClr val="lt1"/>
          </a:fillRef>
          <a:effectRef idx="0">
            <a:schemeClr val="accent1"/>
          </a:effectRef>
          <a:fontRef idx="minor">
            <a:schemeClr val="dk1"/>
          </a:fontRef>
        </p:style>
        <p:txBody>
          <a:bodyPr wrap="square">
            <a:spAutoFit/>
          </a:bodyPr>
          <a:lstStyle/>
          <a:p>
            <a:pPr marL="0" lvl="1" algn="ctr"/>
            <a:r>
              <a:rPr lang="en-GB" sz="1800">
                <a:latin typeface="Arial" panose="020B0604020202020204" pitchFamily="34" charset="0"/>
                <a:cs typeface="Arial" panose="020B0604020202020204" pitchFamily="34" charset="0"/>
              </a:rPr>
              <a:t>For people with </a:t>
            </a:r>
            <a:r>
              <a:rPr lang="en-GB" sz="1800" b="1">
                <a:latin typeface="Arial" panose="020B0604020202020204" pitchFamily="34" charset="0"/>
                <a:cs typeface="Arial" panose="020B0604020202020204" pitchFamily="34" charset="0"/>
              </a:rPr>
              <a:t>black, Asian and minority ethnic family backgrounds</a:t>
            </a:r>
            <a:r>
              <a:rPr lang="en-GB" sz="1800">
                <a:latin typeface="Arial" panose="020B0604020202020204" pitchFamily="34" charset="0"/>
                <a:cs typeface="Arial" panose="020B0604020202020204" pitchFamily="34" charset="0"/>
              </a:rPr>
              <a:t>, reduce BMI thresholds by 2.5 kg/m</a:t>
            </a:r>
            <a:r>
              <a:rPr lang="en-GB" sz="1800" baseline="30000">
                <a:latin typeface="Arial" panose="020B0604020202020204" pitchFamily="34" charset="0"/>
                <a:cs typeface="Arial" panose="020B0604020202020204" pitchFamily="34" charset="0"/>
              </a:rPr>
              <a:t>2 </a:t>
            </a:r>
            <a:r>
              <a:rPr lang="en-GB" sz="1800">
                <a:latin typeface="Arial" panose="020B0604020202020204" pitchFamily="34" charset="0"/>
                <a:cs typeface="Arial" panose="020B0604020202020204" pitchFamily="34" charset="0"/>
              </a:rPr>
              <a:t>to account for the fact that these groups are prone to central adiposity and their cardiometabolic risk occurs at a lower BMI</a:t>
            </a:r>
          </a:p>
        </p:txBody>
      </p:sp>
      <p:sp>
        <p:nvSpPr>
          <p:cNvPr id="8" name="Rectangle 7">
            <a:extLst>
              <a:ext uri="{FF2B5EF4-FFF2-40B4-BE49-F238E27FC236}">
                <a16:creationId xmlns:a16="http://schemas.microsoft.com/office/drawing/2014/main" id="{040E55A0-6D07-558C-215A-CACCD87BF280}"/>
              </a:ext>
            </a:extLst>
          </p:cNvPr>
          <p:cNvSpPr/>
          <p:nvPr/>
        </p:nvSpPr>
        <p:spPr>
          <a:xfrm>
            <a:off x="11637527" y="4960568"/>
            <a:ext cx="5865025" cy="2662267"/>
          </a:xfrm>
          <a:prstGeom prst="rect">
            <a:avLst/>
          </a:prstGeom>
          <a:noFill/>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spAutoFit/>
          </a:bodyPr>
          <a:lstStyle/>
          <a:p>
            <a:pPr>
              <a:lnSpc>
                <a:spcPct val="90000"/>
              </a:lnSpc>
            </a:pPr>
            <a:r>
              <a:rPr lang="en-GB" sz="1800" b="1">
                <a:effectLst/>
                <a:latin typeface="Arial" panose="020B0604020202020204" pitchFamily="34" charset="0"/>
                <a:ea typeface="Times New Roman" panose="02020603050405020304" pitchFamily="18" charset="0"/>
                <a:cs typeface="Times New Roman" panose="02020603050405020304" pitchFamily="18" charset="0"/>
              </a:rPr>
              <a:t>Use </a:t>
            </a:r>
            <a:r>
              <a:rPr lang="en-GB" sz="1800" b="1">
                <a:effectLst/>
                <a:latin typeface="Arial" panose="020B0604020202020204" pitchFamily="34" charset="0"/>
                <a:ea typeface="Times New Roman" panose="02020603050405020304" pitchFamily="18" charset="0"/>
                <a:cs typeface="Times New Roman" panose="02020603050405020304" pitchFamily="18" charset="0"/>
                <a:hlinkClick r:id="rId14"/>
              </a:rPr>
              <a:t>reasonable adjustments</a:t>
            </a:r>
            <a:r>
              <a:rPr lang="en-GB" sz="1800" b="1">
                <a:effectLst/>
                <a:latin typeface="Arial" panose="020B0604020202020204" pitchFamily="34" charset="0"/>
                <a:ea typeface="Times New Roman" panose="02020603050405020304" pitchFamily="18" charset="0"/>
                <a:cs typeface="Times New Roman" panose="02020603050405020304" pitchFamily="18" charset="0"/>
              </a:rPr>
              <a:t> where needed to measure height and weight</a:t>
            </a:r>
          </a:p>
          <a:p>
            <a:pPr>
              <a:lnSpc>
                <a:spcPct val="90000"/>
              </a:lnSpc>
            </a:pP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p>
            <a:pPr marL="230400" lvl="0" indent="-230400">
              <a:lnSpc>
                <a:spcPct val="90000"/>
              </a:lnSpc>
              <a:buFont typeface="Symbol" panose="05050102010706020507" pitchFamily="18" charset="2"/>
              <a:buChar char=""/>
            </a:pPr>
            <a:r>
              <a:rPr lang="en-GB" sz="1800">
                <a:effectLst/>
                <a:latin typeface="Arial" panose="020B0604020202020204" pitchFamily="34" charset="0"/>
                <a:ea typeface="Times New Roman" panose="02020603050405020304" pitchFamily="18" charset="0"/>
                <a:cs typeface="Times New Roman" panose="02020603050405020304" pitchFamily="18" charset="0"/>
              </a:rPr>
              <a:t>Seated or hoist scales, or scales that will accept a wheelchair</a:t>
            </a:r>
          </a:p>
          <a:p>
            <a:pPr marL="230400" lvl="0" indent="-230400">
              <a:lnSpc>
                <a:spcPct val="90000"/>
              </a:lnSpc>
              <a:buFont typeface="Symbol" panose="05050102010706020507" pitchFamily="18" charset="2"/>
              <a:buChar char=""/>
            </a:pPr>
            <a:r>
              <a:rPr lang="en-GB" sz="1800">
                <a:effectLst/>
                <a:latin typeface="Arial" panose="020B0604020202020204" pitchFamily="34" charset="0"/>
                <a:ea typeface="Times New Roman" panose="02020603050405020304" pitchFamily="18" charset="0"/>
                <a:cs typeface="Times New Roman" panose="02020603050405020304" pitchFamily="18" charset="0"/>
              </a:rPr>
              <a:t>Measuring height with a tape measure or a </a:t>
            </a:r>
            <a:r>
              <a:rPr lang="en-GB" sz="1800" err="1">
                <a:effectLst/>
                <a:latin typeface="Arial" panose="020B0604020202020204" pitchFamily="34" charset="0"/>
                <a:ea typeface="Times New Roman" panose="02020603050405020304" pitchFamily="18" charset="0"/>
                <a:cs typeface="Times New Roman" panose="02020603050405020304" pitchFamily="18" charset="0"/>
              </a:rPr>
              <a:t>rollameter</a:t>
            </a:r>
            <a:r>
              <a:rPr lang="en-GB" sz="1800">
                <a:effectLst/>
                <a:latin typeface="Arial" panose="020B0604020202020204" pitchFamily="34" charset="0"/>
                <a:ea typeface="Times New Roman" panose="02020603050405020304" pitchFamily="18" charset="0"/>
                <a:cs typeface="Times New Roman" panose="02020603050405020304" pitchFamily="18" charset="0"/>
              </a:rPr>
              <a:t>, and/or with the person lying down</a:t>
            </a:r>
          </a:p>
          <a:p>
            <a:pPr marL="230400" lvl="0" indent="-230400">
              <a:lnSpc>
                <a:spcPct val="90000"/>
              </a:lnSpc>
              <a:buFont typeface="Symbol" panose="05050102010706020507" pitchFamily="18" charset="2"/>
              <a:buChar char=""/>
            </a:pPr>
            <a:r>
              <a:rPr lang="en-GB" sz="1800">
                <a:effectLst/>
                <a:latin typeface="Arial" panose="020B0604020202020204" pitchFamily="34" charset="0"/>
                <a:ea typeface="Times New Roman" panose="02020603050405020304" pitchFamily="18" charset="0"/>
                <a:cs typeface="Times New Roman" panose="02020603050405020304" pitchFamily="18" charset="0"/>
              </a:rPr>
              <a:t>Measuring fold of skin or measuring the waist</a:t>
            </a:r>
          </a:p>
          <a:p>
            <a:pPr lvl="0">
              <a:lnSpc>
                <a:spcPct val="90000"/>
              </a:lnSpc>
              <a:spcBef>
                <a:spcPts val="600"/>
              </a:spcBef>
            </a:pPr>
            <a:r>
              <a:rPr lang="en-GB" sz="1800">
                <a:latin typeface="Arial" panose="020B0604020202020204" pitchFamily="34" charset="0"/>
                <a:ea typeface="Times New Roman" panose="02020603050405020304" pitchFamily="18" charset="0"/>
                <a:cs typeface="Times New Roman" panose="02020603050405020304" pitchFamily="18" charset="0"/>
              </a:rPr>
              <a:t>**Ensure you have the necessary resources before you need them**</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29299EBC-4E91-CC88-7B62-89A6375EB1B5}"/>
              </a:ext>
            </a:extLst>
          </p:cNvPr>
          <p:cNvSpPr txBox="1"/>
          <p:nvPr/>
        </p:nvSpPr>
        <p:spPr>
          <a:xfrm>
            <a:off x="11637527" y="7787693"/>
            <a:ext cx="5865026" cy="1089529"/>
          </a:xfrm>
          <a:prstGeom prst="rect">
            <a:avLst/>
          </a:prstGeom>
          <a:noFill/>
          <a:ln>
            <a:solidFill>
              <a:srgbClr val="FF0000"/>
            </a:solid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gn="ctr">
              <a:lnSpc>
                <a:spcPct val="90000"/>
              </a:lnSpc>
            </a:pPr>
            <a:r>
              <a:rPr lang="en-GB" sz="1800">
                <a:effectLst/>
                <a:latin typeface="Arial"/>
                <a:ea typeface="Times New Roman" panose="02020603050405020304" pitchFamily="18" charset="0"/>
                <a:cs typeface="Times New Roman"/>
              </a:rPr>
              <a:t>N.B. </a:t>
            </a:r>
            <a:r>
              <a:rPr lang="en-GB" sz="1800">
                <a:effectLst/>
                <a:latin typeface="Arial"/>
                <a:ea typeface="Times New Roman" panose="02020603050405020304" pitchFamily="18" charset="0"/>
                <a:cs typeface="Times New Roman"/>
                <a:hlinkClick r:id="rId15">
                  <a:extLst>
                    <a:ext uri="{A12FA001-AC4F-418D-AE19-62706E023703}">
                      <ahyp:hlinkClr xmlns:ahyp="http://schemas.microsoft.com/office/drawing/2018/hyperlinkcolor" val="tx"/>
                    </a:ext>
                  </a:extLst>
                </a:hlinkClick>
              </a:rPr>
              <a:t>Research</a:t>
            </a:r>
            <a:r>
              <a:rPr lang="en-GB" sz="1800">
                <a:effectLst/>
                <a:latin typeface="Arial"/>
                <a:ea typeface="Times New Roman" panose="02020603050405020304" pitchFamily="18" charset="0"/>
                <a:cs typeface="Times New Roman"/>
              </a:rPr>
              <a:t> has found that not all health and care organisations are meeting their </a:t>
            </a:r>
            <a:r>
              <a:rPr lang="en-GB" sz="1800" b="1">
                <a:effectLst/>
                <a:latin typeface="Arial"/>
                <a:ea typeface="Times New Roman" panose="02020603050405020304" pitchFamily="18" charset="0"/>
                <a:cs typeface="Times New Roman"/>
              </a:rPr>
              <a:t>statutory requirements of making reasonable adjustments</a:t>
            </a:r>
            <a:r>
              <a:rPr lang="en-GB" sz="1800">
                <a:effectLst/>
                <a:latin typeface="Arial"/>
                <a:ea typeface="Times New Roman" panose="02020603050405020304" pitchFamily="18" charset="0"/>
                <a:cs typeface="Times New Roman"/>
              </a:rPr>
              <a:t> for people with </a:t>
            </a:r>
            <a:r>
              <a:rPr lang="en-GB" sz="1800">
                <a:latin typeface="Arial"/>
                <a:ea typeface="Times New Roman" panose="02020603050405020304" pitchFamily="18" charset="0"/>
                <a:cs typeface="Times New Roman"/>
              </a:rPr>
              <a:t>a learning disability and who are autistic</a:t>
            </a:r>
            <a:endParaRPr lang="en-GB" sz="1800" b="1">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58254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B1E8BA9C-923E-8A77-1833-DBB8159EBE10}"/>
              </a:ext>
            </a:extLst>
          </p:cNvPr>
          <p:cNvSpPr>
            <a:spLocks noGrp="1"/>
          </p:cNvSpPr>
          <p:nvPr>
            <p:ph type="title"/>
          </p:nvPr>
        </p:nvSpPr>
        <p:spPr>
          <a:xfrm>
            <a:off x="468821" y="2055732"/>
            <a:ext cx="16548793" cy="865128"/>
          </a:xfrm>
        </p:spPr>
        <p:txBody>
          <a:bodyPr>
            <a:noAutofit/>
          </a:bodyPr>
          <a:lstStyle/>
          <a:p>
            <a:r>
              <a:rPr lang="en-GB" sz="4200" b="1" dirty="0"/>
              <a:t>Accessibility</a:t>
            </a:r>
          </a:p>
        </p:txBody>
      </p:sp>
      <p:sp>
        <p:nvSpPr>
          <p:cNvPr id="3" name="Slide Number Placeholder 2">
            <a:extLst>
              <a:ext uri="{FF2B5EF4-FFF2-40B4-BE49-F238E27FC236}">
                <a16:creationId xmlns:a16="http://schemas.microsoft.com/office/drawing/2014/main" id="{39985B66-2FBC-B739-FFE7-0957AEC11B25}"/>
              </a:ext>
            </a:extLst>
          </p:cNvPr>
          <p:cNvSpPr>
            <a:spLocks noGrp="1"/>
          </p:cNvSpPr>
          <p:nvPr>
            <p:ph type="sldNum" sz="quarter" idx="12"/>
          </p:nvPr>
        </p:nvSpPr>
        <p:spPr>
          <a:xfrm>
            <a:off x="13969822" y="9507960"/>
            <a:ext cx="4114800" cy="547688"/>
          </a:xfrm>
        </p:spPr>
        <p:txBody>
          <a:bodyPr/>
          <a:lstStyle/>
          <a:p>
            <a:r>
              <a:rPr lang="en-GB" sz="1800" b="1">
                <a:solidFill>
                  <a:schemeClr val="bg2"/>
                </a:solidFill>
              </a:rPr>
              <a:t>Page </a:t>
            </a:r>
            <a:fld id="{950FC886-343C-4B72-AFE6-F0497CBE7873}" type="slidenum">
              <a:rPr lang="en-GB" b="1" smtClean="0"/>
              <a:pPr/>
              <a:t>12</a:t>
            </a:fld>
            <a:endParaRPr lang="en-GB" b="1"/>
          </a:p>
        </p:txBody>
      </p:sp>
      <p:sp>
        <p:nvSpPr>
          <p:cNvPr id="15" name="Rectangle 14">
            <a:extLst>
              <a:ext uri="{FF2B5EF4-FFF2-40B4-BE49-F238E27FC236}">
                <a16:creationId xmlns:a16="http://schemas.microsoft.com/office/drawing/2014/main" id="{36819A51-A6FC-2B52-956E-0C8F21BBC64C}"/>
              </a:ext>
            </a:extLst>
          </p:cNvPr>
          <p:cNvSpPr/>
          <p:nvPr/>
        </p:nvSpPr>
        <p:spPr>
          <a:xfrm>
            <a:off x="-19845" y="1150784"/>
            <a:ext cx="18307844" cy="563981"/>
          </a:xfrm>
          <a:prstGeom prst="rect">
            <a:avLst/>
          </a:prstGeom>
          <a:solidFill>
            <a:schemeClr val="accent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487"/>
          </a:p>
        </p:txBody>
      </p:sp>
      <p:sp>
        <p:nvSpPr>
          <p:cNvPr id="16" name="Rectangle 15">
            <a:extLst>
              <a:ext uri="{FF2B5EF4-FFF2-40B4-BE49-F238E27FC236}">
                <a16:creationId xmlns:a16="http://schemas.microsoft.com/office/drawing/2014/main" id="{F1C4366D-6E88-7150-6390-5EE8E4C38858}"/>
              </a:ext>
            </a:extLst>
          </p:cNvPr>
          <p:cNvSpPr>
            <a:spLocks/>
          </p:cNvSpPr>
          <p:nvPr/>
        </p:nvSpPr>
        <p:spPr>
          <a:xfrm>
            <a:off x="-19843" y="1667760"/>
            <a:ext cx="18307844" cy="169277"/>
          </a:xfrm>
          <a:prstGeom prst="rect">
            <a:avLst/>
          </a:prstGeom>
          <a:solidFill>
            <a:srgbClr val="00A499"/>
          </a:solidFill>
          <a:ln>
            <a:solidFill>
              <a:srgbClr val="00A49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500"/>
          </a:p>
        </p:txBody>
      </p:sp>
      <p:sp>
        <p:nvSpPr>
          <p:cNvPr id="18" name="Rectangle: Top Corners Rounded 17">
            <a:extLst>
              <a:ext uri="{FF2B5EF4-FFF2-40B4-BE49-F238E27FC236}">
                <a16:creationId xmlns:a16="http://schemas.microsoft.com/office/drawing/2014/main" id="{609FCF41-C457-130A-DA2E-57CA2172932E}"/>
              </a:ext>
            </a:extLst>
          </p:cNvPr>
          <p:cNvSpPr/>
          <p:nvPr/>
        </p:nvSpPr>
        <p:spPr>
          <a:xfrm>
            <a:off x="8052917" y="534623"/>
            <a:ext cx="1380602" cy="1133340"/>
          </a:xfrm>
          <a:prstGeom prst="round2SameRect">
            <a:avLst/>
          </a:prstGeom>
          <a:solidFill>
            <a:srgbClr val="F08C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3" action="ppaction://hlinksldjump">
                  <a:extLst>
                    <a:ext uri="{A12FA001-AC4F-418D-AE19-62706E023703}">
                      <ahyp:hlinkClr xmlns:ahyp="http://schemas.microsoft.com/office/drawing/2018/hyperlinkcolor" val="tx"/>
                    </a:ext>
                  </a:extLst>
                </a:hlinkClick>
              </a:rPr>
              <a:t>Tier 3 &amp; 4</a:t>
            </a:r>
            <a:endParaRPr lang="en-GB" sz="1400" b="1">
              <a:solidFill>
                <a:schemeClr val="tx1"/>
              </a:solidFill>
            </a:endParaRPr>
          </a:p>
        </p:txBody>
      </p:sp>
      <p:sp>
        <p:nvSpPr>
          <p:cNvPr id="19" name="Rectangle: Top Corners Rounded 18">
            <a:extLst>
              <a:ext uri="{FF2B5EF4-FFF2-40B4-BE49-F238E27FC236}">
                <a16:creationId xmlns:a16="http://schemas.microsoft.com/office/drawing/2014/main" id="{3AD4BA1C-5E39-4499-11CD-ED30000C302B}"/>
              </a:ext>
            </a:extLst>
          </p:cNvPr>
          <p:cNvSpPr/>
          <p:nvPr/>
        </p:nvSpPr>
        <p:spPr>
          <a:xfrm>
            <a:off x="2029731" y="562879"/>
            <a:ext cx="1535539" cy="1097679"/>
          </a:xfrm>
          <a:prstGeom prst="round2SameRect">
            <a:avLst/>
          </a:prstGeom>
          <a:solidFill>
            <a:srgbClr val="7D275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4" action="ppaction://hlinksldjump">
                  <a:extLst>
                    <a:ext uri="{A12FA001-AC4F-418D-AE19-62706E023703}">
                      <ahyp:hlinkClr xmlns:ahyp="http://schemas.microsoft.com/office/drawing/2018/hyperlinkcolor" val="tx"/>
                    </a:ext>
                  </a:extLst>
                </a:hlinkClick>
              </a:rPr>
              <a:t>Tier 1</a:t>
            </a:r>
            <a:endParaRPr lang="en-GB" sz="1400" b="1">
              <a:solidFill>
                <a:schemeClr val="tx1"/>
              </a:solidFill>
            </a:endParaRPr>
          </a:p>
        </p:txBody>
      </p:sp>
      <p:sp>
        <p:nvSpPr>
          <p:cNvPr id="27" name="Rectangle: Top Corners Rounded 26">
            <a:extLst>
              <a:ext uri="{FF2B5EF4-FFF2-40B4-BE49-F238E27FC236}">
                <a16:creationId xmlns:a16="http://schemas.microsoft.com/office/drawing/2014/main" id="{1B8E09EA-BFA2-CBB1-A19D-6713DE15DCEA}"/>
              </a:ext>
            </a:extLst>
          </p:cNvPr>
          <p:cNvSpPr/>
          <p:nvPr/>
        </p:nvSpPr>
        <p:spPr>
          <a:xfrm>
            <a:off x="3701776" y="522072"/>
            <a:ext cx="1387739" cy="1145688"/>
          </a:xfrm>
          <a:prstGeom prst="round2SameRect">
            <a:avLst/>
          </a:prstGeom>
          <a:solidFill>
            <a:srgbClr val="0096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5" action="ppaction://hlinksldjump">
                  <a:extLst>
                    <a:ext uri="{A12FA001-AC4F-418D-AE19-62706E023703}">
                      <ahyp:hlinkClr xmlns:ahyp="http://schemas.microsoft.com/office/drawing/2018/hyperlinkcolor" val="tx"/>
                    </a:ext>
                  </a:extLst>
                </a:hlinkClick>
              </a:rPr>
              <a:t>Discussing Perceptions and Motivations</a:t>
            </a:r>
            <a:endParaRPr lang="en-GB" sz="1400" b="1">
              <a:solidFill>
                <a:schemeClr val="tx1"/>
              </a:solidFill>
            </a:endParaRPr>
          </a:p>
        </p:txBody>
      </p:sp>
      <p:sp>
        <p:nvSpPr>
          <p:cNvPr id="28" name="Rectangle: Top Corners Rounded 27">
            <a:extLst>
              <a:ext uri="{FF2B5EF4-FFF2-40B4-BE49-F238E27FC236}">
                <a16:creationId xmlns:a16="http://schemas.microsoft.com/office/drawing/2014/main" id="{92C32237-C75D-E2EB-E577-C0F6DFDBC2EC}"/>
              </a:ext>
            </a:extLst>
          </p:cNvPr>
          <p:cNvSpPr/>
          <p:nvPr/>
        </p:nvSpPr>
        <p:spPr>
          <a:xfrm>
            <a:off x="5182973" y="551770"/>
            <a:ext cx="1387739" cy="1107853"/>
          </a:xfrm>
          <a:prstGeom prst="round2SameRect">
            <a:avLst/>
          </a:prstGeom>
          <a:solidFill>
            <a:srgbClr val="39B5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6" action="ppaction://hlinksldjump">
                  <a:extLst>
                    <a:ext uri="{A12FA001-AC4F-418D-AE19-62706E023703}">
                      <ahyp:hlinkClr xmlns:ahyp="http://schemas.microsoft.com/office/drawing/2018/hyperlinkcolor" val="tx"/>
                    </a:ext>
                  </a:extLst>
                </a:hlinkClick>
              </a:rPr>
              <a:t>Tier 2</a:t>
            </a:r>
            <a:endParaRPr lang="en-GB" sz="1400" b="1">
              <a:solidFill>
                <a:schemeClr val="tx1"/>
              </a:solidFill>
            </a:endParaRPr>
          </a:p>
        </p:txBody>
      </p:sp>
      <p:sp>
        <p:nvSpPr>
          <p:cNvPr id="29" name="Rectangle: Top Corners Rounded 28">
            <a:extLst>
              <a:ext uri="{FF2B5EF4-FFF2-40B4-BE49-F238E27FC236}">
                <a16:creationId xmlns:a16="http://schemas.microsoft.com/office/drawing/2014/main" id="{7646321C-95A9-6A88-2300-282627ED3036}"/>
              </a:ext>
            </a:extLst>
          </p:cNvPr>
          <p:cNvSpPr/>
          <p:nvPr/>
        </p:nvSpPr>
        <p:spPr>
          <a:xfrm>
            <a:off x="6637418" y="534303"/>
            <a:ext cx="1322041" cy="1126255"/>
          </a:xfrm>
          <a:prstGeom prst="round2SameRect">
            <a:avLst/>
          </a:prstGeom>
          <a:solidFill>
            <a:srgbClr val="74869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7" action="ppaction://hlinksldjump">
                  <a:extLst>
                    <a:ext uri="{A12FA001-AC4F-418D-AE19-62706E023703}">
                      <ahyp:hlinkClr xmlns:ahyp="http://schemas.microsoft.com/office/drawing/2018/hyperlinkcolor" val="tx"/>
                    </a:ext>
                  </a:extLst>
                </a:hlinkClick>
              </a:rPr>
              <a:t>Referring: Community Services/ Activities</a:t>
            </a:r>
            <a:endParaRPr lang="en-GB" sz="1400" b="1">
              <a:solidFill>
                <a:schemeClr val="tx1"/>
              </a:solidFill>
            </a:endParaRPr>
          </a:p>
        </p:txBody>
      </p:sp>
      <p:sp>
        <p:nvSpPr>
          <p:cNvPr id="30" name="Rectangle: Top Corners Rounded 29">
            <a:extLst>
              <a:ext uri="{FF2B5EF4-FFF2-40B4-BE49-F238E27FC236}">
                <a16:creationId xmlns:a16="http://schemas.microsoft.com/office/drawing/2014/main" id="{DFE1800F-BB1E-009F-CA17-FE3C614705D2}"/>
              </a:ext>
            </a:extLst>
          </p:cNvPr>
          <p:cNvSpPr/>
          <p:nvPr/>
        </p:nvSpPr>
        <p:spPr>
          <a:xfrm>
            <a:off x="9544783" y="534304"/>
            <a:ext cx="1322042" cy="1126255"/>
          </a:xfrm>
          <a:prstGeom prst="round2SameRect">
            <a:avLst/>
          </a:prstGeom>
          <a:solidFill>
            <a:srgbClr val="FFB90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100" b="1">
                <a:solidFill>
                  <a:schemeClr val="tx1"/>
                </a:solidFill>
                <a:hlinkClick r:id="rId8" action="ppaction://hlinksldjump">
                  <a:extLst>
                    <a:ext uri="{A12FA001-AC4F-418D-AE19-62706E023703}">
                      <ahyp:hlinkClr xmlns:ahyp="http://schemas.microsoft.com/office/drawing/2018/hyperlinkcolor" val="tx"/>
                    </a:ext>
                  </a:extLst>
                </a:hlinkClick>
              </a:rPr>
              <a:t>Identifying Opportunities to Support Weight Management</a:t>
            </a:r>
            <a:endParaRPr lang="en-GB" sz="1100" b="1">
              <a:solidFill>
                <a:schemeClr val="tx1"/>
              </a:solidFill>
            </a:endParaRPr>
          </a:p>
        </p:txBody>
      </p:sp>
      <p:sp>
        <p:nvSpPr>
          <p:cNvPr id="32" name="Rectangle: Top Corners Rounded 31">
            <a:extLst>
              <a:ext uri="{FF2B5EF4-FFF2-40B4-BE49-F238E27FC236}">
                <a16:creationId xmlns:a16="http://schemas.microsoft.com/office/drawing/2014/main" id="{6AE247FC-DB4D-0C3A-4EF2-3E7B1B5B45CF}"/>
              </a:ext>
            </a:extLst>
          </p:cNvPr>
          <p:cNvSpPr/>
          <p:nvPr/>
        </p:nvSpPr>
        <p:spPr>
          <a:xfrm>
            <a:off x="11004966" y="527483"/>
            <a:ext cx="1466322" cy="1140277"/>
          </a:xfrm>
          <a:prstGeom prst="round2SameRect">
            <a:avLst/>
          </a:prstGeom>
          <a:solidFill>
            <a:srgbClr val="0071D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9" action="ppaction://hlinksldjump">
                  <a:extLst>
                    <a:ext uri="{A12FA001-AC4F-418D-AE19-62706E023703}">
                      <ahyp:hlinkClr xmlns:ahyp="http://schemas.microsoft.com/office/drawing/2018/hyperlinkcolor" val="tx"/>
                    </a:ext>
                  </a:extLst>
                </a:hlinkClick>
              </a:rPr>
              <a:t>Measuring Weight</a:t>
            </a:r>
            <a:endParaRPr lang="en-GB" sz="1400" b="1">
              <a:solidFill>
                <a:schemeClr val="tx1"/>
              </a:solidFill>
            </a:endParaRPr>
          </a:p>
        </p:txBody>
      </p:sp>
      <p:sp>
        <p:nvSpPr>
          <p:cNvPr id="33" name="Rectangle: Top Corners Rounded 32">
            <a:extLst>
              <a:ext uri="{FF2B5EF4-FFF2-40B4-BE49-F238E27FC236}">
                <a16:creationId xmlns:a16="http://schemas.microsoft.com/office/drawing/2014/main" id="{62F272EC-A20C-54AC-DBB5-52CEB0AC45FE}"/>
              </a:ext>
            </a:extLst>
          </p:cNvPr>
          <p:cNvSpPr/>
          <p:nvPr/>
        </p:nvSpPr>
        <p:spPr>
          <a:xfrm>
            <a:off x="12609429" y="528632"/>
            <a:ext cx="1624725" cy="1131927"/>
          </a:xfrm>
          <a:prstGeom prst="round2SameRect">
            <a:avLst/>
          </a:prstGeom>
          <a:solidFill>
            <a:srgbClr val="00A4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rPr>
              <a:t>Accessibility</a:t>
            </a:r>
          </a:p>
        </p:txBody>
      </p:sp>
      <p:sp>
        <p:nvSpPr>
          <p:cNvPr id="23" name="TextBox 22">
            <a:extLst>
              <a:ext uri="{FF2B5EF4-FFF2-40B4-BE49-F238E27FC236}">
                <a16:creationId xmlns:a16="http://schemas.microsoft.com/office/drawing/2014/main" id="{FC4505E8-EA8B-5C24-9AAE-111E4D38C503}"/>
              </a:ext>
            </a:extLst>
          </p:cNvPr>
          <p:cNvSpPr txBox="1"/>
          <p:nvPr/>
        </p:nvSpPr>
        <p:spPr>
          <a:xfrm>
            <a:off x="21526" y="10146385"/>
            <a:ext cx="18307843" cy="169277"/>
          </a:xfrm>
          <a:prstGeom prst="rect">
            <a:avLst/>
          </a:prstGeom>
          <a:solidFill>
            <a:srgbClr val="DD2509"/>
          </a:solidFill>
        </p:spPr>
        <p:txBody>
          <a:bodyPr wrap="square" rtlCol="0">
            <a:spAutoFit/>
          </a:bodyPr>
          <a:lstStyle/>
          <a:p>
            <a:endParaRPr lang="en-GB" sz="500"/>
          </a:p>
        </p:txBody>
      </p:sp>
      <p:sp>
        <p:nvSpPr>
          <p:cNvPr id="2" name="TextBox 1">
            <a:extLst>
              <a:ext uri="{FF2B5EF4-FFF2-40B4-BE49-F238E27FC236}">
                <a16:creationId xmlns:a16="http://schemas.microsoft.com/office/drawing/2014/main" id="{64CA76C1-5534-00DD-3D11-352066B3FAA2}"/>
              </a:ext>
            </a:extLst>
          </p:cNvPr>
          <p:cNvSpPr txBox="1"/>
          <p:nvPr/>
        </p:nvSpPr>
        <p:spPr>
          <a:xfrm>
            <a:off x="0" y="0"/>
            <a:ext cx="18288000" cy="461665"/>
          </a:xfrm>
          <a:prstGeom prst="rect">
            <a:avLst/>
          </a:prstGeom>
          <a:solidFill>
            <a:schemeClr val="bg2"/>
          </a:solidFill>
        </p:spPr>
        <p:txBody>
          <a:bodyPr wrap="square" rtlCol="0">
            <a:spAutoFit/>
          </a:bodyPr>
          <a:lstStyle/>
          <a:p>
            <a:r>
              <a:rPr lang="en-GB" sz="2400" b="1" dirty="0"/>
              <a:t>  </a:t>
            </a:r>
            <a:r>
              <a:rPr lang="en-GB" sz="2400" spc="92" dirty="0">
                <a:solidFill>
                  <a:srgbClr val="FFFFFF"/>
                </a:solidFill>
                <a:latin typeface="Arial Bold"/>
              </a:rPr>
              <a:t>Learning Disability &amp; Autism Weight Management in the </a:t>
            </a:r>
            <a:r>
              <a:rPr lang="en-GB" sz="2400" spc="92" dirty="0">
                <a:latin typeface="Arial Bold"/>
              </a:rPr>
              <a:t>South</a:t>
            </a:r>
            <a:r>
              <a:rPr lang="en-GB" sz="2400" spc="92" dirty="0">
                <a:solidFill>
                  <a:srgbClr val="FFFFFF"/>
                </a:solidFill>
                <a:latin typeface="Arial Bold"/>
              </a:rPr>
              <a:t> West of England</a:t>
            </a:r>
            <a:endParaRPr lang="en-US" sz="2400" spc="92" dirty="0">
              <a:solidFill>
                <a:srgbClr val="FFFFFF"/>
              </a:solidFill>
              <a:latin typeface="Arial Bold"/>
            </a:endParaRPr>
          </a:p>
        </p:txBody>
      </p:sp>
      <p:sp>
        <p:nvSpPr>
          <p:cNvPr id="4" name="Rectangle: Top Corners Rounded 3">
            <a:extLst>
              <a:ext uri="{FF2B5EF4-FFF2-40B4-BE49-F238E27FC236}">
                <a16:creationId xmlns:a16="http://schemas.microsoft.com/office/drawing/2014/main" id="{EB34B3D6-3482-1D3A-9EA5-65A4FE48F053}"/>
              </a:ext>
            </a:extLst>
          </p:cNvPr>
          <p:cNvSpPr/>
          <p:nvPr/>
        </p:nvSpPr>
        <p:spPr>
          <a:xfrm>
            <a:off x="14353377" y="548669"/>
            <a:ext cx="1212689" cy="1105337"/>
          </a:xfrm>
          <a:prstGeom prst="round2SameRect">
            <a:avLst/>
          </a:prstGeom>
          <a:solidFill>
            <a:schemeClr val="accent5"/>
          </a:solidFill>
          <a:ln w="57150">
            <a:solidFill>
              <a:schemeClr val="tx2"/>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200" b="1">
                <a:solidFill>
                  <a:schemeClr val="tx1"/>
                </a:solidFill>
                <a:hlinkClick r:id="rId10" action="ppaction://hlinksldjump">
                  <a:extLst>
                    <a:ext uri="{A12FA001-AC4F-418D-AE19-62706E023703}">
                      <ahyp:hlinkClr xmlns:ahyp="http://schemas.microsoft.com/office/drawing/2018/hyperlinkcolor" val="tx"/>
                    </a:ext>
                  </a:extLst>
                </a:hlinkClick>
              </a:rPr>
              <a:t>The Importance of Families and Carers</a:t>
            </a:r>
            <a:endParaRPr lang="en-GB" sz="1200" b="1">
              <a:solidFill>
                <a:schemeClr val="tx1"/>
              </a:solidFill>
            </a:endParaRPr>
          </a:p>
        </p:txBody>
      </p:sp>
      <p:sp>
        <p:nvSpPr>
          <p:cNvPr id="7" name="Rectangle: Top Corners Rounded 6">
            <a:extLst>
              <a:ext uri="{FF2B5EF4-FFF2-40B4-BE49-F238E27FC236}">
                <a16:creationId xmlns:a16="http://schemas.microsoft.com/office/drawing/2014/main" id="{C153D2C6-40CC-EBE6-55FE-04D503A06E4D}"/>
              </a:ext>
            </a:extLst>
          </p:cNvPr>
          <p:cNvSpPr/>
          <p:nvPr/>
        </p:nvSpPr>
        <p:spPr>
          <a:xfrm>
            <a:off x="15714344" y="548670"/>
            <a:ext cx="1212689" cy="1088710"/>
          </a:xfrm>
          <a:prstGeom prst="round2SameRect">
            <a:avLst/>
          </a:prstGeom>
          <a:solidFill>
            <a:schemeClr val="accent3"/>
          </a:solidFill>
          <a:ln w="57150">
            <a:solidFill>
              <a:schemeClr val="accent3"/>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400" b="1">
                <a:solidFill>
                  <a:schemeClr val="tx1"/>
                </a:solidFill>
                <a:hlinkClick r:id="rId11" action="ppaction://hlinksldjump">
                  <a:extLst>
                    <a:ext uri="{A12FA001-AC4F-418D-AE19-62706E023703}">
                      <ahyp:hlinkClr xmlns:ahyp="http://schemas.microsoft.com/office/drawing/2018/hyperlinkcolor" val="tx"/>
                    </a:ext>
                  </a:extLst>
                </a:hlinkClick>
              </a:rPr>
              <a:t>Guidance, Activities and Resources</a:t>
            </a:r>
            <a:endParaRPr lang="en-GB" sz="1400" b="1">
              <a:solidFill>
                <a:schemeClr val="tx1"/>
              </a:solidFill>
            </a:endParaRPr>
          </a:p>
        </p:txBody>
      </p:sp>
      <p:sp>
        <p:nvSpPr>
          <p:cNvPr id="9" name="Rectangle: Top Corners Rounded 8">
            <a:extLst>
              <a:ext uri="{FF2B5EF4-FFF2-40B4-BE49-F238E27FC236}">
                <a16:creationId xmlns:a16="http://schemas.microsoft.com/office/drawing/2014/main" id="{D044E7E8-A7FB-3D15-5A68-9281823EDC19}"/>
              </a:ext>
            </a:extLst>
          </p:cNvPr>
          <p:cNvSpPr/>
          <p:nvPr/>
        </p:nvSpPr>
        <p:spPr>
          <a:xfrm>
            <a:off x="-9922" y="575682"/>
            <a:ext cx="1933038" cy="1093782"/>
          </a:xfrm>
          <a:prstGeom prst="round2SameRect">
            <a:avLst/>
          </a:prstGeom>
          <a:solidFill>
            <a:srgbClr val="DD25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12" action="ppaction://hlinksldjump">
                  <a:extLst>
                    <a:ext uri="{A12FA001-AC4F-418D-AE19-62706E023703}">
                      <ahyp:hlinkClr xmlns:ahyp="http://schemas.microsoft.com/office/drawing/2018/hyperlinkcolor" val="tx"/>
                    </a:ext>
                  </a:extLst>
                </a:hlinkClick>
              </a:rPr>
              <a:t>Weight Management Pathway</a:t>
            </a:r>
            <a:endParaRPr lang="en-GB" sz="1400" b="1">
              <a:solidFill>
                <a:schemeClr val="tx1"/>
              </a:solidFill>
            </a:endParaRPr>
          </a:p>
        </p:txBody>
      </p:sp>
      <p:sp>
        <p:nvSpPr>
          <p:cNvPr id="5" name="Content Placeholder 2">
            <a:extLst>
              <a:ext uri="{FF2B5EF4-FFF2-40B4-BE49-F238E27FC236}">
                <a16:creationId xmlns:a16="http://schemas.microsoft.com/office/drawing/2014/main" id="{1B9C01A9-8E58-1C7B-2A1C-BF2B58D1D3A4}"/>
              </a:ext>
            </a:extLst>
          </p:cNvPr>
          <p:cNvSpPr txBox="1">
            <a:spLocks/>
          </p:cNvSpPr>
          <p:nvPr/>
        </p:nvSpPr>
        <p:spPr>
          <a:xfrm>
            <a:off x="420002" y="2879926"/>
            <a:ext cx="17447995" cy="40169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R="0" lvl="0" algn="l" defTabSz="914400" rtl="0" eaLnBrk="1" fontAlgn="auto" latinLnBrk="0" hangingPunct="1">
              <a:lnSpc>
                <a:spcPct val="90000"/>
              </a:lnSpc>
              <a:spcBef>
                <a:spcPts val="0"/>
              </a:spcBef>
              <a:spcAft>
                <a:spcPts val="0"/>
              </a:spcAft>
              <a:buClrTx/>
              <a:buSzTx/>
              <a:buFont typeface="Wingdings" panose="05000000000000000000" pitchFamily="2" charset="2"/>
              <a:buChar char="v"/>
              <a:tabLst/>
              <a:defRPr/>
            </a:pPr>
            <a:r>
              <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rPr>
              <a:t>Programmes should be adapted to be accessible to people with learning disabilities</a:t>
            </a:r>
          </a:p>
          <a:p>
            <a:pPr marL="0" marR="0" lvl="0" indent="0" algn="l" defTabSz="914400" rtl="0" eaLnBrk="1" fontAlgn="auto" latinLnBrk="0" hangingPunct="1">
              <a:lnSpc>
                <a:spcPct val="90000"/>
              </a:lnSpc>
              <a:spcBef>
                <a:spcPts val="0"/>
              </a:spcBef>
              <a:spcAft>
                <a:spcPts val="0"/>
              </a:spcAft>
              <a:buClrTx/>
              <a:buSzTx/>
              <a:buNone/>
              <a:tabLst/>
              <a:defRPr/>
            </a:pPr>
            <a:endPar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endParaRPr>
          </a:p>
          <a:p>
            <a:pPr marR="0" lvl="0" algn="l" defTabSz="914400" rtl="0" eaLnBrk="1" fontAlgn="auto" latinLnBrk="0" hangingPunct="1">
              <a:lnSpc>
                <a:spcPct val="90000"/>
              </a:lnSpc>
              <a:spcBef>
                <a:spcPts val="0"/>
              </a:spcBef>
              <a:spcAft>
                <a:spcPts val="0"/>
              </a:spcAft>
              <a:buClrTx/>
              <a:buSzTx/>
              <a:buFont typeface="Wingdings" panose="05000000000000000000" pitchFamily="2" charset="2"/>
              <a:buChar char="v"/>
              <a:tabLst/>
              <a:defRPr/>
            </a:pPr>
            <a:r>
              <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rPr>
              <a:t>People with learning disabilities benefit from a multi-disciplinary and multi-component approach that takes an individualised and holistic approach</a:t>
            </a:r>
          </a:p>
          <a:p>
            <a:pPr marL="0" marR="0" lvl="0" indent="0" algn="l" defTabSz="914400" rtl="0" eaLnBrk="1" fontAlgn="auto" latinLnBrk="0" hangingPunct="1">
              <a:lnSpc>
                <a:spcPct val="90000"/>
              </a:lnSpc>
              <a:spcBef>
                <a:spcPts val="0"/>
              </a:spcBef>
              <a:spcAft>
                <a:spcPts val="0"/>
              </a:spcAft>
              <a:buClrTx/>
              <a:buSzTx/>
              <a:buNone/>
              <a:tabLst/>
              <a:defRPr/>
            </a:pPr>
            <a:endPar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endParaRPr>
          </a:p>
          <a:p>
            <a:pPr marR="0" lvl="0" algn="l" defTabSz="914400" rtl="0" eaLnBrk="1" fontAlgn="auto" latinLnBrk="0" hangingPunct="1">
              <a:lnSpc>
                <a:spcPct val="90000"/>
              </a:lnSpc>
              <a:spcBef>
                <a:spcPts val="0"/>
              </a:spcBef>
              <a:spcAft>
                <a:spcPts val="0"/>
              </a:spcAft>
              <a:buClrTx/>
              <a:buSzTx/>
              <a:buFont typeface="Wingdings" panose="05000000000000000000" pitchFamily="2" charset="2"/>
              <a:buChar char="v"/>
              <a:tabLst/>
              <a:defRPr/>
            </a:pPr>
            <a:r>
              <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rPr>
              <a:t>Ensure there is adequate time in any consultation to provide information and answer questions</a:t>
            </a:r>
          </a:p>
          <a:p>
            <a:pPr marL="0" marR="0" lvl="0" indent="0" algn="l" defTabSz="914400" rtl="0" eaLnBrk="1" fontAlgn="auto" latinLnBrk="0" hangingPunct="1">
              <a:lnSpc>
                <a:spcPct val="90000"/>
              </a:lnSpc>
              <a:spcBef>
                <a:spcPts val="0"/>
              </a:spcBef>
              <a:spcAft>
                <a:spcPts val="0"/>
              </a:spcAft>
              <a:buClrTx/>
              <a:buSzTx/>
              <a:buNone/>
              <a:tabLst/>
              <a:defRPr/>
            </a:pPr>
            <a:endPar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endParaRPr>
          </a:p>
          <a:p>
            <a:pPr marR="0" lvl="0" algn="l" defTabSz="914400" rtl="0" eaLnBrk="1" fontAlgn="auto" latinLnBrk="0" hangingPunct="1">
              <a:lnSpc>
                <a:spcPct val="90000"/>
              </a:lnSpc>
              <a:spcBef>
                <a:spcPts val="0"/>
              </a:spcBef>
              <a:spcAft>
                <a:spcPts val="0"/>
              </a:spcAft>
              <a:buClrTx/>
              <a:buSzTx/>
              <a:buFont typeface="Wingdings" panose="05000000000000000000" pitchFamily="2" charset="2"/>
              <a:buChar char="v"/>
              <a:tabLst/>
              <a:defRPr/>
            </a:pPr>
            <a:r>
              <a:rPr kumimoji="0" lang="en-GB" sz="1800" b="0" i="0" u="none" strike="noStrike" kern="1200" cap="none" spc="0" normalizeH="0" baseline="0" noProof="0" dirty="0">
                <a:ln>
                  <a:noFill/>
                </a:ln>
                <a:solidFill>
                  <a:srgbClr val="0E0E0E"/>
                </a:solidFill>
                <a:effectLst/>
                <a:uLnTx/>
                <a:uFillTx/>
                <a:latin typeface="Arial" panose="020B0604020202020204" pitchFamily="34" charset="0"/>
                <a:ea typeface="+mn-ea"/>
                <a:cs typeface="Arial" panose="020B0604020202020204" pitchFamily="34" charset="0"/>
              </a:rPr>
              <a:t>Provide easy-read information with appropriate images, and use every day, jargon‑free language, explaining any technical terms when talking to the person and their family or carers</a:t>
            </a:r>
          </a:p>
          <a:p>
            <a:pPr marL="0" marR="0" lvl="0" indent="0" algn="l" defTabSz="914400" rtl="0" eaLnBrk="1" fontAlgn="auto" latinLnBrk="0" hangingPunct="1">
              <a:lnSpc>
                <a:spcPct val="90000"/>
              </a:lnSpc>
              <a:spcBef>
                <a:spcPts val="0"/>
              </a:spcBef>
              <a:spcAft>
                <a:spcPts val="0"/>
              </a:spcAft>
              <a:buClrTx/>
              <a:buSzTx/>
              <a:buNone/>
              <a:tabLst/>
              <a:defRPr/>
            </a:pPr>
            <a:endParaRPr kumimoji="0" lang="en-GB" sz="1800" b="0" i="0" u="none" strike="noStrike" kern="1200" cap="none" spc="0" normalizeH="0" baseline="0" noProof="0" dirty="0">
              <a:ln>
                <a:noFill/>
              </a:ln>
              <a:solidFill>
                <a:srgbClr val="0E0E0E"/>
              </a:solidFill>
              <a:effectLst/>
              <a:uLnTx/>
              <a:uFillTx/>
              <a:latin typeface="Arial" panose="020B0604020202020204" pitchFamily="34" charset="0"/>
              <a:ea typeface="+mn-ea"/>
              <a:cs typeface="Arial" panose="020B0604020202020204" pitchFamily="34" charset="0"/>
            </a:endParaRPr>
          </a:p>
          <a:p>
            <a:pPr marR="0" lvl="0" algn="l" defTabSz="914400" rtl="0" eaLnBrk="1" fontAlgn="auto" latinLnBrk="0" hangingPunct="1">
              <a:lnSpc>
                <a:spcPct val="90000"/>
              </a:lnSpc>
              <a:spcBef>
                <a:spcPts val="0"/>
              </a:spcBef>
              <a:spcAft>
                <a:spcPts val="0"/>
              </a:spcAft>
              <a:buClrTx/>
              <a:buSzTx/>
              <a:buFont typeface="Wingdings" panose="05000000000000000000" pitchFamily="2" charset="2"/>
              <a:buChar char="v"/>
              <a:tabLst/>
              <a:defRPr/>
            </a:pPr>
            <a:r>
              <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rPr>
              <a:t>Embed appropriate logistical requirements, i.e. delivery setting and venue, time, length and frequency of contact, transport support if required</a:t>
            </a:r>
          </a:p>
          <a:p>
            <a:pPr marL="0" marR="0" lvl="0" indent="0" algn="l" defTabSz="914400" rtl="0" eaLnBrk="1" fontAlgn="auto" latinLnBrk="0" hangingPunct="1">
              <a:lnSpc>
                <a:spcPct val="90000"/>
              </a:lnSpc>
              <a:spcBef>
                <a:spcPts val="0"/>
              </a:spcBef>
              <a:spcAft>
                <a:spcPts val="0"/>
              </a:spcAft>
              <a:buClrTx/>
              <a:buSzTx/>
              <a:buNone/>
              <a:tabLst/>
              <a:defRPr/>
            </a:pPr>
            <a:endPar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endParaRPr>
          </a:p>
          <a:p>
            <a:pPr marR="0" lvl="0" algn="l" defTabSz="914400" rtl="0" eaLnBrk="1" fontAlgn="auto" latinLnBrk="0" hangingPunct="1">
              <a:lnSpc>
                <a:spcPct val="90000"/>
              </a:lnSpc>
              <a:spcBef>
                <a:spcPts val="0"/>
              </a:spcBef>
              <a:spcAft>
                <a:spcPts val="0"/>
              </a:spcAft>
              <a:buClrTx/>
              <a:buSzTx/>
              <a:buFont typeface="Wingdings" panose="05000000000000000000" pitchFamily="2" charset="2"/>
              <a:buChar char="v"/>
              <a:tabLst/>
              <a:defRPr/>
            </a:pPr>
            <a:r>
              <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rPr>
              <a:t>Setting a weight loss target may be </a:t>
            </a:r>
            <a:r>
              <a:rPr kumimoji="0" lang="en-GB" sz="18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appropriate for some individuals. For others maintaining weight (stopping gaining weight) may be more realistic</a:t>
            </a:r>
            <a:r>
              <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rPr>
              <a:t> as well as improved eating habits, </a:t>
            </a:r>
            <a:r>
              <a:rPr kumimoji="0" lang="en-GB" sz="18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physical activity, and </a:t>
            </a:r>
            <a:r>
              <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rPr>
              <a:t>overall wellbeing. </a:t>
            </a:r>
            <a:r>
              <a:rPr kumimoji="0" lang="en-GB"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a:t>
            </a:r>
            <a:r>
              <a:rPr kumimoji="0" lang="en-GB" sz="18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Non-scale’ victories may be more motivating for some individuals (e.g. fitting into my trousers, increasing my step count).</a:t>
            </a:r>
          </a:p>
          <a:p>
            <a:pPr marL="0" marR="0" lvl="0" indent="0" algn="l" defTabSz="914400" rtl="0" eaLnBrk="1" fontAlgn="auto" latinLnBrk="0" hangingPunct="1">
              <a:lnSpc>
                <a:spcPct val="90000"/>
              </a:lnSpc>
              <a:spcBef>
                <a:spcPts val="0"/>
              </a:spcBef>
              <a:spcAft>
                <a:spcPts val="0"/>
              </a:spcAft>
              <a:buClrTx/>
              <a:buSzTx/>
              <a:buNone/>
              <a:tabLst/>
              <a:defRPr/>
            </a:pPr>
            <a:endPar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endParaRPr>
          </a:p>
          <a:p>
            <a:pPr marR="0" lvl="0" algn="l" defTabSz="914400" rtl="0" eaLnBrk="1" fontAlgn="auto" latinLnBrk="0" hangingPunct="1">
              <a:lnSpc>
                <a:spcPct val="90000"/>
              </a:lnSpc>
              <a:spcBef>
                <a:spcPts val="0"/>
              </a:spcBef>
              <a:spcAft>
                <a:spcPts val="0"/>
              </a:spcAft>
              <a:buClrTx/>
              <a:buSzTx/>
              <a:buFont typeface="Wingdings" panose="05000000000000000000" pitchFamily="2" charset="2"/>
              <a:buChar char="v"/>
              <a:tabLst/>
              <a:defRPr/>
            </a:pPr>
            <a:r>
              <a:rPr kumimoji="0" lang="en-GB" sz="1800" b="0" i="0" u="none" strike="noStrike" kern="1200" cap="none" spc="0" normalizeH="0" baseline="0" noProof="0" dirty="0">
                <a:ln>
                  <a:noFill/>
                </a:ln>
                <a:solidFill>
                  <a:srgbClr val="0E0E0E"/>
                </a:solidFill>
                <a:effectLst/>
                <a:uLnTx/>
                <a:uFillTx/>
                <a:latin typeface="Arial" panose="020B0604020202020204" pitchFamily="34" charset="0"/>
                <a:ea typeface="+mn-ea"/>
                <a:cs typeface="Arial" panose="020B0604020202020204" pitchFamily="34" charset="0"/>
              </a:rPr>
              <a:t>Invite carers and support workers to participate</a:t>
            </a:r>
          </a:p>
          <a:p>
            <a:pPr marL="0" marR="0" lvl="0" indent="0" algn="l" defTabSz="914400" rtl="0" eaLnBrk="1" fontAlgn="auto" latinLnBrk="0" hangingPunct="1">
              <a:lnSpc>
                <a:spcPct val="90000"/>
              </a:lnSpc>
              <a:spcBef>
                <a:spcPts val="0"/>
              </a:spcBef>
              <a:spcAft>
                <a:spcPts val="0"/>
              </a:spcAft>
              <a:buClrTx/>
              <a:buSzTx/>
              <a:buNone/>
              <a:tabLst/>
              <a:defRPr/>
            </a:pPr>
            <a:endParaRPr kumimoji="0" lang="en-GB" sz="1800" b="0" i="0" u="none" strike="noStrike" kern="1200" cap="none" spc="0" normalizeH="0" baseline="0" noProof="0" dirty="0">
              <a:ln>
                <a:noFill/>
              </a:ln>
              <a:solidFill>
                <a:srgbClr val="0E0E0E"/>
              </a:solidFill>
              <a:effectLst/>
              <a:uLnTx/>
              <a:uFillTx/>
              <a:latin typeface="Arial" panose="020B0604020202020204" pitchFamily="34" charset="0"/>
              <a:ea typeface="+mn-ea"/>
              <a:cs typeface="Arial" panose="020B0604020202020204" pitchFamily="34" charset="0"/>
            </a:endParaRPr>
          </a:p>
          <a:p>
            <a:pPr marR="0" lvl="0" algn="l" defTabSz="914400" rtl="0" eaLnBrk="1" fontAlgn="auto" latinLnBrk="0" hangingPunct="1">
              <a:lnSpc>
                <a:spcPct val="90000"/>
              </a:lnSpc>
              <a:spcBef>
                <a:spcPts val="0"/>
              </a:spcBef>
              <a:spcAft>
                <a:spcPts val="0"/>
              </a:spcAft>
              <a:buClrTx/>
              <a:buSzTx/>
              <a:buFont typeface="Wingdings" panose="05000000000000000000" pitchFamily="2" charset="2"/>
              <a:buChar char="v"/>
              <a:tabLst/>
              <a:defRPr/>
            </a:pPr>
            <a:r>
              <a:rPr kumimoji="0" lang="en-GB" sz="1800" b="0" i="0" u="none" strike="noStrike" kern="1200" cap="none" spc="0" normalizeH="0" baseline="0" noProof="0" dirty="0">
                <a:ln>
                  <a:noFill/>
                </a:ln>
                <a:solidFill>
                  <a:srgbClr val="0E0E0E"/>
                </a:solidFill>
                <a:effectLst/>
                <a:uLnTx/>
                <a:uFillTx/>
                <a:latin typeface="Arial" panose="020B0604020202020204" pitchFamily="34" charset="0"/>
                <a:ea typeface="+mn-ea"/>
                <a:cs typeface="Arial" panose="020B0604020202020204" pitchFamily="34" charset="0"/>
              </a:rPr>
              <a:t>Use a </a:t>
            </a:r>
            <a:r>
              <a:rPr kumimoji="0" lang="en-GB" sz="1800" b="0" i="0" u="none" strike="noStrike" kern="1200" cap="none" spc="0" normalizeH="0" baseline="0" noProof="0" dirty="0">
                <a:ln>
                  <a:noFill/>
                </a:ln>
                <a:solidFill>
                  <a:srgbClr val="0E0E0E"/>
                </a:solidFill>
                <a:effectLst/>
                <a:uLnTx/>
                <a:uFillTx/>
                <a:latin typeface="Arial" panose="020B0604020202020204" pitchFamily="34" charset="0"/>
                <a:ea typeface="+mn-ea"/>
                <a:cs typeface="Arial" panose="020B0604020202020204" pitchFamily="34" charset="0"/>
                <a:hlinkClick r:id="rId13"/>
              </a:rPr>
              <a:t>trauma-informed approach</a:t>
            </a:r>
            <a:r>
              <a:rPr kumimoji="0" lang="en-GB" sz="1800" b="0" i="0" u="none" strike="noStrike" kern="1200" cap="none" spc="0" normalizeH="0" baseline="0" noProof="0" dirty="0">
                <a:ln>
                  <a:noFill/>
                </a:ln>
                <a:solidFill>
                  <a:srgbClr val="0E0E0E"/>
                </a:solidFill>
                <a:effectLst/>
                <a:uLnTx/>
                <a:uFillTx/>
                <a:latin typeface="Arial" panose="020B0604020202020204" pitchFamily="34" charset="0"/>
                <a:ea typeface="+mn-ea"/>
                <a:cs typeface="Arial" panose="020B0604020202020204" pitchFamily="34" charset="0"/>
              </a:rPr>
              <a:t> where necessary, following the 6 principles of trauma informed practice: Safety, trust, choice, collaboration, empowerment, and cultural consideration</a:t>
            </a:r>
          </a:p>
        </p:txBody>
      </p:sp>
      <p:sp>
        <p:nvSpPr>
          <p:cNvPr id="6" name="TextBox 5">
            <a:extLst>
              <a:ext uri="{FF2B5EF4-FFF2-40B4-BE49-F238E27FC236}">
                <a16:creationId xmlns:a16="http://schemas.microsoft.com/office/drawing/2014/main" id="{8D6F7035-DCEE-3DFA-0814-51E22D8CB4D8}"/>
              </a:ext>
            </a:extLst>
          </p:cNvPr>
          <p:cNvSpPr txBox="1"/>
          <p:nvPr/>
        </p:nvSpPr>
        <p:spPr>
          <a:xfrm>
            <a:off x="538828" y="7927609"/>
            <a:ext cx="8204389" cy="1188018"/>
          </a:xfrm>
          <a:prstGeom prst="rect">
            <a:avLst/>
          </a:prstGeom>
          <a:noFill/>
          <a:ln w="12700" cap="flat" cmpd="sng" algn="ctr">
            <a:solidFill>
              <a:srgbClr val="70AD47"/>
            </a:solidFill>
            <a:prstDash val="solid"/>
            <a:miter lim="800000"/>
          </a:ln>
          <a:effectLst/>
        </p:spPr>
        <p:txBody>
          <a:bodyPr wrap="square" lIns="91440" tIns="45720" rIns="91440" bIns="45720" rtlCol="0" anchor="t">
            <a:spAutoFit/>
          </a:bodyPr>
          <a:lstStyle/>
          <a:p>
            <a:pPr algn="ctr" defTabSz="914400">
              <a:lnSpc>
                <a:spcPct val="90000"/>
              </a:lnSpc>
              <a:spcBef>
                <a:spcPts val="600"/>
              </a:spcBef>
              <a:defRPr/>
            </a:pPr>
            <a:r>
              <a:rPr kumimoji="0" lang="en-GB" sz="1800" b="1" i="0" u="none" strike="noStrike" kern="0" cap="none" spc="0" normalizeH="0" baseline="0" noProof="0" dirty="0">
                <a:ln>
                  <a:noFill/>
                </a:ln>
                <a:solidFill>
                  <a:prstClr val="black"/>
                </a:solidFill>
                <a:effectLst/>
                <a:uLnTx/>
                <a:uFillTx/>
                <a:ea typeface="+mn-ea"/>
                <a:cs typeface="Arial"/>
              </a:rPr>
              <a:t>People with</a:t>
            </a:r>
            <a:r>
              <a:rPr lang="en-GB" sz="1800" b="1" kern="0" dirty="0">
                <a:solidFill>
                  <a:prstClr val="black"/>
                </a:solidFill>
                <a:cs typeface="Arial"/>
              </a:rPr>
              <a:t> a learning disability and who are autistic </a:t>
            </a:r>
            <a:r>
              <a:rPr kumimoji="0" lang="en-GB" sz="1800" b="1" i="0" u="none" strike="noStrike" kern="0" cap="none" spc="0" normalizeH="0" baseline="0" noProof="0" dirty="0">
                <a:ln>
                  <a:noFill/>
                </a:ln>
                <a:solidFill>
                  <a:prstClr val="black"/>
                </a:solidFill>
                <a:effectLst/>
                <a:uLnTx/>
                <a:uFillTx/>
                <a:ea typeface="+mn-ea"/>
                <a:cs typeface="Arial"/>
              </a:rPr>
              <a:t>say:</a:t>
            </a:r>
            <a:endParaRPr lang="en-US" dirty="0">
              <a:solidFill>
                <a:prstClr val="black"/>
              </a:solidFill>
            </a:endParaRPr>
          </a:p>
          <a:p>
            <a:pPr marL="0" marR="0" lvl="0" indent="0" algn="ctr" defTabSz="914400" eaLnBrk="1" fontAlgn="auto" latinLnBrk="0" hangingPunct="1">
              <a:lnSpc>
                <a:spcPct val="90000"/>
              </a:lnSpc>
              <a:spcBef>
                <a:spcPts val="600"/>
              </a:spcBef>
              <a:spcAft>
                <a:spcPts val="0"/>
              </a:spcAft>
              <a:buClrTx/>
              <a:buSzTx/>
              <a:buFontTx/>
              <a:buNone/>
              <a:tabLst/>
              <a:defRPr/>
            </a:pPr>
            <a:r>
              <a:rPr kumimoji="0" lang="en-GB" sz="1800" b="0" i="0" u="none" strike="noStrike" kern="0" cap="none" spc="0" normalizeH="0" baseline="0" noProof="0" dirty="0">
                <a:ln>
                  <a:noFill/>
                </a:ln>
                <a:solidFill>
                  <a:prstClr val="black"/>
                </a:solidFill>
                <a:effectLst/>
                <a:uLnTx/>
                <a:uFillTx/>
                <a:ea typeface="+mn-ea"/>
                <a:cs typeface="Arial" panose="020B0604020202020204" pitchFamily="34" charset="0"/>
              </a:rPr>
              <a:t>Family members and carers are a vital source of support and information about eating and exercising</a:t>
            </a:r>
          </a:p>
          <a:p>
            <a:pPr marL="0" marR="0" lvl="0" indent="0" algn="ctr" defTabSz="914400" eaLnBrk="1" fontAlgn="auto" latinLnBrk="0" hangingPunct="1">
              <a:lnSpc>
                <a:spcPct val="90000"/>
              </a:lnSpc>
              <a:spcBef>
                <a:spcPts val="600"/>
              </a:spcBef>
              <a:spcAft>
                <a:spcPts val="0"/>
              </a:spcAft>
              <a:buClrTx/>
              <a:buSzTx/>
              <a:buFontTx/>
              <a:buNone/>
              <a:tabLst/>
              <a:defRPr/>
            </a:pPr>
            <a:endParaRPr kumimoji="0" lang="en-GB" sz="1400" b="0" i="0" u="none" strike="noStrike" kern="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544271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B1E8BA9C-923E-8A77-1833-DBB8159EBE10}"/>
              </a:ext>
            </a:extLst>
          </p:cNvPr>
          <p:cNvSpPr>
            <a:spLocks noGrp="1"/>
          </p:cNvSpPr>
          <p:nvPr>
            <p:ph type="title"/>
          </p:nvPr>
        </p:nvSpPr>
        <p:spPr>
          <a:xfrm>
            <a:off x="468821" y="2268772"/>
            <a:ext cx="16548793" cy="865128"/>
          </a:xfrm>
        </p:spPr>
        <p:txBody>
          <a:bodyPr>
            <a:noAutofit/>
          </a:bodyPr>
          <a:lstStyle/>
          <a:p>
            <a:r>
              <a:rPr lang="en-GB" sz="4200" b="1" dirty="0"/>
              <a:t>The Importance of Families and Carers</a:t>
            </a:r>
            <a:endParaRPr lang="en-GB" sz="4200" b="1" dirty="0">
              <a:highlight>
                <a:srgbClr val="FFFF00"/>
              </a:highlight>
            </a:endParaRPr>
          </a:p>
        </p:txBody>
      </p:sp>
      <p:sp>
        <p:nvSpPr>
          <p:cNvPr id="3" name="Slide Number Placeholder 2">
            <a:extLst>
              <a:ext uri="{FF2B5EF4-FFF2-40B4-BE49-F238E27FC236}">
                <a16:creationId xmlns:a16="http://schemas.microsoft.com/office/drawing/2014/main" id="{39985B66-2FBC-B739-FFE7-0957AEC11B25}"/>
              </a:ext>
            </a:extLst>
          </p:cNvPr>
          <p:cNvSpPr>
            <a:spLocks noGrp="1"/>
          </p:cNvSpPr>
          <p:nvPr>
            <p:ph type="sldNum" sz="quarter" idx="12"/>
          </p:nvPr>
        </p:nvSpPr>
        <p:spPr>
          <a:xfrm>
            <a:off x="13969822" y="9507960"/>
            <a:ext cx="4114800" cy="547688"/>
          </a:xfrm>
        </p:spPr>
        <p:txBody>
          <a:bodyPr/>
          <a:lstStyle/>
          <a:p>
            <a:r>
              <a:rPr lang="en-GB" sz="1800" b="1">
                <a:solidFill>
                  <a:schemeClr val="bg2"/>
                </a:solidFill>
              </a:rPr>
              <a:t>Page </a:t>
            </a:r>
            <a:fld id="{950FC886-343C-4B72-AFE6-F0497CBE7873}" type="slidenum">
              <a:rPr lang="en-GB" b="1" smtClean="0"/>
              <a:pPr/>
              <a:t>13</a:t>
            </a:fld>
            <a:endParaRPr lang="en-GB" b="1"/>
          </a:p>
        </p:txBody>
      </p:sp>
      <p:sp>
        <p:nvSpPr>
          <p:cNvPr id="15" name="Rectangle 14">
            <a:extLst>
              <a:ext uri="{FF2B5EF4-FFF2-40B4-BE49-F238E27FC236}">
                <a16:creationId xmlns:a16="http://schemas.microsoft.com/office/drawing/2014/main" id="{36819A51-A6FC-2B52-956E-0C8F21BBC64C}"/>
              </a:ext>
            </a:extLst>
          </p:cNvPr>
          <p:cNvSpPr/>
          <p:nvPr/>
        </p:nvSpPr>
        <p:spPr>
          <a:xfrm>
            <a:off x="-19845" y="1150784"/>
            <a:ext cx="18307844" cy="563981"/>
          </a:xfrm>
          <a:prstGeom prst="rect">
            <a:avLst/>
          </a:prstGeom>
          <a:solidFill>
            <a:schemeClr val="accent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487"/>
          </a:p>
        </p:txBody>
      </p:sp>
      <p:sp>
        <p:nvSpPr>
          <p:cNvPr id="16" name="Rectangle 15">
            <a:extLst>
              <a:ext uri="{FF2B5EF4-FFF2-40B4-BE49-F238E27FC236}">
                <a16:creationId xmlns:a16="http://schemas.microsoft.com/office/drawing/2014/main" id="{F1C4366D-6E88-7150-6390-5EE8E4C38858}"/>
              </a:ext>
            </a:extLst>
          </p:cNvPr>
          <p:cNvSpPr>
            <a:spLocks/>
          </p:cNvSpPr>
          <p:nvPr/>
        </p:nvSpPr>
        <p:spPr>
          <a:xfrm>
            <a:off x="-19843" y="1667760"/>
            <a:ext cx="18307844" cy="169277"/>
          </a:xfrm>
          <a:prstGeom prst="rect">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500"/>
          </a:p>
        </p:txBody>
      </p:sp>
      <p:sp>
        <p:nvSpPr>
          <p:cNvPr id="18" name="Rectangle: Top Corners Rounded 17">
            <a:extLst>
              <a:ext uri="{FF2B5EF4-FFF2-40B4-BE49-F238E27FC236}">
                <a16:creationId xmlns:a16="http://schemas.microsoft.com/office/drawing/2014/main" id="{609FCF41-C457-130A-DA2E-57CA2172932E}"/>
              </a:ext>
            </a:extLst>
          </p:cNvPr>
          <p:cNvSpPr/>
          <p:nvPr/>
        </p:nvSpPr>
        <p:spPr>
          <a:xfrm>
            <a:off x="8052917" y="534623"/>
            <a:ext cx="1380602" cy="1133340"/>
          </a:xfrm>
          <a:prstGeom prst="round2SameRect">
            <a:avLst/>
          </a:prstGeom>
          <a:solidFill>
            <a:srgbClr val="F08C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3" action="ppaction://hlinksldjump">
                  <a:extLst>
                    <a:ext uri="{A12FA001-AC4F-418D-AE19-62706E023703}">
                      <ahyp:hlinkClr xmlns:ahyp="http://schemas.microsoft.com/office/drawing/2018/hyperlinkcolor" val="tx"/>
                    </a:ext>
                  </a:extLst>
                </a:hlinkClick>
              </a:rPr>
              <a:t>Tier 3 &amp; 4</a:t>
            </a:r>
            <a:endParaRPr lang="en-GB" sz="1400" b="1">
              <a:solidFill>
                <a:schemeClr val="tx1"/>
              </a:solidFill>
            </a:endParaRPr>
          </a:p>
        </p:txBody>
      </p:sp>
      <p:sp>
        <p:nvSpPr>
          <p:cNvPr id="19" name="Rectangle: Top Corners Rounded 18">
            <a:extLst>
              <a:ext uri="{FF2B5EF4-FFF2-40B4-BE49-F238E27FC236}">
                <a16:creationId xmlns:a16="http://schemas.microsoft.com/office/drawing/2014/main" id="{3AD4BA1C-5E39-4499-11CD-ED30000C302B}"/>
              </a:ext>
            </a:extLst>
          </p:cNvPr>
          <p:cNvSpPr/>
          <p:nvPr/>
        </p:nvSpPr>
        <p:spPr>
          <a:xfrm>
            <a:off x="2029731" y="562879"/>
            <a:ext cx="1535539" cy="1097679"/>
          </a:xfrm>
          <a:prstGeom prst="round2SameRect">
            <a:avLst/>
          </a:prstGeom>
          <a:solidFill>
            <a:srgbClr val="7D275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4" action="ppaction://hlinksldjump">
                  <a:extLst>
                    <a:ext uri="{A12FA001-AC4F-418D-AE19-62706E023703}">
                      <ahyp:hlinkClr xmlns:ahyp="http://schemas.microsoft.com/office/drawing/2018/hyperlinkcolor" val="tx"/>
                    </a:ext>
                  </a:extLst>
                </a:hlinkClick>
              </a:rPr>
              <a:t>Tier 1</a:t>
            </a:r>
            <a:endParaRPr lang="en-GB" sz="1400" b="1">
              <a:solidFill>
                <a:schemeClr val="tx1"/>
              </a:solidFill>
            </a:endParaRPr>
          </a:p>
        </p:txBody>
      </p:sp>
      <p:sp>
        <p:nvSpPr>
          <p:cNvPr id="27" name="Rectangle: Top Corners Rounded 26">
            <a:extLst>
              <a:ext uri="{FF2B5EF4-FFF2-40B4-BE49-F238E27FC236}">
                <a16:creationId xmlns:a16="http://schemas.microsoft.com/office/drawing/2014/main" id="{1B8E09EA-BFA2-CBB1-A19D-6713DE15DCEA}"/>
              </a:ext>
            </a:extLst>
          </p:cNvPr>
          <p:cNvSpPr/>
          <p:nvPr/>
        </p:nvSpPr>
        <p:spPr>
          <a:xfrm>
            <a:off x="3701776" y="522072"/>
            <a:ext cx="1387739" cy="1145688"/>
          </a:xfrm>
          <a:prstGeom prst="round2SameRect">
            <a:avLst/>
          </a:prstGeom>
          <a:solidFill>
            <a:srgbClr val="0096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5" action="ppaction://hlinksldjump">
                  <a:extLst>
                    <a:ext uri="{A12FA001-AC4F-418D-AE19-62706E023703}">
                      <ahyp:hlinkClr xmlns:ahyp="http://schemas.microsoft.com/office/drawing/2018/hyperlinkcolor" val="tx"/>
                    </a:ext>
                  </a:extLst>
                </a:hlinkClick>
              </a:rPr>
              <a:t>Discussing Perceptions and Motivations</a:t>
            </a:r>
            <a:endParaRPr lang="en-GB" sz="1400" b="1">
              <a:solidFill>
                <a:schemeClr val="tx1"/>
              </a:solidFill>
            </a:endParaRPr>
          </a:p>
        </p:txBody>
      </p:sp>
      <p:sp>
        <p:nvSpPr>
          <p:cNvPr id="28" name="Rectangle: Top Corners Rounded 27">
            <a:extLst>
              <a:ext uri="{FF2B5EF4-FFF2-40B4-BE49-F238E27FC236}">
                <a16:creationId xmlns:a16="http://schemas.microsoft.com/office/drawing/2014/main" id="{92C32237-C75D-E2EB-E577-C0F6DFDBC2EC}"/>
              </a:ext>
            </a:extLst>
          </p:cNvPr>
          <p:cNvSpPr/>
          <p:nvPr/>
        </p:nvSpPr>
        <p:spPr>
          <a:xfrm>
            <a:off x="5182973" y="551770"/>
            <a:ext cx="1387739" cy="1107853"/>
          </a:xfrm>
          <a:prstGeom prst="round2SameRect">
            <a:avLst/>
          </a:prstGeom>
          <a:solidFill>
            <a:srgbClr val="39B5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6" action="ppaction://hlinksldjump">
                  <a:extLst>
                    <a:ext uri="{A12FA001-AC4F-418D-AE19-62706E023703}">
                      <ahyp:hlinkClr xmlns:ahyp="http://schemas.microsoft.com/office/drawing/2018/hyperlinkcolor" val="tx"/>
                    </a:ext>
                  </a:extLst>
                </a:hlinkClick>
              </a:rPr>
              <a:t>Tier 2</a:t>
            </a:r>
            <a:endParaRPr lang="en-GB" sz="1400" b="1">
              <a:solidFill>
                <a:schemeClr val="tx1"/>
              </a:solidFill>
            </a:endParaRPr>
          </a:p>
        </p:txBody>
      </p:sp>
      <p:sp>
        <p:nvSpPr>
          <p:cNvPr id="29" name="Rectangle: Top Corners Rounded 28">
            <a:extLst>
              <a:ext uri="{FF2B5EF4-FFF2-40B4-BE49-F238E27FC236}">
                <a16:creationId xmlns:a16="http://schemas.microsoft.com/office/drawing/2014/main" id="{7646321C-95A9-6A88-2300-282627ED3036}"/>
              </a:ext>
            </a:extLst>
          </p:cNvPr>
          <p:cNvSpPr/>
          <p:nvPr/>
        </p:nvSpPr>
        <p:spPr>
          <a:xfrm>
            <a:off x="6637418" y="534303"/>
            <a:ext cx="1322041" cy="1126255"/>
          </a:xfrm>
          <a:prstGeom prst="round2SameRect">
            <a:avLst/>
          </a:prstGeom>
          <a:solidFill>
            <a:srgbClr val="74869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7" action="ppaction://hlinksldjump">
                  <a:extLst>
                    <a:ext uri="{A12FA001-AC4F-418D-AE19-62706E023703}">
                      <ahyp:hlinkClr xmlns:ahyp="http://schemas.microsoft.com/office/drawing/2018/hyperlinkcolor" val="tx"/>
                    </a:ext>
                  </a:extLst>
                </a:hlinkClick>
              </a:rPr>
              <a:t>Referring: Community Services/ Activities</a:t>
            </a:r>
            <a:endParaRPr lang="en-GB" sz="1400" b="1">
              <a:solidFill>
                <a:schemeClr val="tx1"/>
              </a:solidFill>
            </a:endParaRPr>
          </a:p>
        </p:txBody>
      </p:sp>
      <p:sp>
        <p:nvSpPr>
          <p:cNvPr id="30" name="Rectangle: Top Corners Rounded 29">
            <a:extLst>
              <a:ext uri="{FF2B5EF4-FFF2-40B4-BE49-F238E27FC236}">
                <a16:creationId xmlns:a16="http://schemas.microsoft.com/office/drawing/2014/main" id="{DFE1800F-BB1E-009F-CA17-FE3C614705D2}"/>
              </a:ext>
            </a:extLst>
          </p:cNvPr>
          <p:cNvSpPr/>
          <p:nvPr/>
        </p:nvSpPr>
        <p:spPr>
          <a:xfrm>
            <a:off x="9544783" y="534304"/>
            <a:ext cx="1322042" cy="1126255"/>
          </a:xfrm>
          <a:prstGeom prst="round2SameRect">
            <a:avLst/>
          </a:prstGeom>
          <a:solidFill>
            <a:srgbClr val="FFB90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100" b="1">
                <a:solidFill>
                  <a:schemeClr val="tx1"/>
                </a:solidFill>
                <a:hlinkClick r:id="rId8" action="ppaction://hlinksldjump">
                  <a:extLst>
                    <a:ext uri="{A12FA001-AC4F-418D-AE19-62706E023703}">
                      <ahyp:hlinkClr xmlns:ahyp="http://schemas.microsoft.com/office/drawing/2018/hyperlinkcolor" val="tx"/>
                    </a:ext>
                  </a:extLst>
                </a:hlinkClick>
              </a:rPr>
              <a:t>Identifying Opportunities to Support Weight Management</a:t>
            </a:r>
            <a:endParaRPr lang="en-GB" sz="1100" b="1">
              <a:solidFill>
                <a:schemeClr val="tx1"/>
              </a:solidFill>
            </a:endParaRPr>
          </a:p>
        </p:txBody>
      </p:sp>
      <p:sp>
        <p:nvSpPr>
          <p:cNvPr id="32" name="Rectangle: Top Corners Rounded 31">
            <a:extLst>
              <a:ext uri="{FF2B5EF4-FFF2-40B4-BE49-F238E27FC236}">
                <a16:creationId xmlns:a16="http://schemas.microsoft.com/office/drawing/2014/main" id="{6AE247FC-DB4D-0C3A-4EF2-3E7B1B5B45CF}"/>
              </a:ext>
            </a:extLst>
          </p:cNvPr>
          <p:cNvSpPr/>
          <p:nvPr/>
        </p:nvSpPr>
        <p:spPr>
          <a:xfrm>
            <a:off x="11004966" y="527483"/>
            <a:ext cx="1466322" cy="1140277"/>
          </a:xfrm>
          <a:prstGeom prst="round2SameRect">
            <a:avLst/>
          </a:prstGeom>
          <a:solidFill>
            <a:srgbClr val="0071D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9" action="ppaction://hlinksldjump">
                  <a:extLst>
                    <a:ext uri="{A12FA001-AC4F-418D-AE19-62706E023703}">
                      <ahyp:hlinkClr xmlns:ahyp="http://schemas.microsoft.com/office/drawing/2018/hyperlinkcolor" val="tx"/>
                    </a:ext>
                  </a:extLst>
                </a:hlinkClick>
              </a:rPr>
              <a:t>Measuring Weight</a:t>
            </a:r>
            <a:endParaRPr lang="en-GB" sz="1400" b="1">
              <a:solidFill>
                <a:schemeClr val="tx1"/>
              </a:solidFill>
            </a:endParaRPr>
          </a:p>
        </p:txBody>
      </p:sp>
      <p:sp>
        <p:nvSpPr>
          <p:cNvPr id="33" name="Rectangle: Top Corners Rounded 32">
            <a:extLst>
              <a:ext uri="{FF2B5EF4-FFF2-40B4-BE49-F238E27FC236}">
                <a16:creationId xmlns:a16="http://schemas.microsoft.com/office/drawing/2014/main" id="{62F272EC-A20C-54AC-DBB5-52CEB0AC45FE}"/>
              </a:ext>
            </a:extLst>
          </p:cNvPr>
          <p:cNvSpPr/>
          <p:nvPr/>
        </p:nvSpPr>
        <p:spPr>
          <a:xfrm>
            <a:off x="12609429" y="528632"/>
            <a:ext cx="1624725" cy="1131927"/>
          </a:xfrm>
          <a:prstGeom prst="round2SameRect">
            <a:avLst/>
          </a:prstGeom>
          <a:solidFill>
            <a:srgbClr val="00A4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10" action="ppaction://hlinksldjump">
                  <a:extLst>
                    <a:ext uri="{A12FA001-AC4F-418D-AE19-62706E023703}">
                      <ahyp:hlinkClr xmlns:ahyp="http://schemas.microsoft.com/office/drawing/2018/hyperlinkcolor" val="tx"/>
                    </a:ext>
                  </a:extLst>
                </a:hlinkClick>
              </a:rPr>
              <a:t>Accessibility</a:t>
            </a:r>
            <a:endParaRPr lang="en-GB" sz="1400" b="1">
              <a:solidFill>
                <a:schemeClr val="tx1"/>
              </a:solidFill>
            </a:endParaRPr>
          </a:p>
        </p:txBody>
      </p:sp>
      <p:sp>
        <p:nvSpPr>
          <p:cNvPr id="23" name="TextBox 22">
            <a:extLst>
              <a:ext uri="{FF2B5EF4-FFF2-40B4-BE49-F238E27FC236}">
                <a16:creationId xmlns:a16="http://schemas.microsoft.com/office/drawing/2014/main" id="{FC4505E8-EA8B-5C24-9AAE-111E4D38C503}"/>
              </a:ext>
            </a:extLst>
          </p:cNvPr>
          <p:cNvSpPr txBox="1"/>
          <p:nvPr/>
        </p:nvSpPr>
        <p:spPr>
          <a:xfrm>
            <a:off x="21526" y="10146385"/>
            <a:ext cx="18307843" cy="169277"/>
          </a:xfrm>
          <a:prstGeom prst="rect">
            <a:avLst/>
          </a:prstGeom>
          <a:solidFill>
            <a:srgbClr val="DD2509"/>
          </a:solidFill>
        </p:spPr>
        <p:txBody>
          <a:bodyPr wrap="square" rtlCol="0">
            <a:spAutoFit/>
          </a:bodyPr>
          <a:lstStyle/>
          <a:p>
            <a:endParaRPr lang="en-GB" sz="500"/>
          </a:p>
        </p:txBody>
      </p:sp>
      <p:sp>
        <p:nvSpPr>
          <p:cNvPr id="2" name="TextBox 1">
            <a:extLst>
              <a:ext uri="{FF2B5EF4-FFF2-40B4-BE49-F238E27FC236}">
                <a16:creationId xmlns:a16="http://schemas.microsoft.com/office/drawing/2014/main" id="{64CA76C1-5534-00DD-3D11-352066B3FAA2}"/>
              </a:ext>
            </a:extLst>
          </p:cNvPr>
          <p:cNvSpPr txBox="1"/>
          <p:nvPr/>
        </p:nvSpPr>
        <p:spPr>
          <a:xfrm>
            <a:off x="0" y="0"/>
            <a:ext cx="18288000" cy="461665"/>
          </a:xfrm>
          <a:prstGeom prst="rect">
            <a:avLst/>
          </a:prstGeom>
          <a:solidFill>
            <a:schemeClr val="bg2"/>
          </a:solidFill>
        </p:spPr>
        <p:txBody>
          <a:bodyPr wrap="square" rtlCol="0">
            <a:spAutoFit/>
          </a:bodyPr>
          <a:lstStyle/>
          <a:p>
            <a:r>
              <a:rPr lang="en-GB" sz="2400" b="1" dirty="0"/>
              <a:t>  </a:t>
            </a:r>
            <a:r>
              <a:rPr lang="en-GB" sz="2400" spc="92" dirty="0">
                <a:solidFill>
                  <a:srgbClr val="FFFFFF"/>
                </a:solidFill>
                <a:latin typeface="Arial Bold"/>
              </a:rPr>
              <a:t>Learning Disability &amp; Autism Weight Management in the </a:t>
            </a:r>
            <a:r>
              <a:rPr lang="en-GB" sz="2400" spc="92" dirty="0">
                <a:latin typeface="Arial Bold"/>
              </a:rPr>
              <a:t>South</a:t>
            </a:r>
            <a:r>
              <a:rPr lang="en-GB" sz="2400" spc="92" dirty="0">
                <a:solidFill>
                  <a:srgbClr val="FFFFFF"/>
                </a:solidFill>
                <a:latin typeface="Arial Bold"/>
              </a:rPr>
              <a:t> West of England</a:t>
            </a:r>
            <a:endParaRPr lang="en-US" sz="2400" spc="92" dirty="0">
              <a:solidFill>
                <a:srgbClr val="FFFFFF"/>
              </a:solidFill>
              <a:latin typeface="Arial Bold"/>
            </a:endParaRPr>
          </a:p>
        </p:txBody>
      </p:sp>
      <p:sp>
        <p:nvSpPr>
          <p:cNvPr id="4" name="Rectangle: Top Corners Rounded 3">
            <a:extLst>
              <a:ext uri="{FF2B5EF4-FFF2-40B4-BE49-F238E27FC236}">
                <a16:creationId xmlns:a16="http://schemas.microsoft.com/office/drawing/2014/main" id="{EB34B3D6-3482-1D3A-9EA5-65A4FE48F053}"/>
              </a:ext>
            </a:extLst>
          </p:cNvPr>
          <p:cNvSpPr/>
          <p:nvPr/>
        </p:nvSpPr>
        <p:spPr>
          <a:xfrm>
            <a:off x="14353377" y="548669"/>
            <a:ext cx="1212689" cy="1105337"/>
          </a:xfrm>
          <a:prstGeom prst="round2SameRect">
            <a:avLst/>
          </a:prstGeom>
          <a:solidFill>
            <a:schemeClr val="accent5"/>
          </a:solidFill>
          <a:ln w="57150">
            <a:solidFill>
              <a:schemeClr val="tx2"/>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200" b="1">
                <a:solidFill>
                  <a:schemeClr val="tx1"/>
                </a:solidFill>
              </a:rPr>
              <a:t>The Importance of Families and Carers</a:t>
            </a:r>
          </a:p>
        </p:txBody>
      </p:sp>
      <p:sp>
        <p:nvSpPr>
          <p:cNvPr id="7" name="Rectangle: Top Corners Rounded 6">
            <a:extLst>
              <a:ext uri="{FF2B5EF4-FFF2-40B4-BE49-F238E27FC236}">
                <a16:creationId xmlns:a16="http://schemas.microsoft.com/office/drawing/2014/main" id="{C153D2C6-40CC-EBE6-55FE-04D503A06E4D}"/>
              </a:ext>
            </a:extLst>
          </p:cNvPr>
          <p:cNvSpPr/>
          <p:nvPr/>
        </p:nvSpPr>
        <p:spPr>
          <a:xfrm>
            <a:off x="15714344" y="548670"/>
            <a:ext cx="1212689" cy="1088710"/>
          </a:xfrm>
          <a:prstGeom prst="round2SameRect">
            <a:avLst/>
          </a:prstGeom>
          <a:solidFill>
            <a:schemeClr val="accent3"/>
          </a:solidFill>
          <a:ln w="57150">
            <a:solidFill>
              <a:schemeClr val="accent3"/>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400" b="1">
                <a:solidFill>
                  <a:schemeClr val="tx1"/>
                </a:solidFill>
                <a:hlinkClick r:id="rId11" action="ppaction://hlinksldjump">
                  <a:extLst>
                    <a:ext uri="{A12FA001-AC4F-418D-AE19-62706E023703}">
                      <ahyp:hlinkClr xmlns:ahyp="http://schemas.microsoft.com/office/drawing/2018/hyperlinkcolor" val="tx"/>
                    </a:ext>
                  </a:extLst>
                </a:hlinkClick>
              </a:rPr>
              <a:t>Guidance, Activities and Resources</a:t>
            </a:r>
            <a:endParaRPr lang="en-GB" sz="1400" b="1">
              <a:solidFill>
                <a:schemeClr val="tx1"/>
              </a:solidFill>
            </a:endParaRPr>
          </a:p>
        </p:txBody>
      </p:sp>
      <p:sp>
        <p:nvSpPr>
          <p:cNvPr id="9" name="Rectangle: Top Corners Rounded 8">
            <a:extLst>
              <a:ext uri="{FF2B5EF4-FFF2-40B4-BE49-F238E27FC236}">
                <a16:creationId xmlns:a16="http://schemas.microsoft.com/office/drawing/2014/main" id="{D044E7E8-A7FB-3D15-5A68-9281823EDC19}"/>
              </a:ext>
            </a:extLst>
          </p:cNvPr>
          <p:cNvSpPr/>
          <p:nvPr/>
        </p:nvSpPr>
        <p:spPr>
          <a:xfrm>
            <a:off x="-9922" y="575682"/>
            <a:ext cx="1933038" cy="1093782"/>
          </a:xfrm>
          <a:prstGeom prst="round2SameRect">
            <a:avLst/>
          </a:prstGeom>
          <a:solidFill>
            <a:srgbClr val="DD25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12" action="ppaction://hlinksldjump">
                  <a:extLst>
                    <a:ext uri="{A12FA001-AC4F-418D-AE19-62706E023703}">
                      <ahyp:hlinkClr xmlns:ahyp="http://schemas.microsoft.com/office/drawing/2018/hyperlinkcolor" val="tx"/>
                    </a:ext>
                  </a:extLst>
                </a:hlinkClick>
              </a:rPr>
              <a:t>Weight Management Pathway</a:t>
            </a:r>
            <a:endParaRPr lang="en-GB" sz="1400" b="1">
              <a:solidFill>
                <a:schemeClr val="tx1"/>
              </a:solidFill>
            </a:endParaRPr>
          </a:p>
        </p:txBody>
      </p:sp>
      <p:sp>
        <p:nvSpPr>
          <p:cNvPr id="6" name="Content Placeholder 2">
            <a:extLst>
              <a:ext uri="{FF2B5EF4-FFF2-40B4-BE49-F238E27FC236}">
                <a16:creationId xmlns:a16="http://schemas.microsoft.com/office/drawing/2014/main" id="{0E70EBF9-C7B4-668B-3513-6E415E7CF0DE}"/>
              </a:ext>
            </a:extLst>
          </p:cNvPr>
          <p:cNvSpPr txBox="1">
            <a:spLocks/>
          </p:cNvSpPr>
          <p:nvPr/>
        </p:nvSpPr>
        <p:spPr>
          <a:xfrm>
            <a:off x="468821" y="3260402"/>
            <a:ext cx="17233025" cy="3527330"/>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v"/>
              <a:defRPr/>
            </a:pPr>
            <a:r>
              <a:rPr kumimoji="0" lang="en-GB" sz="1800" b="0" i="0" u="none" strike="noStrike" kern="1200" cap="none" spc="0" normalizeH="0" baseline="0" noProof="0" dirty="0">
                <a:ln>
                  <a:noFill/>
                </a:ln>
                <a:solidFill>
                  <a:sysClr val="windowText" lastClr="000000"/>
                </a:solidFill>
                <a:effectLst/>
                <a:uLnTx/>
                <a:uFillTx/>
                <a:latin typeface="Arial"/>
                <a:cs typeface="Arial"/>
              </a:rPr>
              <a:t>Assess local needs / priorities and </a:t>
            </a:r>
            <a:r>
              <a:rPr kumimoji="0" lang="en-GB" sz="1800" b="1" i="0" u="none" strike="noStrike" kern="1200" cap="none" spc="0" normalizeH="0" baseline="0" noProof="0" dirty="0">
                <a:ln>
                  <a:noFill/>
                </a:ln>
                <a:solidFill>
                  <a:sysClr val="windowText" lastClr="000000"/>
                </a:solidFill>
                <a:effectLst/>
                <a:uLnTx/>
                <a:uFillTx/>
                <a:latin typeface="Arial"/>
                <a:cs typeface="Arial"/>
                <a:hlinkClick r:id="rId13">
                  <a:extLst>
                    <a:ext uri="{A12FA001-AC4F-418D-AE19-62706E023703}">
                      <ahyp:hlinkClr xmlns:ahyp="http://schemas.microsoft.com/office/drawing/2018/hyperlinkcolor" val="tx"/>
                    </a:ext>
                  </a:extLst>
                </a:hlinkClick>
              </a:rPr>
              <a:t>co-produce</a:t>
            </a:r>
            <a:r>
              <a:rPr kumimoji="0" lang="en-GB" sz="1800" b="0" i="0" u="none" strike="noStrike" kern="1200" cap="none" spc="0" normalizeH="0" baseline="0" noProof="0" dirty="0">
                <a:ln>
                  <a:noFill/>
                </a:ln>
                <a:solidFill>
                  <a:sysClr val="windowText" lastClr="000000"/>
                </a:solidFill>
                <a:effectLst/>
                <a:uLnTx/>
                <a:uFillTx/>
                <a:latin typeface="Arial"/>
                <a:cs typeface="Arial"/>
              </a:rPr>
              <a:t> services with local people with </a:t>
            </a:r>
            <a:r>
              <a:rPr lang="en-GB" sz="1800" dirty="0">
                <a:solidFill>
                  <a:sysClr val="windowText" lastClr="000000"/>
                </a:solidFill>
                <a:latin typeface="Arial"/>
                <a:cs typeface="Arial"/>
              </a:rPr>
              <a:t>a learning disability, autistic people and families and carers</a:t>
            </a:r>
          </a:p>
          <a:p>
            <a:pPr>
              <a:buFont typeface="Wingdings" panose="05000000000000000000" pitchFamily="2" charset="2"/>
              <a:buChar char="v"/>
              <a:defRPr/>
            </a:pPr>
            <a:endPar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endParaRPr>
          </a:p>
          <a:p>
            <a:pPr>
              <a:buFont typeface="Wingdings" panose="05000000000000000000" pitchFamily="2" charset="2"/>
              <a:buChar char="v"/>
              <a:defRPr/>
            </a:pPr>
            <a:r>
              <a:rPr kumimoji="0" lang="en-GB" sz="1800" b="0" i="0" u="none" strike="noStrike" kern="1200" cap="none" spc="0" normalizeH="0" baseline="0" noProof="0" dirty="0">
                <a:ln>
                  <a:noFill/>
                </a:ln>
                <a:solidFill>
                  <a:sysClr val="windowText" lastClr="000000"/>
                </a:solidFill>
                <a:effectLst/>
                <a:uLnTx/>
                <a:uFillTx/>
                <a:latin typeface="Arial"/>
                <a:cs typeface="Arial"/>
              </a:rPr>
              <a:t>Support from carers of people with</a:t>
            </a:r>
            <a:r>
              <a:rPr lang="en-GB" sz="1800" dirty="0">
                <a:solidFill>
                  <a:sysClr val="windowText" lastClr="000000"/>
                </a:solidFill>
                <a:latin typeface="Arial"/>
                <a:cs typeface="Arial"/>
              </a:rPr>
              <a:t> a learning disability and who are autistic may be key </a:t>
            </a:r>
            <a:r>
              <a:rPr kumimoji="0" lang="en-GB" sz="1800" b="0" i="0" u="none" strike="noStrike" kern="1200" cap="none" spc="0" normalizeH="0" baseline="0" noProof="0" dirty="0">
                <a:ln>
                  <a:noFill/>
                </a:ln>
                <a:solidFill>
                  <a:sysClr val="windowText" lastClr="000000"/>
                </a:solidFill>
                <a:effectLst/>
                <a:uLnTx/>
                <a:uFillTx/>
                <a:latin typeface="Arial"/>
                <a:cs typeface="Arial"/>
              </a:rPr>
              <a:t>to establishing and maintaining healthy eating and physical activity </a:t>
            </a:r>
          </a:p>
          <a:p>
            <a:pPr>
              <a:buFont typeface="Wingdings" panose="05000000000000000000" pitchFamily="2" charset="2"/>
              <a:buChar char="v"/>
              <a:defRPr/>
            </a:pPr>
            <a:endParaRPr kumimoji="0" lang="en-GB" sz="1800" b="0" i="0" u="none" strike="noStrike" kern="1200" cap="none" spc="0" normalizeH="0" baseline="0" noProof="0" dirty="0">
              <a:ln>
                <a:noFill/>
              </a:ln>
              <a:solidFill>
                <a:sysClr val="windowText" lastClr="000000"/>
              </a:solidFill>
              <a:effectLst/>
              <a:uLnTx/>
              <a:uFillTx/>
              <a:latin typeface="Arial"/>
              <a:cs typeface="Arial"/>
            </a:endParaRPr>
          </a:p>
          <a:p>
            <a:pPr>
              <a:buFont typeface="Wingdings" panose="05000000000000000000" pitchFamily="2" charset="2"/>
              <a:buChar char="v"/>
              <a:defRPr/>
            </a:pPr>
            <a:r>
              <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rPr>
              <a:t>Weight loss interventions </a:t>
            </a:r>
            <a:r>
              <a:rPr lang="en-GB" sz="1800" dirty="0">
                <a:solidFill>
                  <a:sysClr val="windowText" lastClr="000000"/>
                </a:solidFill>
              </a:rPr>
              <a:t>may be</a:t>
            </a:r>
            <a:r>
              <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rPr>
              <a:t> more effective if supporters such as family carers or paid staff are included – they can help to provide both motivational and practical support</a:t>
            </a:r>
          </a:p>
          <a:p>
            <a:pPr>
              <a:buFont typeface="Wingdings" panose="05000000000000000000" pitchFamily="2" charset="2"/>
              <a:buChar char="v"/>
              <a:defRPr/>
            </a:pPr>
            <a:endPar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endParaRPr>
          </a:p>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v"/>
              <a:tabLst/>
              <a:defRPr/>
            </a:pPr>
            <a:r>
              <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rPr>
              <a:t>The involvement of peer partners without disabilities, who provide reciprocal support, has been shown to encourage participation in exercise in community settings</a:t>
            </a:r>
          </a:p>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v"/>
              <a:tabLst/>
              <a:defRPr/>
            </a:pPr>
            <a:endPar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endParaRPr>
          </a:p>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v"/>
              <a:tabLst/>
              <a:defRPr/>
            </a:pPr>
            <a:r>
              <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rPr>
              <a:t>When paid staff and family carers are involved, it’s important that there’s a consistent approach from everyone</a:t>
            </a:r>
          </a:p>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v"/>
              <a:tabLst/>
              <a:defRPr/>
            </a:pPr>
            <a:endPar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endParaRPr>
          </a:p>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v"/>
              <a:tabLst/>
              <a:defRPr/>
            </a:pPr>
            <a:r>
              <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rPr>
              <a:t>Work with carers to identify and implement actions. Using a </a:t>
            </a:r>
            <a:r>
              <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hlinkClick r:id="rId14"/>
              </a:rPr>
              <a:t>Health Action Plan </a:t>
            </a:r>
            <a:r>
              <a:rPr kumimoji="0" lang="en-GB" sz="18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rPr>
              <a:t>can help to keep things on track</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1600" b="0" i="0" u="none" strike="noStrike" kern="1200" cap="none" spc="0" normalizeH="0" baseline="0" noProof="0" dirty="0">
              <a:ln>
                <a:noFill/>
              </a:ln>
              <a:solidFill>
                <a:sysClr val="windowText" lastClr="000000"/>
              </a:solidFill>
              <a:effectLst/>
              <a:uLnTx/>
              <a:uFillTx/>
              <a:latin typeface="Arial" panose="020B0604020202020204" pitchFamily="34" charset="0"/>
              <a:ea typeface="+mn-ea"/>
              <a:cs typeface="Arial" panose="020B0604020202020204" pitchFamily="34" charset="0"/>
            </a:endParaRPr>
          </a:p>
        </p:txBody>
      </p:sp>
      <p:sp>
        <p:nvSpPr>
          <p:cNvPr id="8" name="Rectangle 7">
            <a:extLst>
              <a:ext uri="{FF2B5EF4-FFF2-40B4-BE49-F238E27FC236}">
                <a16:creationId xmlns:a16="http://schemas.microsoft.com/office/drawing/2014/main" id="{DC638049-D8BF-903A-68D9-A60C1B870ECD}"/>
              </a:ext>
            </a:extLst>
          </p:cNvPr>
          <p:cNvSpPr/>
          <p:nvPr/>
        </p:nvSpPr>
        <p:spPr>
          <a:xfrm>
            <a:off x="744624" y="7850086"/>
            <a:ext cx="6227523" cy="1754326"/>
          </a:xfrm>
          <a:prstGeom prst="rect">
            <a:avLst/>
          </a:prstGeom>
          <a:noFill/>
          <a:ln w="12700" cap="flat" cmpd="sng" algn="ctr">
            <a:solidFill>
              <a:srgbClr val="4472C4"/>
            </a:solidFill>
            <a:prstDash val="solid"/>
            <a:miter lim="800000"/>
          </a:ln>
          <a:effectLst/>
        </p:spPr>
        <p:txBody>
          <a:bodyPr wrap="square" rtlCol="0" anchor="ct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black"/>
              </a:solidFill>
              <a:effectLst/>
              <a:uLnTx/>
              <a:uFillTx/>
              <a:ea typeface="+mn-ea"/>
              <a:cs typeface="Arial" panose="020B0604020202020204"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prstClr val="black"/>
                </a:solidFill>
                <a:effectLst/>
                <a:uLnTx/>
                <a:uFillTx/>
                <a:ea typeface="+mn-ea"/>
                <a:cs typeface="Arial" panose="020B0604020202020204" pitchFamily="34" charset="0"/>
              </a:rPr>
              <a:t>The </a:t>
            </a:r>
            <a:r>
              <a:rPr kumimoji="0" lang="en-GB" sz="1800" b="1" i="0" u="none" strike="noStrike" kern="0" cap="none" spc="0" normalizeH="0" baseline="0" noProof="0" dirty="0">
                <a:ln>
                  <a:noFill/>
                </a:ln>
                <a:solidFill>
                  <a:prstClr val="black"/>
                </a:solidFill>
                <a:effectLst/>
                <a:uLnTx/>
                <a:uFillTx/>
                <a:ea typeface="+mn-ea"/>
                <a:cs typeface="Arial" panose="020B0604020202020204" pitchFamily="34" charset="0"/>
                <a:hlinkClick r:id="rId15"/>
              </a:rPr>
              <a:t>health charter for social care providers</a:t>
            </a:r>
            <a:r>
              <a:rPr kumimoji="0" lang="en-GB" sz="1800" b="1" i="0" u="none" strike="noStrike" kern="0" cap="none" spc="0" normalizeH="0" baseline="0" noProof="0" dirty="0">
                <a:ln>
                  <a:noFill/>
                </a:ln>
                <a:solidFill>
                  <a:prstClr val="black"/>
                </a:solidFill>
                <a:effectLst/>
                <a:uLnTx/>
                <a:uFillTx/>
                <a:ea typeface="+mn-ea"/>
                <a:cs typeface="Arial" panose="020B0604020202020204" pitchFamily="34" charset="0"/>
              </a:rPr>
              <a:t> </a:t>
            </a:r>
            <a:r>
              <a:rPr kumimoji="0" lang="en-GB" sz="1800" b="0" i="0" u="none" strike="noStrike" kern="0" cap="none" spc="0" normalizeH="0" baseline="0" noProof="0" dirty="0">
                <a:ln>
                  <a:noFill/>
                </a:ln>
                <a:solidFill>
                  <a:prstClr val="black"/>
                </a:solidFill>
                <a:effectLst/>
                <a:uLnTx/>
                <a:uFillTx/>
                <a:ea typeface="+mn-ea"/>
                <a:cs typeface="Arial" panose="020B0604020202020204" pitchFamily="34" charset="0"/>
              </a:rPr>
              <a:t>sets out the roles of support providers in promoting health and supporting access to healthcare – accompanied by guidance for commissioners and providers</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black"/>
              </a:solidFill>
              <a:effectLst/>
              <a:uLnTx/>
              <a:uFillTx/>
              <a:ea typeface="+mn-ea"/>
              <a:cs typeface="Arial" panose="020B0604020202020204" pitchFamily="34" charset="0"/>
            </a:endParaRPr>
          </a:p>
        </p:txBody>
      </p:sp>
      <p:sp>
        <p:nvSpPr>
          <p:cNvPr id="10" name="Rectangle 9">
            <a:extLst>
              <a:ext uri="{FF2B5EF4-FFF2-40B4-BE49-F238E27FC236}">
                <a16:creationId xmlns:a16="http://schemas.microsoft.com/office/drawing/2014/main" id="{DD2D125F-8D44-E71A-3495-F069DBC53BFE}"/>
              </a:ext>
            </a:extLst>
          </p:cNvPr>
          <p:cNvSpPr/>
          <p:nvPr/>
        </p:nvSpPr>
        <p:spPr>
          <a:xfrm>
            <a:off x="7404383" y="7850087"/>
            <a:ext cx="10410092" cy="1754325"/>
          </a:xfrm>
          <a:prstGeom prst="rect">
            <a:avLst/>
          </a:prstGeom>
          <a:noFill/>
          <a:ln w="12700" cap="flat" cmpd="sng" algn="ctr">
            <a:solidFill>
              <a:srgbClr val="4472C4"/>
            </a:solidFill>
            <a:prstDash val="solid"/>
            <a:miter lim="800000"/>
          </a:ln>
          <a:effectLst/>
        </p:spPr>
        <p:txBody>
          <a:bodyPr rtlCol="0" anchor="t"/>
          <a:lstStyle/>
          <a:p>
            <a:pPr marL="0" marR="0" lvl="0" indent="0" defTabSz="914400" eaLnBrk="1" fontAlgn="auto" latinLnBrk="0" hangingPunct="1">
              <a:lnSpc>
                <a:spcPct val="90000"/>
              </a:lnSpc>
              <a:spcBef>
                <a:spcPts val="0"/>
              </a:spcBef>
              <a:spcAft>
                <a:spcPts val="0"/>
              </a:spcAft>
              <a:buClrTx/>
              <a:buSzTx/>
              <a:buFontTx/>
              <a:buNone/>
              <a:tabLst/>
              <a:defRPr/>
            </a:pPr>
            <a:endParaRPr kumimoji="0" lang="en-GB" sz="1800" b="1" i="0" u="none" strike="noStrike" kern="0" cap="none" spc="0" normalizeH="0" baseline="0" noProof="0" dirty="0">
              <a:ln>
                <a:noFill/>
              </a:ln>
              <a:solidFill>
                <a:prstClr val="black"/>
              </a:solidFill>
              <a:effectLst/>
              <a:uLnTx/>
              <a:uFillTx/>
              <a:ea typeface="+mn-ea"/>
              <a:cs typeface="Arial" panose="020B0604020202020204" pitchFamily="34" charset="0"/>
            </a:endParaRPr>
          </a:p>
          <a:p>
            <a:pPr marL="0" marR="0" lvl="0" indent="0" defTabSz="914400" eaLnBrk="1" fontAlgn="auto" latinLnBrk="0" hangingPunct="1">
              <a:lnSpc>
                <a:spcPct val="90000"/>
              </a:lnSpc>
              <a:spcBef>
                <a:spcPts val="0"/>
              </a:spcBef>
              <a:spcAft>
                <a:spcPts val="0"/>
              </a:spcAft>
              <a:buClrTx/>
              <a:buSzTx/>
              <a:buFontTx/>
              <a:buNone/>
              <a:tabLst/>
              <a:defRPr/>
            </a:pPr>
            <a:r>
              <a:rPr kumimoji="0" lang="en-GB" sz="1800" b="1" i="0" u="none" strike="noStrike" kern="0" cap="none" spc="0" normalizeH="0" baseline="0" noProof="0" dirty="0">
                <a:ln>
                  <a:noFill/>
                </a:ln>
                <a:solidFill>
                  <a:prstClr val="black"/>
                </a:solidFill>
                <a:effectLst/>
                <a:uLnTx/>
                <a:uFillTx/>
                <a:ea typeface="+mn-ea"/>
                <a:cs typeface="Arial" panose="020B0604020202020204" pitchFamily="34" charset="0"/>
              </a:rPr>
              <a:t>Training and resources available: </a:t>
            </a:r>
            <a:endParaRPr kumimoji="0" lang="en-GB" sz="1800" b="0" i="0" u="none" strike="noStrike" kern="0" cap="none" spc="0" normalizeH="0" baseline="0" noProof="0" dirty="0">
              <a:ln>
                <a:noFill/>
              </a:ln>
              <a:solidFill>
                <a:prstClr val="black"/>
              </a:solidFill>
              <a:effectLst/>
              <a:uLnTx/>
              <a:uFillTx/>
              <a:ea typeface="+mn-ea"/>
              <a:cs typeface="Arial" panose="020B0604020202020204" pitchFamily="34" charset="0"/>
            </a:endParaRPr>
          </a:p>
          <a:p>
            <a:pPr marL="285750" marR="0" lvl="0" indent="-285750" defTabSz="91440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GB" sz="1800" b="0" i="0" u="none" strike="noStrike" kern="0" cap="none" spc="0" normalizeH="0" baseline="0" noProof="0" dirty="0">
                <a:ln>
                  <a:noFill/>
                </a:ln>
                <a:solidFill>
                  <a:prstClr val="black"/>
                </a:solidFill>
                <a:effectLst/>
                <a:uLnTx/>
                <a:uFillTx/>
                <a:ea typeface="+mn-ea"/>
                <a:cs typeface="Arial" panose="020B0604020202020204" pitchFamily="34" charset="0"/>
                <a:hlinkClick r:id="rId13"/>
              </a:rPr>
              <a:t>NHS England » Involving people with a learning disability, autistic people and family carers</a:t>
            </a:r>
            <a:endParaRPr kumimoji="0" lang="en-GB" sz="1800" b="0" i="0" u="none" strike="noStrike" kern="0" cap="none" spc="0" normalizeH="0" baseline="0" noProof="0" dirty="0">
              <a:ln>
                <a:noFill/>
              </a:ln>
              <a:solidFill>
                <a:prstClr val="black"/>
              </a:solidFill>
              <a:effectLst/>
              <a:uLnTx/>
              <a:uFillTx/>
              <a:ea typeface="+mn-ea"/>
              <a:cs typeface="Arial" panose="020B0604020202020204" pitchFamily="34" charset="0"/>
              <a:hlinkClick r:id="" action="ppaction://noaction"/>
            </a:endParaRPr>
          </a:p>
          <a:p>
            <a:pPr marL="285750" marR="0" lvl="0" indent="-285750" defTabSz="91440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GB" sz="1800" b="0" i="0" u="none" strike="noStrike" kern="0" cap="none" spc="0" normalizeH="0" baseline="0" noProof="0" dirty="0">
                <a:ln>
                  <a:noFill/>
                </a:ln>
                <a:solidFill>
                  <a:prstClr val="black"/>
                </a:solidFill>
                <a:effectLst/>
                <a:uLnTx/>
                <a:uFillTx/>
                <a:ea typeface="+mn-ea"/>
                <a:cs typeface="Arial" panose="020B0604020202020204" pitchFamily="34" charset="0"/>
                <a:hlinkClick r:id="" action="ppaction://noaction"/>
              </a:rPr>
              <a:t>Managing weight with a learning disability - NHS (www.nhs.uk)</a:t>
            </a:r>
            <a:endParaRPr kumimoji="0" lang="en-GB" sz="1800" b="1" i="0" u="none" strike="noStrike" kern="0" cap="none" spc="0" normalizeH="0" baseline="0" noProof="0" dirty="0">
              <a:ln>
                <a:noFill/>
              </a:ln>
              <a:solidFill>
                <a:prstClr val="black"/>
              </a:solidFill>
              <a:effectLst/>
              <a:uLnTx/>
              <a:uFillTx/>
              <a:ea typeface="+mn-ea"/>
              <a:cs typeface="Arial" panose="020B0604020202020204" pitchFamily="34" charset="0"/>
            </a:endParaRPr>
          </a:p>
          <a:p>
            <a:pPr marL="285750" marR="0" lvl="0" indent="-285750" defTabSz="91440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GB" sz="1800" b="0" i="0" u="none" strike="noStrike" kern="0" cap="none" spc="0" normalizeH="0" baseline="0" noProof="0" dirty="0">
                <a:ln>
                  <a:noFill/>
                </a:ln>
                <a:solidFill>
                  <a:srgbClr val="FF0000"/>
                </a:solidFill>
                <a:effectLst/>
                <a:highlight>
                  <a:srgbClr val="FFFF00"/>
                </a:highlight>
                <a:uLnTx/>
                <a:uFillTx/>
                <a:ea typeface="+mn-ea"/>
                <a:cs typeface="Arial" panose="020B0604020202020204" pitchFamily="34" charset="0"/>
              </a:rPr>
              <a:t>Add link to new e-learning once available</a:t>
            </a:r>
          </a:p>
          <a:p>
            <a:pPr marR="0" lvl="0" defTabSz="914400" eaLnBrk="1" fontAlgn="auto" latinLnBrk="0" hangingPunct="1">
              <a:lnSpc>
                <a:spcPct val="90000"/>
              </a:lnSpc>
              <a:spcBef>
                <a:spcPts val="0"/>
              </a:spcBef>
              <a:spcAft>
                <a:spcPts val="0"/>
              </a:spcAft>
              <a:buClrTx/>
              <a:buSzTx/>
              <a:tabLst/>
              <a:defRPr/>
            </a:pPr>
            <a:endParaRPr lang="en-GB" sz="1800" kern="0" dirty="0">
              <a:solidFill>
                <a:srgbClr val="FF0000"/>
              </a:solidFill>
              <a:cs typeface="Arial" panose="020B0604020202020204" pitchFamily="34" charset="0"/>
            </a:endParaRPr>
          </a:p>
          <a:p>
            <a:pPr marR="0" lvl="0" defTabSz="914400" eaLnBrk="1" fontAlgn="auto" latinLnBrk="0" hangingPunct="1">
              <a:lnSpc>
                <a:spcPct val="90000"/>
              </a:lnSpc>
              <a:spcBef>
                <a:spcPts val="0"/>
              </a:spcBef>
              <a:spcAft>
                <a:spcPts val="0"/>
              </a:spcAft>
              <a:buClrTx/>
              <a:buSzTx/>
              <a:tabLst/>
              <a:defRPr/>
            </a:pPr>
            <a:endParaRPr kumimoji="0" lang="en-GB" sz="1800" b="0" i="0" u="none" strike="noStrike" kern="0" cap="none" spc="0" normalizeH="0" baseline="0" noProof="0" dirty="0">
              <a:ln>
                <a:noFill/>
              </a:ln>
              <a:solidFill>
                <a:srgbClr val="FF0000"/>
              </a:solidFill>
              <a:effectLst/>
              <a:uLnTx/>
              <a:uFillTx/>
              <a:ea typeface="+mn-ea"/>
              <a:cs typeface="Arial" panose="020B0604020202020204" pitchFamily="34" charset="0"/>
            </a:endParaRPr>
          </a:p>
        </p:txBody>
      </p:sp>
    </p:spTree>
    <p:extLst>
      <p:ext uri="{BB962C8B-B14F-4D97-AF65-F5344CB8AC3E}">
        <p14:creationId xmlns:p14="http://schemas.microsoft.com/office/powerpoint/2010/main" val="14289761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B1E8BA9C-923E-8A77-1833-DBB8159EBE10}"/>
              </a:ext>
            </a:extLst>
          </p:cNvPr>
          <p:cNvSpPr>
            <a:spLocks noGrp="1"/>
          </p:cNvSpPr>
          <p:nvPr>
            <p:ph type="title"/>
          </p:nvPr>
        </p:nvSpPr>
        <p:spPr>
          <a:xfrm>
            <a:off x="468821" y="2055732"/>
            <a:ext cx="16548793" cy="865128"/>
          </a:xfrm>
        </p:spPr>
        <p:txBody>
          <a:bodyPr>
            <a:noAutofit/>
          </a:bodyPr>
          <a:lstStyle/>
          <a:p>
            <a:r>
              <a:rPr lang="en-GB" sz="4200" b="1"/>
              <a:t>Guidance, Activities and Resources</a:t>
            </a:r>
          </a:p>
        </p:txBody>
      </p:sp>
      <p:sp>
        <p:nvSpPr>
          <p:cNvPr id="3" name="Slide Number Placeholder 2">
            <a:extLst>
              <a:ext uri="{FF2B5EF4-FFF2-40B4-BE49-F238E27FC236}">
                <a16:creationId xmlns:a16="http://schemas.microsoft.com/office/drawing/2014/main" id="{39985B66-2FBC-B739-FFE7-0957AEC11B25}"/>
              </a:ext>
            </a:extLst>
          </p:cNvPr>
          <p:cNvSpPr>
            <a:spLocks noGrp="1"/>
          </p:cNvSpPr>
          <p:nvPr>
            <p:ph type="sldNum" sz="quarter" idx="12"/>
          </p:nvPr>
        </p:nvSpPr>
        <p:spPr>
          <a:xfrm>
            <a:off x="13969822" y="9507960"/>
            <a:ext cx="4114800" cy="547688"/>
          </a:xfrm>
        </p:spPr>
        <p:txBody>
          <a:bodyPr/>
          <a:lstStyle/>
          <a:p>
            <a:r>
              <a:rPr lang="en-GB" sz="1800" b="1">
                <a:solidFill>
                  <a:schemeClr val="bg2"/>
                </a:solidFill>
              </a:rPr>
              <a:t>Page </a:t>
            </a:r>
            <a:fld id="{950FC886-343C-4B72-AFE6-F0497CBE7873}" type="slidenum">
              <a:rPr lang="en-GB" b="1" smtClean="0"/>
              <a:pPr/>
              <a:t>14</a:t>
            </a:fld>
            <a:endParaRPr lang="en-GB" b="1"/>
          </a:p>
        </p:txBody>
      </p:sp>
      <p:sp>
        <p:nvSpPr>
          <p:cNvPr id="15" name="Rectangle 14">
            <a:extLst>
              <a:ext uri="{FF2B5EF4-FFF2-40B4-BE49-F238E27FC236}">
                <a16:creationId xmlns:a16="http://schemas.microsoft.com/office/drawing/2014/main" id="{36819A51-A6FC-2B52-956E-0C8F21BBC64C}"/>
              </a:ext>
            </a:extLst>
          </p:cNvPr>
          <p:cNvSpPr/>
          <p:nvPr/>
        </p:nvSpPr>
        <p:spPr>
          <a:xfrm>
            <a:off x="-19845" y="1150784"/>
            <a:ext cx="18307844" cy="563981"/>
          </a:xfrm>
          <a:prstGeom prst="rect">
            <a:avLst/>
          </a:prstGeom>
          <a:solidFill>
            <a:schemeClr val="accent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487"/>
          </a:p>
        </p:txBody>
      </p:sp>
      <p:sp>
        <p:nvSpPr>
          <p:cNvPr id="16" name="Rectangle 15">
            <a:extLst>
              <a:ext uri="{FF2B5EF4-FFF2-40B4-BE49-F238E27FC236}">
                <a16:creationId xmlns:a16="http://schemas.microsoft.com/office/drawing/2014/main" id="{F1C4366D-6E88-7150-6390-5EE8E4C38858}"/>
              </a:ext>
            </a:extLst>
          </p:cNvPr>
          <p:cNvSpPr>
            <a:spLocks/>
          </p:cNvSpPr>
          <p:nvPr/>
        </p:nvSpPr>
        <p:spPr>
          <a:xfrm>
            <a:off x="-19843" y="1667760"/>
            <a:ext cx="18307844" cy="169277"/>
          </a:xfrm>
          <a:prstGeom prst="rect">
            <a:avLst/>
          </a:prstGeom>
          <a:solidFill>
            <a:schemeClr val="accent3"/>
          </a:solidFill>
          <a:ln>
            <a:solidFill>
              <a:schemeClr val="accent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500"/>
          </a:p>
        </p:txBody>
      </p:sp>
      <p:sp>
        <p:nvSpPr>
          <p:cNvPr id="18" name="Rectangle: Top Corners Rounded 17">
            <a:extLst>
              <a:ext uri="{FF2B5EF4-FFF2-40B4-BE49-F238E27FC236}">
                <a16:creationId xmlns:a16="http://schemas.microsoft.com/office/drawing/2014/main" id="{609FCF41-C457-130A-DA2E-57CA2172932E}"/>
              </a:ext>
            </a:extLst>
          </p:cNvPr>
          <p:cNvSpPr/>
          <p:nvPr/>
        </p:nvSpPr>
        <p:spPr>
          <a:xfrm>
            <a:off x="8052917" y="534623"/>
            <a:ext cx="1380602" cy="1133340"/>
          </a:xfrm>
          <a:prstGeom prst="round2SameRect">
            <a:avLst/>
          </a:prstGeom>
          <a:solidFill>
            <a:srgbClr val="F08C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3" action="ppaction://hlinksldjump">
                  <a:extLst>
                    <a:ext uri="{A12FA001-AC4F-418D-AE19-62706E023703}">
                      <ahyp:hlinkClr xmlns:ahyp="http://schemas.microsoft.com/office/drawing/2018/hyperlinkcolor" val="tx"/>
                    </a:ext>
                  </a:extLst>
                </a:hlinkClick>
              </a:rPr>
              <a:t>Tier 3 &amp; 4</a:t>
            </a:r>
            <a:endParaRPr lang="en-GB" sz="1400" b="1">
              <a:solidFill>
                <a:schemeClr val="tx1"/>
              </a:solidFill>
            </a:endParaRPr>
          </a:p>
        </p:txBody>
      </p:sp>
      <p:sp>
        <p:nvSpPr>
          <p:cNvPr id="19" name="Rectangle: Top Corners Rounded 18">
            <a:extLst>
              <a:ext uri="{FF2B5EF4-FFF2-40B4-BE49-F238E27FC236}">
                <a16:creationId xmlns:a16="http://schemas.microsoft.com/office/drawing/2014/main" id="{3AD4BA1C-5E39-4499-11CD-ED30000C302B}"/>
              </a:ext>
            </a:extLst>
          </p:cNvPr>
          <p:cNvSpPr/>
          <p:nvPr/>
        </p:nvSpPr>
        <p:spPr>
          <a:xfrm>
            <a:off x="2029731" y="562879"/>
            <a:ext cx="1535539" cy="1097679"/>
          </a:xfrm>
          <a:prstGeom prst="round2SameRect">
            <a:avLst/>
          </a:prstGeom>
          <a:solidFill>
            <a:srgbClr val="7D275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4" action="ppaction://hlinksldjump">
                  <a:extLst>
                    <a:ext uri="{A12FA001-AC4F-418D-AE19-62706E023703}">
                      <ahyp:hlinkClr xmlns:ahyp="http://schemas.microsoft.com/office/drawing/2018/hyperlinkcolor" val="tx"/>
                    </a:ext>
                  </a:extLst>
                </a:hlinkClick>
              </a:rPr>
              <a:t>Tier 1</a:t>
            </a:r>
            <a:endParaRPr lang="en-GB" sz="1400" b="1">
              <a:solidFill>
                <a:schemeClr val="tx1"/>
              </a:solidFill>
            </a:endParaRPr>
          </a:p>
        </p:txBody>
      </p:sp>
      <p:sp>
        <p:nvSpPr>
          <p:cNvPr id="27" name="Rectangle: Top Corners Rounded 26">
            <a:extLst>
              <a:ext uri="{FF2B5EF4-FFF2-40B4-BE49-F238E27FC236}">
                <a16:creationId xmlns:a16="http://schemas.microsoft.com/office/drawing/2014/main" id="{1B8E09EA-BFA2-CBB1-A19D-6713DE15DCEA}"/>
              </a:ext>
            </a:extLst>
          </p:cNvPr>
          <p:cNvSpPr/>
          <p:nvPr/>
        </p:nvSpPr>
        <p:spPr>
          <a:xfrm>
            <a:off x="3701776" y="522072"/>
            <a:ext cx="1387739" cy="1145688"/>
          </a:xfrm>
          <a:prstGeom prst="round2SameRect">
            <a:avLst/>
          </a:prstGeom>
          <a:solidFill>
            <a:srgbClr val="0096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5" action="ppaction://hlinksldjump">
                  <a:extLst>
                    <a:ext uri="{A12FA001-AC4F-418D-AE19-62706E023703}">
                      <ahyp:hlinkClr xmlns:ahyp="http://schemas.microsoft.com/office/drawing/2018/hyperlinkcolor" val="tx"/>
                    </a:ext>
                  </a:extLst>
                </a:hlinkClick>
              </a:rPr>
              <a:t>Discussing Perceptions and Motivations</a:t>
            </a:r>
            <a:endParaRPr lang="en-GB" sz="1400" b="1">
              <a:solidFill>
                <a:schemeClr val="tx1"/>
              </a:solidFill>
            </a:endParaRPr>
          </a:p>
        </p:txBody>
      </p:sp>
      <p:sp>
        <p:nvSpPr>
          <p:cNvPr id="28" name="Rectangle: Top Corners Rounded 27">
            <a:extLst>
              <a:ext uri="{FF2B5EF4-FFF2-40B4-BE49-F238E27FC236}">
                <a16:creationId xmlns:a16="http://schemas.microsoft.com/office/drawing/2014/main" id="{92C32237-C75D-E2EB-E577-C0F6DFDBC2EC}"/>
              </a:ext>
            </a:extLst>
          </p:cNvPr>
          <p:cNvSpPr/>
          <p:nvPr/>
        </p:nvSpPr>
        <p:spPr>
          <a:xfrm>
            <a:off x="5182973" y="551770"/>
            <a:ext cx="1387739" cy="1107853"/>
          </a:xfrm>
          <a:prstGeom prst="round2SameRect">
            <a:avLst/>
          </a:prstGeom>
          <a:solidFill>
            <a:srgbClr val="39B5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6" action="ppaction://hlinksldjump">
                  <a:extLst>
                    <a:ext uri="{A12FA001-AC4F-418D-AE19-62706E023703}">
                      <ahyp:hlinkClr xmlns:ahyp="http://schemas.microsoft.com/office/drawing/2018/hyperlinkcolor" val="tx"/>
                    </a:ext>
                  </a:extLst>
                </a:hlinkClick>
              </a:rPr>
              <a:t>Tier 2</a:t>
            </a:r>
            <a:endParaRPr lang="en-GB" sz="1400" b="1">
              <a:solidFill>
                <a:schemeClr val="tx1"/>
              </a:solidFill>
            </a:endParaRPr>
          </a:p>
        </p:txBody>
      </p:sp>
      <p:sp>
        <p:nvSpPr>
          <p:cNvPr id="29" name="Rectangle: Top Corners Rounded 28">
            <a:extLst>
              <a:ext uri="{FF2B5EF4-FFF2-40B4-BE49-F238E27FC236}">
                <a16:creationId xmlns:a16="http://schemas.microsoft.com/office/drawing/2014/main" id="{7646321C-95A9-6A88-2300-282627ED3036}"/>
              </a:ext>
            </a:extLst>
          </p:cNvPr>
          <p:cNvSpPr/>
          <p:nvPr/>
        </p:nvSpPr>
        <p:spPr>
          <a:xfrm>
            <a:off x="6637418" y="534303"/>
            <a:ext cx="1322041" cy="1126255"/>
          </a:xfrm>
          <a:prstGeom prst="round2SameRect">
            <a:avLst/>
          </a:prstGeom>
          <a:solidFill>
            <a:srgbClr val="74869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7" action="ppaction://hlinksldjump">
                  <a:extLst>
                    <a:ext uri="{A12FA001-AC4F-418D-AE19-62706E023703}">
                      <ahyp:hlinkClr xmlns:ahyp="http://schemas.microsoft.com/office/drawing/2018/hyperlinkcolor" val="tx"/>
                    </a:ext>
                  </a:extLst>
                </a:hlinkClick>
              </a:rPr>
              <a:t>Referring: Community Services/ Activities</a:t>
            </a:r>
            <a:endParaRPr lang="en-GB" sz="1400" b="1">
              <a:solidFill>
                <a:schemeClr val="tx1"/>
              </a:solidFill>
            </a:endParaRPr>
          </a:p>
        </p:txBody>
      </p:sp>
      <p:sp>
        <p:nvSpPr>
          <p:cNvPr id="30" name="Rectangle: Top Corners Rounded 29">
            <a:extLst>
              <a:ext uri="{FF2B5EF4-FFF2-40B4-BE49-F238E27FC236}">
                <a16:creationId xmlns:a16="http://schemas.microsoft.com/office/drawing/2014/main" id="{DFE1800F-BB1E-009F-CA17-FE3C614705D2}"/>
              </a:ext>
            </a:extLst>
          </p:cNvPr>
          <p:cNvSpPr/>
          <p:nvPr/>
        </p:nvSpPr>
        <p:spPr>
          <a:xfrm>
            <a:off x="9544783" y="534304"/>
            <a:ext cx="1322042" cy="1126255"/>
          </a:xfrm>
          <a:prstGeom prst="round2SameRect">
            <a:avLst/>
          </a:prstGeom>
          <a:solidFill>
            <a:srgbClr val="FFB90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100" b="1">
                <a:solidFill>
                  <a:schemeClr val="tx1"/>
                </a:solidFill>
                <a:hlinkClick r:id="rId8" action="ppaction://hlinksldjump">
                  <a:extLst>
                    <a:ext uri="{A12FA001-AC4F-418D-AE19-62706E023703}">
                      <ahyp:hlinkClr xmlns:ahyp="http://schemas.microsoft.com/office/drawing/2018/hyperlinkcolor" val="tx"/>
                    </a:ext>
                  </a:extLst>
                </a:hlinkClick>
              </a:rPr>
              <a:t>Identifying Opportunities to Support Weight Management</a:t>
            </a:r>
            <a:endParaRPr lang="en-GB" sz="1100" b="1">
              <a:solidFill>
                <a:schemeClr val="tx1"/>
              </a:solidFill>
            </a:endParaRPr>
          </a:p>
        </p:txBody>
      </p:sp>
      <p:sp>
        <p:nvSpPr>
          <p:cNvPr id="32" name="Rectangle: Top Corners Rounded 31">
            <a:extLst>
              <a:ext uri="{FF2B5EF4-FFF2-40B4-BE49-F238E27FC236}">
                <a16:creationId xmlns:a16="http://schemas.microsoft.com/office/drawing/2014/main" id="{6AE247FC-DB4D-0C3A-4EF2-3E7B1B5B45CF}"/>
              </a:ext>
            </a:extLst>
          </p:cNvPr>
          <p:cNvSpPr/>
          <p:nvPr/>
        </p:nvSpPr>
        <p:spPr>
          <a:xfrm>
            <a:off x="11004966" y="527483"/>
            <a:ext cx="1466322" cy="1140277"/>
          </a:xfrm>
          <a:prstGeom prst="round2SameRect">
            <a:avLst/>
          </a:prstGeom>
          <a:solidFill>
            <a:srgbClr val="0071D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9" action="ppaction://hlinksldjump">
                  <a:extLst>
                    <a:ext uri="{A12FA001-AC4F-418D-AE19-62706E023703}">
                      <ahyp:hlinkClr xmlns:ahyp="http://schemas.microsoft.com/office/drawing/2018/hyperlinkcolor" val="tx"/>
                    </a:ext>
                  </a:extLst>
                </a:hlinkClick>
              </a:rPr>
              <a:t>Measuring Weight</a:t>
            </a:r>
            <a:endParaRPr lang="en-GB" sz="1400" b="1">
              <a:solidFill>
                <a:schemeClr val="tx1"/>
              </a:solidFill>
            </a:endParaRPr>
          </a:p>
        </p:txBody>
      </p:sp>
      <p:sp>
        <p:nvSpPr>
          <p:cNvPr id="33" name="Rectangle: Top Corners Rounded 32">
            <a:extLst>
              <a:ext uri="{FF2B5EF4-FFF2-40B4-BE49-F238E27FC236}">
                <a16:creationId xmlns:a16="http://schemas.microsoft.com/office/drawing/2014/main" id="{62F272EC-A20C-54AC-DBB5-52CEB0AC45FE}"/>
              </a:ext>
            </a:extLst>
          </p:cNvPr>
          <p:cNvSpPr/>
          <p:nvPr/>
        </p:nvSpPr>
        <p:spPr>
          <a:xfrm>
            <a:off x="12609429" y="528632"/>
            <a:ext cx="1624725" cy="1131927"/>
          </a:xfrm>
          <a:prstGeom prst="round2SameRect">
            <a:avLst/>
          </a:prstGeom>
          <a:solidFill>
            <a:srgbClr val="00A4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10" action="ppaction://hlinksldjump">
                  <a:extLst>
                    <a:ext uri="{A12FA001-AC4F-418D-AE19-62706E023703}">
                      <ahyp:hlinkClr xmlns:ahyp="http://schemas.microsoft.com/office/drawing/2018/hyperlinkcolor" val="tx"/>
                    </a:ext>
                  </a:extLst>
                </a:hlinkClick>
              </a:rPr>
              <a:t>Accessibility</a:t>
            </a:r>
            <a:endParaRPr lang="en-GB" sz="1400" b="1">
              <a:solidFill>
                <a:schemeClr val="tx1"/>
              </a:solidFill>
            </a:endParaRPr>
          </a:p>
        </p:txBody>
      </p:sp>
      <p:sp>
        <p:nvSpPr>
          <p:cNvPr id="23" name="TextBox 22">
            <a:extLst>
              <a:ext uri="{FF2B5EF4-FFF2-40B4-BE49-F238E27FC236}">
                <a16:creationId xmlns:a16="http://schemas.microsoft.com/office/drawing/2014/main" id="{FC4505E8-EA8B-5C24-9AAE-111E4D38C503}"/>
              </a:ext>
            </a:extLst>
          </p:cNvPr>
          <p:cNvSpPr txBox="1"/>
          <p:nvPr/>
        </p:nvSpPr>
        <p:spPr>
          <a:xfrm>
            <a:off x="21526" y="10146385"/>
            <a:ext cx="18307843" cy="169277"/>
          </a:xfrm>
          <a:prstGeom prst="rect">
            <a:avLst/>
          </a:prstGeom>
          <a:solidFill>
            <a:srgbClr val="DD2509"/>
          </a:solidFill>
        </p:spPr>
        <p:txBody>
          <a:bodyPr wrap="square" rtlCol="0">
            <a:spAutoFit/>
          </a:bodyPr>
          <a:lstStyle/>
          <a:p>
            <a:endParaRPr lang="en-GB" sz="500"/>
          </a:p>
        </p:txBody>
      </p:sp>
      <p:sp>
        <p:nvSpPr>
          <p:cNvPr id="2" name="TextBox 1">
            <a:extLst>
              <a:ext uri="{FF2B5EF4-FFF2-40B4-BE49-F238E27FC236}">
                <a16:creationId xmlns:a16="http://schemas.microsoft.com/office/drawing/2014/main" id="{64CA76C1-5534-00DD-3D11-352066B3FAA2}"/>
              </a:ext>
            </a:extLst>
          </p:cNvPr>
          <p:cNvSpPr txBox="1"/>
          <p:nvPr/>
        </p:nvSpPr>
        <p:spPr>
          <a:xfrm>
            <a:off x="0" y="0"/>
            <a:ext cx="18288000" cy="461665"/>
          </a:xfrm>
          <a:prstGeom prst="rect">
            <a:avLst/>
          </a:prstGeom>
          <a:solidFill>
            <a:schemeClr val="bg2"/>
          </a:solidFill>
        </p:spPr>
        <p:txBody>
          <a:bodyPr wrap="square" rtlCol="0">
            <a:spAutoFit/>
          </a:bodyPr>
          <a:lstStyle/>
          <a:p>
            <a:r>
              <a:rPr lang="en-GB" sz="2400" b="1" dirty="0"/>
              <a:t>  </a:t>
            </a:r>
            <a:r>
              <a:rPr lang="en-GB" sz="2400" spc="92" dirty="0">
                <a:solidFill>
                  <a:srgbClr val="FFFFFF"/>
                </a:solidFill>
                <a:latin typeface="Arial Bold"/>
              </a:rPr>
              <a:t>Learning Disability &amp; Autism Weight Management in the </a:t>
            </a:r>
            <a:r>
              <a:rPr lang="en-GB" sz="2400" spc="92" dirty="0">
                <a:latin typeface="Arial Bold"/>
              </a:rPr>
              <a:t>South</a:t>
            </a:r>
            <a:r>
              <a:rPr lang="en-GB" sz="2400" spc="92" dirty="0">
                <a:solidFill>
                  <a:srgbClr val="FFFFFF"/>
                </a:solidFill>
                <a:latin typeface="Arial Bold"/>
              </a:rPr>
              <a:t> West of England</a:t>
            </a:r>
            <a:endParaRPr lang="en-US" sz="2400" spc="92" dirty="0">
              <a:solidFill>
                <a:srgbClr val="FFFFFF"/>
              </a:solidFill>
              <a:latin typeface="Arial Bold"/>
            </a:endParaRPr>
          </a:p>
        </p:txBody>
      </p:sp>
      <p:sp>
        <p:nvSpPr>
          <p:cNvPr id="4" name="Rectangle: Top Corners Rounded 3">
            <a:extLst>
              <a:ext uri="{FF2B5EF4-FFF2-40B4-BE49-F238E27FC236}">
                <a16:creationId xmlns:a16="http://schemas.microsoft.com/office/drawing/2014/main" id="{EB34B3D6-3482-1D3A-9EA5-65A4FE48F053}"/>
              </a:ext>
            </a:extLst>
          </p:cNvPr>
          <p:cNvSpPr/>
          <p:nvPr/>
        </p:nvSpPr>
        <p:spPr>
          <a:xfrm>
            <a:off x="14353377" y="548669"/>
            <a:ext cx="1212689" cy="1105337"/>
          </a:xfrm>
          <a:prstGeom prst="round2SameRect">
            <a:avLst/>
          </a:prstGeom>
          <a:solidFill>
            <a:schemeClr val="accent5"/>
          </a:solidFill>
          <a:ln w="57150">
            <a:solidFill>
              <a:schemeClr val="tx2"/>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200" b="1">
                <a:solidFill>
                  <a:schemeClr val="tx1"/>
                </a:solidFill>
                <a:hlinkClick r:id="rId11" action="ppaction://hlinksldjump">
                  <a:extLst>
                    <a:ext uri="{A12FA001-AC4F-418D-AE19-62706E023703}">
                      <ahyp:hlinkClr xmlns:ahyp="http://schemas.microsoft.com/office/drawing/2018/hyperlinkcolor" val="tx"/>
                    </a:ext>
                  </a:extLst>
                </a:hlinkClick>
              </a:rPr>
              <a:t>The Importance of Families and Carers</a:t>
            </a:r>
            <a:endParaRPr lang="en-GB" sz="1200" b="1">
              <a:solidFill>
                <a:schemeClr val="tx1"/>
              </a:solidFill>
            </a:endParaRPr>
          </a:p>
        </p:txBody>
      </p:sp>
      <p:sp>
        <p:nvSpPr>
          <p:cNvPr id="7" name="Rectangle: Top Corners Rounded 6">
            <a:extLst>
              <a:ext uri="{FF2B5EF4-FFF2-40B4-BE49-F238E27FC236}">
                <a16:creationId xmlns:a16="http://schemas.microsoft.com/office/drawing/2014/main" id="{C153D2C6-40CC-EBE6-55FE-04D503A06E4D}"/>
              </a:ext>
            </a:extLst>
          </p:cNvPr>
          <p:cNvSpPr/>
          <p:nvPr/>
        </p:nvSpPr>
        <p:spPr>
          <a:xfrm>
            <a:off x="15714344" y="548670"/>
            <a:ext cx="1212689" cy="1088710"/>
          </a:xfrm>
          <a:prstGeom prst="round2SameRect">
            <a:avLst/>
          </a:prstGeom>
          <a:solidFill>
            <a:schemeClr val="accent3"/>
          </a:solidFill>
          <a:ln w="57150">
            <a:solidFill>
              <a:schemeClr val="accent3"/>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400" b="1">
                <a:solidFill>
                  <a:schemeClr val="tx1"/>
                </a:solidFill>
              </a:rPr>
              <a:t>Guidance, Activities and Resources</a:t>
            </a:r>
          </a:p>
        </p:txBody>
      </p:sp>
      <p:sp>
        <p:nvSpPr>
          <p:cNvPr id="9" name="Rectangle: Top Corners Rounded 8">
            <a:extLst>
              <a:ext uri="{FF2B5EF4-FFF2-40B4-BE49-F238E27FC236}">
                <a16:creationId xmlns:a16="http://schemas.microsoft.com/office/drawing/2014/main" id="{D044E7E8-A7FB-3D15-5A68-9281823EDC19}"/>
              </a:ext>
            </a:extLst>
          </p:cNvPr>
          <p:cNvSpPr/>
          <p:nvPr/>
        </p:nvSpPr>
        <p:spPr>
          <a:xfrm>
            <a:off x="-9922" y="575682"/>
            <a:ext cx="1933038" cy="1093782"/>
          </a:xfrm>
          <a:prstGeom prst="round2SameRect">
            <a:avLst/>
          </a:prstGeom>
          <a:solidFill>
            <a:srgbClr val="DD25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12" action="ppaction://hlinksldjump">
                  <a:extLst>
                    <a:ext uri="{A12FA001-AC4F-418D-AE19-62706E023703}">
                      <ahyp:hlinkClr xmlns:ahyp="http://schemas.microsoft.com/office/drawing/2018/hyperlinkcolor" val="tx"/>
                    </a:ext>
                  </a:extLst>
                </a:hlinkClick>
              </a:rPr>
              <a:t>Weight Management Pathway</a:t>
            </a:r>
            <a:endParaRPr lang="en-GB" sz="1400" b="1">
              <a:solidFill>
                <a:schemeClr val="tx1"/>
              </a:solidFill>
            </a:endParaRPr>
          </a:p>
        </p:txBody>
      </p:sp>
      <p:sp>
        <p:nvSpPr>
          <p:cNvPr id="5" name="TextBox 4">
            <a:extLst>
              <a:ext uri="{FF2B5EF4-FFF2-40B4-BE49-F238E27FC236}">
                <a16:creationId xmlns:a16="http://schemas.microsoft.com/office/drawing/2014/main" id="{F3269ABF-C768-B8B1-E611-1C10B7A260A2}"/>
              </a:ext>
            </a:extLst>
          </p:cNvPr>
          <p:cNvSpPr txBox="1"/>
          <p:nvPr/>
        </p:nvSpPr>
        <p:spPr>
          <a:xfrm>
            <a:off x="467473" y="3307271"/>
            <a:ext cx="8666604" cy="5355312"/>
          </a:xfrm>
          <a:prstGeom prst="rect">
            <a:avLst/>
          </a:prstGeom>
          <a:noFill/>
        </p:spPr>
        <p:txBody>
          <a:bodyPr wrap="square">
            <a:spAutoFit/>
          </a:bodyPr>
          <a:lstStyle/>
          <a:p>
            <a:pPr defTabSz="914400" eaLnBrk="0" fontAlgn="base" hangingPunct="0">
              <a:spcAft>
                <a:spcPct val="0"/>
              </a:spcAft>
            </a:pPr>
            <a:r>
              <a:rPr lang="en-GB" altLang="en-US" sz="1800" dirty="0">
                <a:solidFill>
                  <a:srgbClr val="0B0C0C"/>
                </a:solidFill>
                <a:cs typeface="Arial" panose="020B0604020202020204" pitchFamily="34" charset="0"/>
              </a:rPr>
              <a:t>The </a:t>
            </a:r>
            <a:r>
              <a:rPr lang="en-GB" altLang="en-US" sz="1800" dirty="0">
                <a:solidFill>
                  <a:srgbClr val="1D70B8"/>
                </a:solidFill>
                <a:cs typeface="Arial" panose="020B0604020202020204" pitchFamily="34" charset="0"/>
                <a:hlinkClick r:id="rId13"/>
              </a:rPr>
              <a:t>Eatwell guide</a:t>
            </a:r>
            <a:r>
              <a:rPr lang="en-GB" altLang="en-US" sz="1800" dirty="0">
                <a:solidFill>
                  <a:srgbClr val="0B0C0C"/>
                </a:solidFill>
                <a:cs typeface="Arial" panose="020B0604020202020204" pitchFamily="34" charset="0"/>
              </a:rPr>
              <a:t> uses the 5 food groups to show how different foods contribute towards a healthy balanced diet. Also see this </a:t>
            </a:r>
            <a:r>
              <a:rPr lang="en-US" altLang="en-US" sz="1800" dirty="0">
                <a:solidFill>
                  <a:srgbClr val="1D70B8"/>
                </a:solidFill>
                <a:cs typeface="Arial" panose="020B0604020202020204" pitchFamily="34" charset="0"/>
                <a:hlinkClick r:id="rId14"/>
              </a:rPr>
              <a:t>The Healthy Eating Guide</a:t>
            </a:r>
            <a:r>
              <a:rPr lang="en-US" altLang="en-US" sz="1800" dirty="0">
                <a:solidFill>
                  <a:srgbClr val="0B0C0C"/>
                </a:solidFill>
                <a:cs typeface="Arial" panose="020B0604020202020204" pitchFamily="34" charset="0"/>
              </a:rPr>
              <a:t> easy read resource</a:t>
            </a:r>
            <a:endParaRPr lang="en-GB" altLang="en-US" sz="1800" dirty="0">
              <a:solidFill>
                <a:prstClr val="black"/>
              </a:solidFill>
              <a:cs typeface="Arial" panose="020B0604020202020204" pitchFamily="34" charset="0"/>
            </a:endParaRPr>
          </a:p>
          <a:p>
            <a:pPr defTabSz="914400" eaLnBrk="0" fontAlgn="base" hangingPunct="0">
              <a:spcAft>
                <a:spcPct val="0"/>
              </a:spcAft>
            </a:pPr>
            <a:r>
              <a:rPr lang="en-GB" altLang="en-US" sz="1800" dirty="0">
                <a:solidFill>
                  <a:srgbClr val="0B0C0C"/>
                </a:solidFill>
                <a:cs typeface="Arial" panose="020B0604020202020204" pitchFamily="34" charset="0"/>
              </a:rPr>
              <a:t>The </a:t>
            </a:r>
            <a:r>
              <a:rPr lang="en-GB" altLang="en-US" sz="1800" dirty="0">
                <a:solidFill>
                  <a:srgbClr val="1D70B8"/>
                </a:solidFill>
                <a:cs typeface="Arial" panose="020B0604020202020204" pitchFamily="34" charset="0"/>
                <a:hlinkClick r:id="rId15"/>
              </a:rPr>
              <a:t>NICE obesity pathway</a:t>
            </a:r>
            <a:r>
              <a:rPr lang="en-GB" altLang="en-US" sz="1800" dirty="0">
                <a:solidFill>
                  <a:srgbClr val="0B0C0C"/>
                </a:solidFill>
                <a:cs typeface="Arial" panose="020B0604020202020204" pitchFamily="34" charset="0"/>
              </a:rPr>
              <a:t> signposts guidance, resources and standards NICE guidance is here </a:t>
            </a:r>
            <a:r>
              <a:rPr lang="en-GB" sz="1800" dirty="0">
                <a:hlinkClick r:id="rId16"/>
              </a:rPr>
              <a:t>Overview | Overweight and obesity management | Guidance | NICE</a:t>
            </a:r>
            <a:endParaRPr lang="en-GB" altLang="en-US" sz="1800" dirty="0">
              <a:solidFill>
                <a:srgbClr val="0B0C0C"/>
              </a:solidFill>
              <a:cs typeface="Arial" panose="020B0604020202020204" pitchFamily="34" charset="0"/>
            </a:endParaRPr>
          </a:p>
          <a:p>
            <a:pPr defTabSz="914400" eaLnBrk="0" fontAlgn="base" hangingPunct="0">
              <a:spcAft>
                <a:spcPct val="0"/>
              </a:spcAft>
            </a:pPr>
            <a:r>
              <a:rPr lang="en-GB" altLang="en-US" sz="1800" dirty="0">
                <a:solidFill>
                  <a:prstClr val="black"/>
                </a:solidFill>
                <a:cs typeface="Arial" panose="020B0604020202020204" pitchFamily="34" charset="0"/>
                <a:hlinkClick r:id="rId17"/>
              </a:rPr>
              <a:t>Commissioning excellent nutrition and hydration</a:t>
            </a:r>
            <a:r>
              <a:rPr lang="en-GB" altLang="en-US" sz="1800" dirty="0">
                <a:solidFill>
                  <a:prstClr val="black"/>
                </a:solidFill>
                <a:cs typeface="Arial" panose="020B0604020202020204" pitchFamily="34" charset="0"/>
              </a:rPr>
              <a:t> provides guidance and examples to support commissioners to improve the nutritional and hydration needs of their populations</a:t>
            </a:r>
          </a:p>
          <a:p>
            <a:pPr defTabSz="914400" eaLnBrk="0" fontAlgn="base" hangingPunct="0">
              <a:spcAft>
                <a:spcPct val="0"/>
              </a:spcAft>
              <a:buClr>
                <a:prstClr val="black"/>
              </a:buClr>
            </a:pPr>
            <a:r>
              <a:rPr lang="en-GB" sz="1800" dirty="0">
                <a:solidFill>
                  <a:prstClr val="black"/>
                </a:solidFill>
                <a:cs typeface="Arial" panose="020B0604020202020204" pitchFamily="34" charset="0"/>
              </a:rPr>
              <a:t>The </a:t>
            </a:r>
            <a:r>
              <a:rPr lang="en-GB" sz="1800" dirty="0">
                <a:solidFill>
                  <a:prstClr val="black"/>
                </a:solidFill>
                <a:cs typeface="Arial" panose="020B0604020202020204" pitchFamily="34" charset="0"/>
                <a:hlinkClick r:id="rId18"/>
              </a:rPr>
              <a:t>Oliver McGowan Mandatory Training on Learning Disability and Autism</a:t>
            </a:r>
            <a:r>
              <a:rPr lang="en-GB" sz="1800" dirty="0">
                <a:solidFill>
                  <a:prstClr val="black"/>
                </a:solidFill>
                <a:cs typeface="Arial" panose="020B0604020202020204" pitchFamily="34" charset="0"/>
              </a:rPr>
              <a:t> is the standardised training that is the government's preferred and recommended training for health and social care staff</a:t>
            </a:r>
          </a:p>
          <a:p>
            <a:pPr defTabSz="914400" eaLnBrk="0" fontAlgn="base" hangingPunct="0">
              <a:spcAft>
                <a:spcPct val="0"/>
              </a:spcAft>
              <a:buClr>
                <a:prstClr val="black"/>
              </a:buClr>
            </a:pPr>
            <a:r>
              <a:rPr lang="en-GB" altLang="en-US" sz="1800" u="sng" dirty="0">
                <a:solidFill>
                  <a:srgbClr val="1D70B8"/>
                </a:solidFill>
                <a:cs typeface="Arial" panose="020B0604020202020204" pitchFamily="34" charset="0"/>
              </a:rPr>
              <a:t>NHS Better </a:t>
            </a:r>
            <a:r>
              <a:rPr lang="en-GB" altLang="en-US" sz="1800" u="sng" dirty="0">
                <a:solidFill>
                  <a:srgbClr val="1D70B8"/>
                </a:solidFill>
                <a:cs typeface="Arial" panose="020B0604020202020204" pitchFamily="34" charset="0"/>
                <a:hlinkClick r:id="rId19"/>
              </a:rPr>
              <a:t>Health</a:t>
            </a:r>
            <a:r>
              <a:rPr lang="en-GB" altLang="en-US" sz="1800" u="sng" dirty="0">
                <a:solidFill>
                  <a:srgbClr val="1D70B8"/>
                </a:solidFill>
                <a:cs typeface="Arial" panose="020B0604020202020204" pitchFamily="34" charset="0"/>
              </a:rPr>
              <a:t> </a:t>
            </a:r>
            <a:r>
              <a:rPr lang="en-GB" altLang="en-US" sz="1800" dirty="0">
                <a:solidFill>
                  <a:srgbClr val="0B0C0C"/>
                </a:solidFill>
                <a:cs typeface="Arial" panose="020B0604020202020204" pitchFamily="34" charset="0"/>
              </a:rPr>
              <a:t>provides practical advice, tips, activities and resources and is written in plain English with colourful and engaging images</a:t>
            </a:r>
          </a:p>
          <a:p>
            <a:pPr defTabSz="914400" eaLnBrk="0" fontAlgn="base" hangingPunct="0">
              <a:spcAft>
                <a:spcPct val="0"/>
              </a:spcAft>
              <a:buClr>
                <a:prstClr val="black"/>
              </a:buClr>
            </a:pPr>
            <a:r>
              <a:rPr lang="en-GB" altLang="en-US" sz="1800" dirty="0">
                <a:solidFill>
                  <a:srgbClr val="1D70B8"/>
                </a:solidFill>
                <a:cs typeface="Arial" panose="020B0604020202020204" pitchFamily="34" charset="0"/>
                <a:hlinkClick r:id="rId20"/>
              </a:rPr>
              <a:t>12 month challenge workbook</a:t>
            </a:r>
            <a:r>
              <a:rPr lang="en-GB" altLang="en-US" sz="1800" dirty="0">
                <a:solidFill>
                  <a:prstClr val="black"/>
                </a:solidFill>
                <a:cs typeface="Arial" panose="020B0604020202020204" pitchFamily="34" charset="0"/>
              </a:rPr>
              <a:t> is </a:t>
            </a:r>
            <a:r>
              <a:rPr lang="en-GB" altLang="en-US" sz="1800" dirty="0">
                <a:solidFill>
                  <a:srgbClr val="0B0C0C"/>
                </a:solidFill>
                <a:cs typeface="Arial" panose="020B0604020202020204" pitchFamily="34" charset="0"/>
              </a:rPr>
              <a:t>designed to help people with LD to learn and understand more about healthy eating and exercise, encouraging them to make small changes and record progress</a:t>
            </a:r>
          </a:p>
          <a:p>
            <a:pPr defTabSz="914400" eaLnBrk="0" fontAlgn="base" hangingPunct="0">
              <a:spcAft>
                <a:spcPct val="0"/>
              </a:spcAft>
              <a:buClr>
                <a:prstClr val="black"/>
              </a:buClr>
            </a:pPr>
            <a:r>
              <a:rPr lang="en-GB" altLang="en-US" sz="1800" dirty="0" err="1">
                <a:solidFill>
                  <a:srgbClr val="1D70B8"/>
                </a:solidFill>
                <a:cs typeface="Arial" panose="020B0604020202020204" pitchFamily="34" charset="0"/>
                <a:hlinkClick r:id="rId21"/>
              </a:rPr>
              <a:t>Weightwise</a:t>
            </a:r>
            <a:r>
              <a:rPr lang="en-GB" altLang="en-US" sz="1800" dirty="0">
                <a:solidFill>
                  <a:srgbClr val="0B0C0C"/>
                </a:solidFill>
                <a:cs typeface="Arial" panose="020B0604020202020204" pitchFamily="34" charset="0"/>
              </a:rPr>
              <a:t> is a 10-week healthy eating programme for people with LD with top tips and examples of some of the resources developed for people on the programme</a:t>
            </a:r>
          </a:p>
        </p:txBody>
      </p:sp>
      <p:sp>
        <p:nvSpPr>
          <p:cNvPr id="8" name="TextBox 7">
            <a:extLst>
              <a:ext uri="{FF2B5EF4-FFF2-40B4-BE49-F238E27FC236}">
                <a16:creationId xmlns:a16="http://schemas.microsoft.com/office/drawing/2014/main" id="{719817BA-7757-06A3-DA71-DDB090674AE9}"/>
              </a:ext>
            </a:extLst>
          </p:cNvPr>
          <p:cNvSpPr txBox="1"/>
          <p:nvPr/>
        </p:nvSpPr>
        <p:spPr>
          <a:xfrm>
            <a:off x="9626845" y="3276041"/>
            <a:ext cx="7963460" cy="5632311"/>
          </a:xfrm>
          <a:prstGeom prst="rect">
            <a:avLst/>
          </a:prstGeom>
          <a:noFill/>
        </p:spPr>
        <p:txBody>
          <a:bodyPr wrap="square">
            <a:spAutoFit/>
          </a:bodyPr>
          <a:lstStyle/>
          <a:p>
            <a:pPr defTabSz="914400" eaLnBrk="0" fontAlgn="base" hangingPunct="0">
              <a:spcAft>
                <a:spcPct val="0"/>
              </a:spcAft>
              <a:buClr>
                <a:prstClr val="black"/>
              </a:buClr>
            </a:pPr>
            <a:r>
              <a:rPr lang="en-GB" altLang="en-US" sz="1800" dirty="0">
                <a:solidFill>
                  <a:srgbClr val="0B0C0C"/>
                </a:solidFill>
                <a:cs typeface="Arial" panose="020B0604020202020204" pitchFamily="34" charset="0"/>
                <a:hlinkClick r:id="rId22"/>
              </a:rPr>
              <a:t>Losing weight for people who use wheelchairs</a:t>
            </a:r>
            <a:r>
              <a:rPr lang="en-GB" altLang="en-US" sz="1800" dirty="0">
                <a:solidFill>
                  <a:srgbClr val="0B0C0C"/>
                </a:solidFill>
                <a:cs typeface="Arial" panose="020B0604020202020204" pitchFamily="34" charset="0"/>
              </a:rPr>
              <a:t> gives advice on diet and physical activity</a:t>
            </a:r>
            <a:endParaRPr lang="en-GB" altLang="en-US" sz="1800" dirty="0">
              <a:solidFill>
                <a:prstClr val="black"/>
              </a:solidFill>
              <a:cs typeface="Arial" panose="020B0604020202020204" pitchFamily="34" charset="0"/>
            </a:endParaRPr>
          </a:p>
          <a:p>
            <a:pPr defTabSz="914400" eaLnBrk="0" fontAlgn="base" hangingPunct="0">
              <a:spcAft>
                <a:spcPct val="0"/>
              </a:spcAft>
              <a:buClr>
                <a:prstClr val="black"/>
              </a:buClr>
            </a:pPr>
            <a:r>
              <a:rPr lang="en-GB" altLang="en-US" sz="1800" dirty="0">
                <a:solidFill>
                  <a:srgbClr val="1D70B8"/>
                </a:solidFill>
                <a:cs typeface="Arial" panose="020B0604020202020204" pitchFamily="34" charset="0"/>
                <a:hlinkClick r:id="rId23"/>
              </a:rPr>
              <a:t>Weighing people in wheelchairs</a:t>
            </a:r>
            <a:r>
              <a:rPr lang="en-GB" altLang="en-US" sz="1800" dirty="0">
                <a:solidFill>
                  <a:srgbClr val="0B0C0C"/>
                </a:solidFill>
                <a:cs typeface="Arial" panose="020B0604020202020204" pitchFamily="34" charset="0"/>
              </a:rPr>
              <a:t> provides two information sheets about wheelchair scales</a:t>
            </a:r>
          </a:p>
          <a:p>
            <a:pPr defTabSz="914400" eaLnBrk="0" fontAlgn="base" hangingPunct="0">
              <a:spcAft>
                <a:spcPct val="0"/>
              </a:spcAft>
              <a:buClr>
                <a:prstClr val="black"/>
              </a:buClr>
            </a:pPr>
            <a:r>
              <a:rPr lang="en-GB" sz="1800" dirty="0">
                <a:solidFill>
                  <a:prstClr val="black"/>
                </a:solidFill>
                <a:cs typeface="Arial" panose="020B0604020202020204" pitchFamily="34" charset="0"/>
                <a:hlinkClick r:id="rId24"/>
              </a:rPr>
              <a:t>Professional resources</a:t>
            </a:r>
            <a:r>
              <a:rPr lang="en-GB" sz="1800" dirty="0">
                <a:solidFill>
                  <a:srgbClr val="0B0C0C"/>
                </a:solidFill>
                <a:cs typeface="Arial" panose="020B0604020202020204" pitchFamily="34" charset="0"/>
              </a:rPr>
              <a:t> to support STOMP</a:t>
            </a:r>
          </a:p>
          <a:p>
            <a:pPr defTabSz="914400" eaLnBrk="0" fontAlgn="base" hangingPunct="0">
              <a:spcAft>
                <a:spcPct val="0"/>
              </a:spcAft>
              <a:buClr>
                <a:prstClr val="black"/>
              </a:buClr>
            </a:pPr>
            <a:r>
              <a:rPr lang="en-US" altLang="en-US" sz="1800" dirty="0">
                <a:solidFill>
                  <a:srgbClr val="0B0C0C"/>
                </a:solidFill>
                <a:cs typeface="Arial" panose="020B0604020202020204" pitchFamily="34" charset="0"/>
              </a:rPr>
              <a:t>A Picture of Health has a range of easy-read leaflets on </a:t>
            </a:r>
            <a:r>
              <a:rPr lang="en-US" altLang="en-US" sz="1800" dirty="0">
                <a:solidFill>
                  <a:srgbClr val="1D70B8"/>
                </a:solidFill>
                <a:cs typeface="Arial" panose="020B0604020202020204" pitchFamily="34" charset="0"/>
                <a:hlinkClick r:id="rId25"/>
              </a:rPr>
              <a:t>healthy eating</a:t>
            </a:r>
            <a:r>
              <a:rPr lang="en-US" altLang="en-US" sz="1800" dirty="0">
                <a:solidFill>
                  <a:srgbClr val="0B0C0C"/>
                </a:solidFill>
                <a:cs typeface="Arial" panose="020B0604020202020204" pitchFamily="34" charset="0"/>
              </a:rPr>
              <a:t> and </a:t>
            </a:r>
            <a:r>
              <a:rPr lang="en-US" altLang="en-US" sz="1800" dirty="0">
                <a:solidFill>
                  <a:srgbClr val="1D70B8"/>
                </a:solidFill>
                <a:cs typeface="Arial" panose="020B0604020202020204" pitchFamily="34" charset="0"/>
                <a:hlinkClick r:id="rId26"/>
              </a:rPr>
              <a:t>physical activity</a:t>
            </a:r>
            <a:endParaRPr lang="en-US" altLang="en-US" sz="1800" dirty="0">
              <a:solidFill>
                <a:srgbClr val="1D70B8"/>
              </a:solidFill>
              <a:cs typeface="Arial" panose="020B0604020202020204" pitchFamily="34" charset="0"/>
            </a:endParaRPr>
          </a:p>
          <a:p>
            <a:pPr defTabSz="914400" eaLnBrk="0" fontAlgn="base" hangingPunct="0">
              <a:spcAft>
                <a:spcPct val="0"/>
              </a:spcAft>
              <a:buClr>
                <a:prstClr val="black"/>
              </a:buClr>
            </a:pPr>
            <a:endParaRPr lang="en-US" altLang="en-US" sz="1800" dirty="0">
              <a:solidFill>
                <a:srgbClr val="1D70B8"/>
              </a:solidFill>
              <a:cs typeface="Arial" panose="020B0604020202020204" pitchFamily="34" charset="0"/>
            </a:endParaRPr>
          </a:p>
          <a:p>
            <a:pPr defTabSz="914400" eaLnBrk="0" fontAlgn="base" hangingPunct="0">
              <a:spcAft>
                <a:spcPct val="0"/>
              </a:spcAft>
              <a:buClr>
                <a:prstClr val="black"/>
              </a:buClr>
            </a:pPr>
            <a:endParaRPr lang="en-US" sz="1800" b="1" dirty="0">
              <a:solidFill>
                <a:prstClr val="black"/>
              </a:solidFill>
              <a:cs typeface="Arial" panose="020B0604020202020204" pitchFamily="34" charset="0"/>
            </a:endParaRPr>
          </a:p>
          <a:p>
            <a:pPr defTabSz="914400"/>
            <a:r>
              <a:rPr lang="en-GB" sz="1800" dirty="0">
                <a:solidFill>
                  <a:prstClr val="black"/>
                </a:solidFill>
                <a:cs typeface="Arial" panose="020B0604020202020204" pitchFamily="34" charset="0"/>
                <a:hlinkClick r:id="rId27"/>
              </a:rPr>
              <a:t>Parkrun</a:t>
            </a:r>
            <a:r>
              <a:rPr lang="en-GB" sz="1800" dirty="0">
                <a:solidFill>
                  <a:prstClr val="black"/>
                </a:solidFill>
                <a:cs typeface="Arial" panose="020B0604020202020204" pitchFamily="34" charset="0"/>
              </a:rPr>
              <a:t> is a free, inclusive community event where you can walk, jog or run 5k, taking place every Saturday morning</a:t>
            </a:r>
          </a:p>
          <a:p>
            <a:pPr defTabSz="914400"/>
            <a:r>
              <a:rPr lang="en-US" sz="1800" dirty="0">
                <a:solidFill>
                  <a:prstClr val="black"/>
                </a:solidFill>
                <a:cs typeface="Arial" panose="020B0604020202020204" pitchFamily="34" charset="0"/>
                <a:hlinkClick r:id="rId28"/>
              </a:rPr>
              <a:t>Swim England </a:t>
            </a:r>
            <a:r>
              <a:rPr lang="en-US" sz="1800" dirty="0" err="1">
                <a:solidFill>
                  <a:prstClr val="black"/>
                </a:solidFill>
                <a:cs typeface="Arial" panose="020B0604020202020204" pitchFamily="34" charset="0"/>
                <a:hlinkClick r:id="rId28"/>
              </a:rPr>
              <a:t>poolfinder</a:t>
            </a:r>
            <a:r>
              <a:rPr lang="en-US" sz="1800" dirty="0">
                <a:solidFill>
                  <a:prstClr val="black"/>
                </a:solidFill>
                <a:cs typeface="Arial" panose="020B0604020202020204" pitchFamily="34" charset="0"/>
              </a:rPr>
              <a:t> </a:t>
            </a:r>
            <a:r>
              <a:rPr lang="en-GB" sz="1800" dirty="0">
                <a:solidFill>
                  <a:prstClr val="black"/>
                </a:solidFill>
                <a:cs typeface="Arial" panose="020B0604020202020204" pitchFamily="34" charset="0"/>
              </a:rPr>
              <a:t>helps to find a swimming pool or club near you</a:t>
            </a:r>
          </a:p>
          <a:p>
            <a:pPr defTabSz="914400"/>
            <a:r>
              <a:rPr lang="en-GB" sz="1800" dirty="0">
                <a:solidFill>
                  <a:prstClr val="black"/>
                </a:solidFill>
                <a:cs typeface="Arial" panose="020B0604020202020204" pitchFamily="34" charset="0"/>
                <a:hlinkClick r:id="rId29"/>
              </a:rPr>
              <a:t>Mencap Sport - Learning Disability Sport Inclusion | Mencap</a:t>
            </a:r>
            <a:endParaRPr lang="en-GB" sz="1800" dirty="0">
              <a:solidFill>
                <a:prstClr val="black"/>
              </a:solidFill>
              <a:cs typeface="Arial" panose="020B0604020202020204" pitchFamily="34" charset="0"/>
            </a:endParaRPr>
          </a:p>
          <a:p>
            <a:pPr defTabSz="914400"/>
            <a:r>
              <a:rPr lang="en-GB" sz="1800" dirty="0">
                <a:solidFill>
                  <a:prstClr val="black"/>
                </a:solidFill>
                <a:cs typeface="Arial" panose="020B0604020202020204" pitchFamily="34" charset="0"/>
                <a:hlinkClick r:id="rId30"/>
              </a:rPr>
              <a:t>How you can adapt your customer service and communication to support autistic people</a:t>
            </a:r>
            <a:endParaRPr lang="en-GB" sz="1800" dirty="0">
              <a:solidFill>
                <a:prstClr val="black"/>
              </a:solidFill>
              <a:cs typeface="Arial" panose="020B0604020202020204" pitchFamily="34" charset="0"/>
            </a:endParaRPr>
          </a:p>
          <a:p>
            <a:pPr defTabSz="914400"/>
            <a:r>
              <a:rPr lang="en-GB" sz="1800" dirty="0">
                <a:solidFill>
                  <a:prstClr val="black"/>
                </a:solidFill>
                <a:cs typeface="Arial" panose="020B0604020202020204" pitchFamily="34" charset="0"/>
                <a:hlinkClick r:id="rId31"/>
              </a:rPr>
              <a:t>What do dietitians need to know when seeing a patient with a Learning Disability? | British Dietetic Association (BDA)</a:t>
            </a:r>
            <a:endParaRPr lang="en-GB" sz="1800" dirty="0">
              <a:solidFill>
                <a:prstClr val="black"/>
              </a:solidFill>
              <a:cs typeface="Arial" panose="020B0604020202020204" pitchFamily="34" charset="0"/>
            </a:endParaRPr>
          </a:p>
          <a:p>
            <a:pPr defTabSz="914400"/>
            <a:r>
              <a:rPr lang="en-GB" sz="1800" dirty="0">
                <a:solidFill>
                  <a:prstClr val="black"/>
                </a:solidFill>
                <a:cs typeface="Arial" panose="020B0604020202020204" pitchFamily="34" charset="0"/>
              </a:rPr>
              <a:t>All areas have a directory of community services, activities for children and young people with special educational needs accessible online for every area.</a:t>
            </a:r>
            <a:endParaRPr lang="en-US" sz="1800" dirty="0">
              <a:solidFill>
                <a:prstClr val="black"/>
              </a:solidFill>
              <a:cs typeface="Arial" panose="020B0604020202020204" pitchFamily="34" charset="0"/>
            </a:endParaRPr>
          </a:p>
        </p:txBody>
      </p:sp>
    </p:spTree>
    <p:extLst>
      <p:ext uri="{BB962C8B-B14F-4D97-AF65-F5344CB8AC3E}">
        <p14:creationId xmlns:p14="http://schemas.microsoft.com/office/powerpoint/2010/main" val="792760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36345"/>
            <a:ext cx="18288000" cy="6190433"/>
            <a:chOff x="0" y="0"/>
            <a:chExt cx="6554006" cy="1997083"/>
          </a:xfrm>
        </p:grpSpPr>
        <p:sp>
          <p:nvSpPr>
            <p:cNvPr id="3" name="Freeform 3"/>
            <p:cNvSpPr/>
            <p:nvPr/>
          </p:nvSpPr>
          <p:spPr>
            <a:xfrm>
              <a:off x="0" y="0"/>
              <a:ext cx="6554006" cy="1997084"/>
            </a:xfrm>
            <a:custGeom>
              <a:avLst/>
              <a:gdLst/>
              <a:ahLst/>
              <a:cxnLst/>
              <a:rect l="l" t="t" r="r" b="b"/>
              <a:pathLst>
                <a:path w="6554006" h="1997084">
                  <a:moveTo>
                    <a:pt x="0" y="0"/>
                  </a:moveTo>
                  <a:lnTo>
                    <a:pt x="6554006" y="0"/>
                  </a:lnTo>
                  <a:lnTo>
                    <a:pt x="6554006" y="1997084"/>
                  </a:lnTo>
                  <a:lnTo>
                    <a:pt x="0" y="1997084"/>
                  </a:lnTo>
                  <a:close/>
                </a:path>
              </a:pathLst>
            </a:custGeom>
            <a:solidFill>
              <a:srgbClr val="004AAD"/>
            </a:solidFill>
          </p:spPr>
          <p:txBody>
            <a:bodyPr/>
            <a:lstStyle/>
            <a:p>
              <a:endParaRPr lang="en-GB"/>
            </a:p>
          </p:txBody>
        </p:sp>
        <p:sp>
          <p:nvSpPr>
            <p:cNvPr id="4" name="TextBox 4"/>
            <p:cNvSpPr txBox="1"/>
            <p:nvPr/>
          </p:nvSpPr>
          <p:spPr>
            <a:xfrm>
              <a:off x="0" y="-28575"/>
              <a:ext cx="6554006" cy="2025658"/>
            </a:xfrm>
            <a:prstGeom prst="rect">
              <a:avLst/>
            </a:prstGeom>
          </p:spPr>
          <p:txBody>
            <a:bodyPr lIns="50800" tIns="50800" rIns="50800" bIns="50800" rtlCol="0" anchor="ctr"/>
            <a:lstStyle/>
            <a:p>
              <a:pPr algn="ctr">
                <a:lnSpc>
                  <a:spcPts val="1960"/>
                </a:lnSpc>
              </a:pPr>
              <a:endParaRPr/>
            </a:p>
            <a:p>
              <a:pPr algn="ctr">
                <a:lnSpc>
                  <a:spcPts val="1960"/>
                </a:lnSpc>
                <a:spcBef>
                  <a:spcPct val="0"/>
                </a:spcBef>
              </a:pPr>
              <a:endParaRPr/>
            </a:p>
          </p:txBody>
        </p:sp>
      </p:grpSp>
      <p:sp>
        <p:nvSpPr>
          <p:cNvPr id="6" name="Freeform 6"/>
          <p:cNvSpPr/>
          <p:nvPr/>
        </p:nvSpPr>
        <p:spPr>
          <a:xfrm rot="2413111">
            <a:off x="10122997" y="6247897"/>
            <a:ext cx="2188385" cy="2298724"/>
          </a:xfrm>
          <a:custGeom>
            <a:avLst/>
            <a:gdLst/>
            <a:ahLst/>
            <a:cxnLst/>
            <a:rect l="l" t="t" r="r" b="b"/>
            <a:pathLst>
              <a:path w="2188385" h="2298724">
                <a:moveTo>
                  <a:pt x="0" y="0"/>
                </a:moveTo>
                <a:lnTo>
                  <a:pt x="2188386" y="0"/>
                </a:lnTo>
                <a:lnTo>
                  <a:pt x="2188386" y="2298724"/>
                </a:lnTo>
                <a:lnTo>
                  <a:pt x="0" y="2298724"/>
                </a:lnTo>
                <a:lnTo>
                  <a:pt x="0" y="0"/>
                </a:lnTo>
                <a:close/>
              </a:path>
            </a:pathLst>
          </a:custGeom>
          <a:blipFill>
            <a:blip r:embed="rId2">
              <a:extLst>
                <a:ext uri="{96DAC541-7B7A-43D3-8B79-37D633B846F1}">
                  <asvg:svgBlip xmlns:asvg="http://schemas.microsoft.com/office/drawing/2016/SVG/main" r:embed="rId3"/>
                </a:ext>
              </a:extLst>
            </a:blip>
            <a:stretch>
              <a:fillRect l="-52" r="-52"/>
            </a:stretch>
          </a:blipFill>
        </p:spPr>
        <p:txBody>
          <a:bodyPr/>
          <a:lstStyle/>
          <a:p>
            <a:endParaRPr lang="en-GB"/>
          </a:p>
        </p:txBody>
      </p:sp>
      <p:sp>
        <p:nvSpPr>
          <p:cNvPr id="13" name="TextBox 13"/>
          <p:cNvSpPr txBox="1"/>
          <p:nvPr/>
        </p:nvSpPr>
        <p:spPr>
          <a:xfrm>
            <a:off x="431305" y="1047275"/>
            <a:ext cx="17090494" cy="4801314"/>
          </a:xfrm>
          <a:prstGeom prst="rect">
            <a:avLst/>
          </a:prstGeom>
        </p:spPr>
        <p:txBody>
          <a:bodyPr wrap="square" lIns="0" tIns="0" rIns="0" bIns="0" rtlCol="0" anchor="t">
            <a:spAutoFit/>
          </a:bodyPr>
          <a:lstStyle/>
          <a:p>
            <a:r>
              <a:rPr lang="en-GB" sz="2400" b="1" dirty="0"/>
              <a:t>This Toolkit has been produced by NHS England’s South West Learning Disability and Autism Programme </a:t>
            </a:r>
          </a:p>
          <a:p>
            <a:r>
              <a:rPr lang="en-GB" sz="2400" b="1" dirty="0"/>
              <a:t>Team and the Office for Health Improvement &amp; Disparities. </a:t>
            </a:r>
          </a:p>
          <a:p>
            <a:endParaRPr lang="en-GB" sz="2400" b="1" dirty="0"/>
          </a:p>
          <a:p>
            <a:r>
              <a:rPr lang="en-GB" sz="2400" b="1" dirty="0"/>
              <a:t>Acknowledgement to NHS England’s London Learning Disability and Autism Programme Team for the initial template and to NHS England North West who developed the first Healthy Weight Toolkit.</a:t>
            </a:r>
          </a:p>
          <a:p>
            <a:endParaRPr lang="en-GB" sz="2400" b="1" dirty="0"/>
          </a:p>
          <a:p>
            <a:r>
              <a:rPr lang="en-GB" sz="2400" b="1" dirty="0"/>
              <a:t>It draws on the work of the South West Healthy Weight of People with a Learning Disability Working Group, which commissioned University of Bristol to produce the national e-</a:t>
            </a:r>
            <a:r>
              <a:rPr lang="en-GB" sz="2400" b="1" dirty="0" err="1"/>
              <a:t>lfh</a:t>
            </a:r>
            <a:r>
              <a:rPr lang="en-GB" sz="2400" b="1" dirty="0"/>
              <a:t> module. </a:t>
            </a:r>
          </a:p>
          <a:p>
            <a:pPr marL="0" marR="7621" indent="0">
              <a:lnSpc>
                <a:spcPct val="100000"/>
              </a:lnSpc>
              <a:spcBef>
                <a:spcPts val="7"/>
              </a:spcBef>
              <a:buNone/>
            </a:pPr>
            <a:endParaRPr lang="en-GB" sz="2400" b="1" spc="-7" dirty="0">
              <a:cs typeface="Arial"/>
            </a:endParaRPr>
          </a:p>
          <a:p>
            <a:endParaRPr lang="en-GB" sz="2400" dirty="0"/>
          </a:p>
          <a:p>
            <a:r>
              <a:rPr lang="en-GB" sz="2400" b="1" dirty="0"/>
              <a:t>Published:    	   February</a:t>
            </a:r>
            <a:r>
              <a:rPr lang="en-GB" sz="2400" dirty="0"/>
              <a:t> 2025</a:t>
            </a:r>
          </a:p>
          <a:p>
            <a:r>
              <a:rPr lang="en-GB" sz="2400" b="1" dirty="0"/>
              <a:t>Version</a:t>
            </a:r>
            <a:r>
              <a:rPr lang="en-GB" sz="2400" dirty="0"/>
              <a:t>:  		   1.0</a:t>
            </a:r>
          </a:p>
          <a:p>
            <a:r>
              <a:rPr lang="en-GB" sz="2400" b="1" dirty="0"/>
              <a:t>Next Review Date:    </a:t>
            </a:r>
            <a:r>
              <a:rPr lang="en-GB" sz="2400" dirty="0"/>
              <a:t>December 2025</a:t>
            </a:r>
            <a:endParaRPr lang="en-US" sz="2400" spc="92" dirty="0">
              <a:latin typeface="Arial Bold"/>
            </a:endParaRPr>
          </a:p>
        </p:txBody>
      </p:sp>
      <p:sp>
        <p:nvSpPr>
          <p:cNvPr id="16" name="TextBox 13">
            <a:extLst>
              <a:ext uri="{FF2B5EF4-FFF2-40B4-BE49-F238E27FC236}">
                <a16:creationId xmlns:a16="http://schemas.microsoft.com/office/drawing/2014/main" id="{DE790DF0-37C9-960B-D7B2-8709C046986D}"/>
              </a:ext>
            </a:extLst>
          </p:cNvPr>
          <p:cNvSpPr txBox="1"/>
          <p:nvPr/>
        </p:nvSpPr>
        <p:spPr>
          <a:xfrm>
            <a:off x="349178" y="239237"/>
            <a:ext cx="14444342" cy="553998"/>
          </a:xfrm>
          <a:prstGeom prst="rect">
            <a:avLst/>
          </a:prstGeom>
        </p:spPr>
        <p:txBody>
          <a:bodyPr lIns="0" tIns="0" rIns="0" bIns="0" rtlCol="0" anchor="t">
            <a:spAutoFit/>
          </a:bodyPr>
          <a:lstStyle/>
          <a:p>
            <a:r>
              <a:rPr lang="en-GB" sz="3600" b="1">
                <a:solidFill>
                  <a:schemeClr val="tx1"/>
                </a:solidFill>
              </a:rPr>
              <a:t>Toolkit Information and Feedback:</a:t>
            </a:r>
            <a:r>
              <a:rPr lang="en-GB" sz="1600"/>
              <a:t>	</a:t>
            </a:r>
            <a:endParaRPr lang="en-US" sz="1600" spc="92">
              <a:latin typeface="Arial Bold"/>
            </a:endParaRPr>
          </a:p>
        </p:txBody>
      </p:sp>
      <p:sp>
        <p:nvSpPr>
          <p:cNvPr id="18" name="Slide Number Placeholder 13">
            <a:extLst>
              <a:ext uri="{FF2B5EF4-FFF2-40B4-BE49-F238E27FC236}">
                <a16:creationId xmlns:a16="http://schemas.microsoft.com/office/drawing/2014/main" id="{618505B9-B020-72F8-D109-C821D482155E}"/>
              </a:ext>
            </a:extLst>
          </p:cNvPr>
          <p:cNvSpPr txBox="1">
            <a:spLocks/>
          </p:cNvSpPr>
          <p:nvPr/>
        </p:nvSpPr>
        <p:spPr>
          <a:xfrm>
            <a:off x="13981341" y="9659181"/>
            <a:ext cx="4114800" cy="547688"/>
          </a:xfrm>
          <a:prstGeom prst="rect">
            <a:avLst/>
          </a:prstGeom>
        </p:spPr>
        <p:txBody>
          <a:bodyPr/>
          <a:lstStyle>
            <a:defPPr>
              <a:defRPr lang="en-US"/>
            </a:defPPr>
            <a:lvl1pPr marL="0" algn="l" defTabSz="1370554" rtl="0" eaLnBrk="1" latinLnBrk="0" hangingPunct="1">
              <a:defRPr sz="2698" kern="1200">
                <a:solidFill>
                  <a:schemeClr val="tx1"/>
                </a:solidFill>
                <a:latin typeface="+mn-lt"/>
                <a:ea typeface="+mn-ea"/>
                <a:cs typeface="+mn-cs"/>
              </a:defRPr>
            </a:lvl1pPr>
            <a:lvl2pPr marL="685277" algn="l" defTabSz="1370554" rtl="0" eaLnBrk="1" latinLnBrk="0" hangingPunct="1">
              <a:defRPr sz="2698" kern="1200">
                <a:solidFill>
                  <a:schemeClr val="tx1"/>
                </a:solidFill>
                <a:latin typeface="+mn-lt"/>
                <a:ea typeface="+mn-ea"/>
                <a:cs typeface="+mn-cs"/>
              </a:defRPr>
            </a:lvl2pPr>
            <a:lvl3pPr marL="1370554" algn="l" defTabSz="1370554" rtl="0" eaLnBrk="1" latinLnBrk="0" hangingPunct="1">
              <a:defRPr sz="2698" kern="1200">
                <a:solidFill>
                  <a:schemeClr val="tx1"/>
                </a:solidFill>
                <a:latin typeface="+mn-lt"/>
                <a:ea typeface="+mn-ea"/>
                <a:cs typeface="+mn-cs"/>
              </a:defRPr>
            </a:lvl3pPr>
            <a:lvl4pPr marL="2055835" algn="l" defTabSz="1370554" rtl="0" eaLnBrk="1" latinLnBrk="0" hangingPunct="1">
              <a:defRPr sz="2698" kern="1200">
                <a:solidFill>
                  <a:schemeClr val="tx1"/>
                </a:solidFill>
                <a:latin typeface="+mn-lt"/>
                <a:ea typeface="+mn-ea"/>
                <a:cs typeface="+mn-cs"/>
              </a:defRPr>
            </a:lvl4pPr>
            <a:lvl5pPr marL="2741109" algn="l" defTabSz="1370554" rtl="0" eaLnBrk="1" latinLnBrk="0" hangingPunct="1">
              <a:defRPr sz="2698" kern="1200">
                <a:solidFill>
                  <a:schemeClr val="tx1"/>
                </a:solidFill>
                <a:latin typeface="+mn-lt"/>
                <a:ea typeface="+mn-ea"/>
                <a:cs typeface="+mn-cs"/>
              </a:defRPr>
            </a:lvl5pPr>
            <a:lvl6pPr marL="3426389" algn="l" defTabSz="1370554" rtl="0" eaLnBrk="1" latinLnBrk="0" hangingPunct="1">
              <a:defRPr sz="2698" kern="1200">
                <a:solidFill>
                  <a:schemeClr val="tx1"/>
                </a:solidFill>
                <a:latin typeface="+mn-lt"/>
                <a:ea typeface="+mn-ea"/>
                <a:cs typeface="+mn-cs"/>
              </a:defRPr>
            </a:lvl6pPr>
            <a:lvl7pPr marL="4111666" algn="l" defTabSz="1370554" rtl="0" eaLnBrk="1" latinLnBrk="0" hangingPunct="1">
              <a:defRPr sz="2698" kern="1200">
                <a:solidFill>
                  <a:schemeClr val="tx1"/>
                </a:solidFill>
                <a:latin typeface="+mn-lt"/>
                <a:ea typeface="+mn-ea"/>
                <a:cs typeface="+mn-cs"/>
              </a:defRPr>
            </a:lvl7pPr>
            <a:lvl8pPr marL="4796942" algn="l" defTabSz="1370554" rtl="0" eaLnBrk="1" latinLnBrk="0" hangingPunct="1">
              <a:defRPr sz="2698" kern="1200">
                <a:solidFill>
                  <a:schemeClr val="tx1"/>
                </a:solidFill>
                <a:latin typeface="+mn-lt"/>
                <a:ea typeface="+mn-ea"/>
                <a:cs typeface="+mn-cs"/>
              </a:defRPr>
            </a:lvl8pPr>
            <a:lvl9pPr marL="5482223" algn="l" defTabSz="1370554" rtl="0" eaLnBrk="1" latinLnBrk="0" hangingPunct="1">
              <a:defRPr sz="2698" kern="1200">
                <a:solidFill>
                  <a:schemeClr val="tx1"/>
                </a:solidFill>
                <a:latin typeface="+mn-lt"/>
                <a:ea typeface="+mn-ea"/>
                <a:cs typeface="+mn-cs"/>
              </a:defRPr>
            </a:lvl9pPr>
          </a:lstStyle>
          <a:p>
            <a:pPr algn="r"/>
            <a:r>
              <a:rPr lang="en-GB" sz="1800" b="1">
                <a:solidFill>
                  <a:schemeClr val="bg2"/>
                </a:solidFill>
              </a:rPr>
              <a:t>Page </a:t>
            </a:r>
            <a:fld id="{950FC886-343C-4B72-AFE6-F0497CBE7873}" type="slidenum">
              <a:rPr lang="en-GB" sz="1800" b="1" smtClean="0">
                <a:solidFill>
                  <a:schemeClr val="bg2"/>
                </a:solidFill>
              </a:rPr>
              <a:pPr algn="r"/>
              <a:t>15</a:t>
            </a:fld>
            <a:endParaRPr lang="en-GB" sz="1800" b="1">
              <a:solidFill>
                <a:schemeClr val="bg2"/>
              </a:solidFill>
            </a:endParaRPr>
          </a:p>
        </p:txBody>
      </p:sp>
      <p:sp>
        <p:nvSpPr>
          <p:cNvPr id="19" name="TextBox 18">
            <a:extLst>
              <a:ext uri="{FF2B5EF4-FFF2-40B4-BE49-F238E27FC236}">
                <a16:creationId xmlns:a16="http://schemas.microsoft.com/office/drawing/2014/main" id="{CE3ACB8F-D812-A8D2-4DE0-AD33FF6331C6}"/>
              </a:ext>
            </a:extLst>
          </p:cNvPr>
          <p:cNvSpPr txBox="1"/>
          <p:nvPr/>
        </p:nvSpPr>
        <p:spPr>
          <a:xfrm>
            <a:off x="349178" y="9409471"/>
            <a:ext cx="1077418" cy="638292"/>
          </a:xfrm>
          <a:prstGeom prst="rect">
            <a:avLst/>
          </a:prstGeom>
          <a:solidFill>
            <a:schemeClr val="tx1"/>
          </a:solidFill>
        </p:spPr>
        <p:txBody>
          <a:bodyPr wrap="square" rtlCol="0">
            <a:spAutoFit/>
          </a:bodyPr>
          <a:lstStyle/>
          <a:p>
            <a:endParaRPr lang="en-GB"/>
          </a:p>
        </p:txBody>
      </p:sp>
      <p:sp>
        <p:nvSpPr>
          <p:cNvPr id="5" name="Rectangle 4">
            <a:extLst>
              <a:ext uri="{FF2B5EF4-FFF2-40B4-BE49-F238E27FC236}">
                <a16:creationId xmlns:a16="http://schemas.microsoft.com/office/drawing/2014/main" id="{5B44DFFB-24EE-D720-34B1-1DA29938F939}"/>
              </a:ext>
            </a:extLst>
          </p:cNvPr>
          <p:cNvSpPr/>
          <p:nvPr/>
        </p:nvSpPr>
        <p:spPr>
          <a:xfrm>
            <a:off x="9639529" y="6499274"/>
            <a:ext cx="3049529" cy="1856935"/>
          </a:xfrm>
          <a:prstGeom prst="rect">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52776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9985B66-2FBC-B739-FFE7-0957AEC11B25}"/>
              </a:ext>
            </a:extLst>
          </p:cNvPr>
          <p:cNvSpPr>
            <a:spLocks noGrp="1"/>
          </p:cNvSpPr>
          <p:nvPr>
            <p:ph type="sldNum" sz="quarter" idx="12"/>
          </p:nvPr>
        </p:nvSpPr>
        <p:spPr>
          <a:xfrm>
            <a:off x="13969822" y="9507960"/>
            <a:ext cx="4114800" cy="547688"/>
          </a:xfrm>
        </p:spPr>
        <p:txBody>
          <a:bodyPr/>
          <a:lstStyle/>
          <a:p>
            <a:r>
              <a:rPr lang="en-GB" sz="1800" b="1">
                <a:solidFill>
                  <a:schemeClr val="bg2"/>
                </a:solidFill>
              </a:rPr>
              <a:t>Page </a:t>
            </a:r>
            <a:fld id="{950FC886-343C-4B72-AFE6-F0497CBE7873}" type="slidenum">
              <a:rPr lang="en-GB" b="1" smtClean="0"/>
              <a:pPr/>
              <a:t>2</a:t>
            </a:fld>
            <a:endParaRPr lang="en-GB" b="1"/>
          </a:p>
        </p:txBody>
      </p:sp>
      <p:sp>
        <p:nvSpPr>
          <p:cNvPr id="15" name="Rectangle 14">
            <a:extLst>
              <a:ext uri="{FF2B5EF4-FFF2-40B4-BE49-F238E27FC236}">
                <a16:creationId xmlns:a16="http://schemas.microsoft.com/office/drawing/2014/main" id="{36819A51-A6FC-2B52-956E-0C8F21BBC64C}"/>
              </a:ext>
            </a:extLst>
          </p:cNvPr>
          <p:cNvSpPr/>
          <p:nvPr/>
        </p:nvSpPr>
        <p:spPr>
          <a:xfrm>
            <a:off x="-19845" y="1150784"/>
            <a:ext cx="18307844" cy="563981"/>
          </a:xfrm>
          <a:prstGeom prst="rect">
            <a:avLst/>
          </a:prstGeom>
          <a:solidFill>
            <a:schemeClr val="accent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487"/>
          </a:p>
        </p:txBody>
      </p:sp>
      <p:sp>
        <p:nvSpPr>
          <p:cNvPr id="16" name="Rectangle 15">
            <a:extLst>
              <a:ext uri="{FF2B5EF4-FFF2-40B4-BE49-F238E27FC236}">
                <a16:creationId xmlns:a16="http://schemas.microsoft.com/office/drawing/2014/main" id="{F1C4366D-6E88-7150-6390-5EE8E4C38858}"/>
              </a:ext>
            </a:extLst>
          </p:cNvPr>
          <p:cNvSpPr>
            <a:spLocks/>
          </p:cNvSpPr>
          <p:nvPr/>
        </p:nvSpPr>
        <p:spPr>
          <a:xfrm>
            <a:off x="-19843" y="1667760"/>
            <a:ext cx="18307844" cy="169277"/>
          </a:xfrm>
          <a:prstGeom prst="rect">
            <a:avLst/>
          </a:prstGeom>
          <a:solidFill>
            <a:srgbClr val="DD2509"/>
          </a:solidFill>
          <a:ln>
            <a:solidFill>
              <a:srgbClr val="DD250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500"/>
          </a:p>
        </p:txBody>
      </p:sp>
      <p:sp>
        <p:nvSpPr>
          <p:cNvPr id="18" name="Rectangle: Top Corners Rounded 17">
            <a:extLst>
              <a:ext uri="{FF2B5EF4-FFF2-40B4-BE49-F238E27FC236}">
                <a16:creationId xmlns:a16="http://schemas.microsoft.com/office/drawing/2014/main" id="{609FCF41-C457-130A-DA2E-57CA2172932E}"/>
              </a:ext>
            </a:extLst>
          </p:cNvPr>
          <p:cNvSpPr/>
          <p:nvPr/>
        </p:nvSpPr>
        <p:spPr>
          <a:xfrm>
            <a:off x="8052917" y="534623"/>
            <a:ext cx="1380602" cy="1133340"/>
          </a:xfrm>
          <a:prstGeom prst="round2SameRect">
            <a:avLst/>
          </a:prstGeom>
          <a:solidFill>
            <a:srgbClr val="F08C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3" action="ppaction://hlinksldjump">
                  <a:extLst>
                    <a:ext uri="{A12FA001-AC4F-418D-AE19-62706E023703}">
                      <ahyp:hlinkClr xmlns:ahyp="http://schemas.microsoft.com/office/drawing/2018/hyperlinkcolor" val="tx"/>
                    </a:ext>
                  </a:extLst>
                </a:hlinkClick>
              </a:rPr>
              <a:t>Tier 3 &amp; 4</a:t>
            </a:r>
            <a:endParaRPr lang="en-GB" sz="1400" b="1">
              <a:solidFill>
                <a:schemeClr val="tx1"/>
              </a:solidFill>
            </a:endParaRPr>
          </a:p>
        </p:txBody>
      </p:sp>
      <p:sp>
        <p:nvSpPr>
          <p:cNvPr id="19" name="Rectangle: Top Corners Rounded 18">
            <a:extLst>
              <a:ext uri="{FF2B5EF4-FFF2-40B4-BE49-F238E27FC236}">
                <a16:creationId xmlns:a16="http://schemas.microsoft.com/office/drawing/2014/main" id="{3AD4BA1C-5E39-4499-11CD-ED30000C302B}"/>
              </a:ext>
            </a:extLst>
          </p:cNvPr>
          <p:cNvSpPr/>
          <p:nvPr/>
        </p:nvSpPr>
        <p:spPr>
          <a:xfrm>
            <a:off x="2029731" y="562879"/>
            <a:ext cx="1535539" cy="1097679"/>
          </a:xfrm>
          <a:prstGeom prst="round2SameRect">
            <a:avLst/>
          </a:prstGeom>
          <a:solidFill>
            <a:srgbClr val="7D275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4" action="ppaction://hlinksldjump">
                  <a:extLst>
                    <a:ext uri="{A12FA001-AC4F-418D-AE19-62706E023703}">
                      <ahyp:hlinkClr xmlns:ahyp="http://schemas.microsoft.com/office/drawing/2018/hyperlinkcolor" val="tx"/>
                    </a:ext>
                  </a:extLst>
                </a:hlinkClick>
              </a:rPr>
              <a:t>Tier 1</a:t>
            </a:r>
            <a:endParaRPr lang="en-GB" sz="1400" b="1">
              <a:solidFill>
                <a:schemeClr val="tx1"/>
              </a:solidFill>
            </a:endParaRPr>
          </a:p>
        </p:txBody>
      </p:sp>
      <p:sp>
        <p:nvSpPr>
          <p:cNvPr id="27" name="Rectangle: Top Corners Rounded 26">
            <a:extLst>
              <a:ext uri="{FF2B5EF4-FFF2-40B4-BE49-F238E27FC236}">
                <a16:creationId xmlns:a16="http://schemas.microsoft.com/office/drawing/2014/main" id="{1B8E09EA-BFA2-CBB1-A19D-6713DE15DCEA}"/>
              </a:ext>
            </a:extLst>
          </p:cNvPr>
          <p:cNvSpPr/>
          <p:nvPr/>
        </p:nvSpPr>
        <p:spPr>
          <a:xfrm>
            <a:off x="3701776" y="522072"/>
            <a:ext cx="1387739" cy="1145688"/>
          </a:xfrm>
          <a:prstGeom prst="round2SameRect">
            <a:avLst/>
          </a:prstGeom>
          <a:solidFill>
            <a:srgbClr val="0096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5" action="ppaction://hlinksldjump">
                  <a:extLst>
                    <a:ext uri="{A12FA001-AC4F-418D-AE19-62706E023703}">
                      <ahyp:hlinkClr xmlns:ahyp="http://schemas.microsoft.com/office/drawing/2018/hyperlinkcolor" val="tx"/>
                    </a:ext>
                  </a:extLst>
                </a:hlinkClick>
              </a:rPr>
              <a:t>Discussing Perceptions and Motivations</a:t>
            </a:r>
            <a:endParaRPr lang="en-GB" sz="1400" b="1">
              <a:solidFill>
                <a:schemeClr val="tx1"/>
              </a:solidFill>
            </a:endParaRPr>
          </a:p>
        </p:txBody>
      </p:sp>
      <p:sp>
        <p:nvSpPr>
          <p:cNvPr id="28" name="Rectangle: Top Corners Rounded 27">
            <a:extLst>
              <a:ext uri="{FF2B5EF4-FFF2-40B4-BE49-F238E27FC236}">
                <a16:creationId xmlns:a16="http://schemas.microsoft.com/office/drawing/2014/main" id="{92C32237-C75D-E2EB-E577-C0F6DFDBC2EC}"/>
              </a:ext>
            </a:extLst>
          </p:cNvPr>
          <p:cNvSpPr/>
          <p:nvPr/>
        </p:nvSpPr>
        <p:spPr>
          <a:xfrm>
            <a:off x="5182973" y="551770"/>
            <a:ext cx="1387739" cy="1107853"/>
          </a:xfrm>
          <a:prstGeom prst="round2SameRect">
            <a:avLst/>
          </a:prstGeom>
          <a:solidFill>
            <a:srgbClr val="39B5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6" action="ppaction://hlinksldjump">
                  <a:extLst>
                    <a:ext uri="{A12FA001-AC4F-418D-AE19-62706E023703}">
                      <ahyp:hlinkClr xmlns:ahyp="http://schemas.microsoft.com/office/drawing/2018/hyperlinkcolor" val="tx"/>
                    </a:ext>
                  </a:extLst>
                </a:hlinkClick>
              </a:rPr>
              <a:t>Tier 2</a:t>
            </a:r>
            <a:endParaRPr lang="en-GB" sz="1400" b="1">
              <a:solidFill>
                <a:schemeClr val="tx1"/>
              </a:solidFill>
            </a:endParaRPr>
          </a:p>
        </p:txBody>
      </p:sp>
      <p:sp>
        <p:nvSpPr>
          <p:cNvPr id="29" name="Rectangle: Top Corners Rounded 28">
            <a:extLst>
              <a:ext uri="{FF2B5EF4-FFF2-40B4-BE49-F238E27FC236}">
                <a16:creationId xmlns:a16="http://schemas.microsoft.com/office/drawing/2014/main" id="{7646321C-95A9-6A88-2300-282627ED3036}"/>
              </a:ext>
            </a:extLst>
          </p:cNvPr>
          <p:cNvSpPr/>
          <p:nvPr/>
        </p:nvSpPr>
        <p:spPr>
          <a:xfrm>
            <a:off x="6637418" y="534303"/>
            <a:ext cx="1322041" cy="1126255"/>
          </a:xfrm>
          <a:prstGeom prst="round2SameRect">
            <a:avLst/>
          </a:prstGeom>
          <a:solidFill>
            <a:srgbClr val="74869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7" action="ppaction://hlinksldjump">
                  <a:extLst>
                    <a:ext uri="{A12FA001-AC4F-418D-AE19-62706E023703}">
                      <ahyp:hlinkClr xmlns:ahyp="http://schemas.microsoft.com/office/drawing/2018/hyperlinkcolor" val="tx"/>
                    </a:ext>
                  </a:extLst>
                </a:hlinkClick>
              </a:rPr>
              <a:t>Referring: Community Services/ Activities</a:t>
            </a:r>
            <a:endParaRPr lang="en-GB" sz="1400" b="1">
              <a:solidFill>
                <a:schemeClr val="tx1"/>
              </a:solidFill>
            </a:endParaRPr>
          </a:p>
        </p:txBody>
      </p:sp>
      <p:sp>
        <p:nvSpPr>
          <p:cNvPr id="30" name="Rectangle: Top Corners Rounded 29">
            <a:extLst>
              <a:ext uri="{FF2B5EF4-FFF2-40B4-BE49-F238E27FC236}">
                <a16:creationId xmlns:a16="http://schemas.microsoft.com/office/drawing/2014/main" id="{DFE1800F-BB1E-009F-CA17-FE3C614705D2}"/>
              </a:ext>
            </a:extLst>
          </p:cNvPr>
          <p:cNvSpPr/>
          <p:nvPr/>
        </p:nvSpPr>
        <p:spPr>
          <a:xfrm>
            <a:off x="9544783" y="534304"/>
            <a:ext cx="1322042" cy="1126255"/>
          </a:xfrm>
          <a:prstGeom prst="round2SameRect">
            <a:avLst/>
          </a:prstGeom>
          <a:solidFill>
            <a:srgbClr val="FFB90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100" b="1">
                <a:solidFill>
                  <a:schemeClr val="tx1"/>
                </a:solidFill>
                <a:hlinkClick r:id="rId8" action="ppaction://hlinksldjump">
                  <a:extLst>
                    <a:ext uri="{A12FA001-AC4F-418D-AE19-62706E023703}">
                      <ahyp:hlinkClr xmlns:ahyp="http://schemas.microsoft.com/office/drawing/2018/hyperlinkcolor" val="tx"/>
                    </a:ext>
                  </a:extLst>
                </a:hlinkClick>
              </a:rPr>
              <a:t>Identifying Opportunities to Support Weight Management</a:t>
            </a:r>
            <a:endParaRPr lang="en-GB" sz="1100" b="1">
              <a:solidFill>
                <a:schemeClr val="tx1"/>
              </a:solidFill>
            </a:endParaRPr>
          </a:p>
        </p:txBody>
      </p:sp>
      <p:sp>
        <p:nvSpPr>
          <p:cNvPr id="32" name="Rectangle: Top Corners Rounded 31">
            <a:extLst>
              <a:ext uri="{FF2B5EF4-FFF2-40B4-BE49-F238E27FC236}">
                <a16:creationId xmlns:a16="http://schemas.microsoft.com/office/drawing/2014/main" id="{6AE247FC-DB4D-0C3A-4EF2-3E7B1B5B45CF}"/>
              </a:ext>
            </a:extLst>
          </p:cNvPr>
          <p:cNvSpPr/>
          <p:nvPr/>
        </p:nvSpPr>
        <p:spPr>
          <a:xfrm>
            <a:off x="11004966" y="527483"/>
            <a:ext cx="1466322" cy="1140277"/>
          </a:xfrm>
          <a:prstGeom prst="round2SameRect">
            <a:avLst/>
          </a:prstGeom>
          <a:solidFill>
            <a:srgbClr val="0071D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9" action="ppaction://hlinksldjump">
                  <a:extLst>
                    <a:ext uri="{A12FA001-AC4F-418D-AE19-62706E023703}">
                      <ahyp:hlinkClr xmlns:ahyp="http://schemas.microsoft.com/office/drawing/2018/hyperlinkcolor" val="tx"/>
                    </a:ext>
                  </a:extLst>
                </a:hlinkClick>
              </a:rPr>
              <a:t>Measuring Weight</a:t>
            </a:r>
            <a:endParaRPr lang="en-GB" sz="1400" b="1">
              <a:solidFill>
                <a:schemeClr val="tx1"/>
              </a:solidFill>
            </a:endParaRPr>
          </a:p>
        </p:txBody>
      </p:sp>
      <p:sp>
        <p:nvSpPr>
          <p:cNvPr id="33" name="Rectangle: Top Corners Rounded 32">
            <a:extLst>
              <a:ext uri="{FF2B5EF4-FFF2-40B4-BE49-F238E27FC236}">
                <a16:creationId xmlns:a16="http://schemas.microsoft.com/office/drawing/2014/main" id="{62F272EC-A20C-54AC-DBB5-52CEB0AC45FE}"/>
              </a:ext>
            </a:extLst>
          </p:cNvPr>
          <p:cNvSpPr/>
          <p:nvPr/>
        </p:nvSpPr>
        <p:spPr>
          <a:xfrm>
            <a:off x="12609429" y="528632"/>
            <a:ext cx="1624725" cy="1131927"/>
          </a:xfrm>
          <a:prstGeom prst="round2SameRect">
            <a:avLst/>
          </a:prstGeom>
          <a:solidFill>
            <a:srgbClr val="00A4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10" action="ppaction://hlinksldjump">
                  <a:extLst>
                    <a:ext uri="{A12FA001-AC4F-418D-AE19-62706E023703}">
                      <ahyp:hlinkClr xmlns:ahyp="http://schemas.microsoft.com/office/drawing/2018/hyperlinkcolor" val="tx"/>
                    </a:ext>
                  </a:extLst>
                </a:hlinkClick>
              </a:rPr>
              <a:t>Accessibility</a:t>
            </a:r>
            <a:endParaRPr lang="en-GB" sz="1400" b="1">
              <a:solidFill>
                <a:schemeClr val="tx1"/>
              </a:solidFill>
            </a:endParaRPr>
          </a:p>
        </p:txBody>
      </p:sp>
      <p:sp>
        <p:nvSpPr>
          <p:cNvPr id="23" name="TextBox 22">
            <a:extLst>
              <a:ext uri="{FF2B5EF4-FFF2-40B4-BE49-F238E27FC236}">
                <a16:creationId xmlns:a16="http://schemas.microsoft.com/office/drawing/2014/main" id="{FC4505E8-EA8B-5C24-9AAE-111E4D38C503}"/>
              </a:ext>
            </a:extLst>
          </p:cNvPr>
          <p:cNvSpPr txBox="1"/>
          <p:nvPr/>
        </p:nvSpPr>
        <p:spPr>
          <a:xfrm>
            <a:off x="21526" y="10146385"/>
            <a:ext cx="18307843" cy="169277"/>
          </a:xfrm>
          <a:prstGeom prst="rect">
            <a:avLst/>
          </a:prstGeom>
          <a:solidFill>
            <a:srgbClr val="DD2509"/>
          </a:solidFill>
        </p:spPr>
        <p:txBody>
          <a:bodyPr wrap="square" rtlCol="0">
            <a:spAutoFit/>
          </a:bodyPr>
          <a:lstStyle/>
          <a:p>
            <a:endParaRPr lang="en-GB" sz="500"/>
          </a:p>
        </p:txBody>
      </p:sp>
      <p:sp>
        <p:nvSpPr>
          <p:cNvPr id="2" name="TextBox 1">
            <a:extLst>
              <a:ext uri="{FF2B5EF4-FFF2-40B4-BE49-F238E27FC236}">
                <a16:creationId xmlns:a16="http://schemas.microsoft.com/office/drawing/2014/main" id="{64CA76C1-5534-00DD-3D11-352066B3FAA2}"/>
              </a:ext>
            </a:extLst>
          </p:cNvPr>
          <p:cNvSpPr txBox="1"/>
          <p:nvPr/>
        </p:nvSpPr>
        <p:spPr>
          <a:xfrm>
            <a:off x="0" y="0"/>
            <a:ext cx="18288000" cy="461665"/>
          </a:xfrm>
          <a:prstGeom prst="rect">
            <a:avLst/>
          </a:prstGeom>
          <a:solidFill>
            <a:schemeClr val="bg2"/>
          </a:solidFill>
        </p:spPr>
        <p:txBody>
          <a:bodyPr wrap="square" rtlCol="0">
            <a:spAutoFit/>
          </a:bodyPr>
          <a:lstStyle/>
          <a:p>
            <a:r>
              <a:rPr lang="en-GB" sz="2400" b="1" dirty="0"/>
              <a:t>  </a:t>
            </a:r>
            <a:r>
              <a:rPr lang="en-GB" sz="2400" spc="92" dirty="0">
                <a:solidFill>
                  <a:srgbClr val="FFFFFF"/>
                </a:solidFill>
                <a:latin typeface="Arial Bold"/>
              </a:rPr>
              <a:t>Learning Disability &amp; Autism Weight Management in the</a:t>
            </a:r>
            <a:r>
              <a:rPr lang="en-GB" sz="2400" spc="92" dirty="0">
                <a:solidFill>
                  <a:srgbClr val="FF0000"/>
                </a:solidFill>
                <a:latin typeface="Arial Bold"/>
              </a:rPr>
              <a:t> </a:t>
            </a:r>
            <a:r>
              <a:rPr lang="en-GB" sz="2400" spc="92" dirty="0">
                <a:latin typeface="Arial Bold"/>
              </a:rPr>
              <a:t>South</a:t>
            </a:r>
            <a:r>
              <a:rPr lang="en-GB" sz="2400" spc="92" dirty="0">
                <a:solidFill>
                  <a:srgbClr val="FF0000"/>
                </a:solidFill>
                <a:latin typeface="Arial Bold"/>
              </a:rPr>
              <a:t> </a:t>
            </a:r>
            <a:r>
              <a:rPr lang="en-GB" sz="2400" spc="92" dirty="0">
                <a:solidFill>
                  <a:srgbClr val="FFFFFF"/>
                </a:solidFill>
                <a:latin typeface="Arial Bold"/>
              </a:rPr>
              <a:t>West of England</a:t>
            </a:r>
            <a:endParaRPr lang="en-US" sz="2400" spc="92" dirty="0">
              <a:solidFill>
                <a:srgbClr val="FFFFFF"/>
              </a:solidFill>
              <a:latin typeface="Arial Bold"/>
            </a:endParaRPr>
          </a:p>
        </p:txBody>
      </p:sp>
      <p:sp>
        <p:nvSpPr>
          <p:cNvPr id="4" name="Rectangle: Top Corners Rounded 3">
            <a:extLst>
              <a:ext uri="{FF2B5EF4-FFF2-40B4-BE49-F238E27FC236}">
                <a16:creationId xmlns:a16="http://schemas.microsoft.com/office/drawing/2014/main" id="{EB34B3D6-3482-1D3A-9EA5-65A4FE48F053}"/>
              </a:ext>
            </a:extLst>
          </p:cNvPr>
          <p:cNvSpPr/>
          <p:nvPr/>
        </p:nvSpPr>
        <p:spPr>
          <a:xfrm>
            <a:off x="14353377" y="548669"/>
            <a:ext cx="1212689" cy="1105337"/>
          </a:xfrm>
          <a:prstGeom prst="round2SameRect">
            <a:avLst/>
          </a:prstGeom>
          <a:solidFill>
            <a:schemeClr val="accent5"/>
          </a:solidFill>
          <a:ln w="57150">
            <a:solidFill>
              <a:schemeClr val="tx2"/>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200" b="1">
                <a:solidFill>
                  <a:schemeClr val="tx1"/>
                </a:solidFill>
                <a:hlinkClick r:id="rId11" action="ppaction://hlinksldjump">
                  <a:extLst>
                    <a:ext uri="{A12FA001-AC4F-418D-AE19-62706E023703}">
                      <ahyp:hlinkClr xmlns:ahyp="http://schemas.microsoft.com/office/drawing/2018/hyperlinkcolor" val="tx"/>
                    </a:ext>
                  </a:extLst>
                </a:hlinkClick>
              </a:rPr>
              <a:t>The Importance of Families and Carers</a:t>
            </a:r>
            <a:endParaRPr lang="en-GB" sz="1200" b="1">
              <a:solidFill>
                <a:schemeClr val="tx1"/>
              </a:solidFill>
            </a:endParaRPr>
          </a:p>
        </p:txBody>
      </p:sp>
      <p:sp>
        <p:nvSpPr>
          <p:cNvPr id="7" name="Rectangle: Top Corners Rounded 6">
            <a:extLst>
              <a:ext uri="{FF2B5EF4-FFF2-40B4-BE49-F238E27FC236}">
                <a16:creationId xmlns:a16="http://schemas.microsoft.com/office/drawing/2014/main" id="{C153D2C6-40CC-EBE6-55FE-04D503A06E4D}"/>
              </a:ext>
            </a:extLst>
          </p:cNvPr>
          <p:cNvSpPr/>
          <p:nvPr/>
        </p:nvSpPr>
        <p:spPr>
          <a:xfrm>
            <a:off x="15714344" y="548670"/>
            <a:ext cx="1212689" cy="1088710"/>
          </a:xfrm>
          <a:prstGeom prst="round2SameRect">
            <a:avLst/>
          </a:prstGeom>
          <a:solidFill>
            <a:schemeClr val="accent3"/>
          </a:solidFill>
          <a:ln w="57150">
            <a:solidFill>
              <a:schemeClr val="accent3"/>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400" b="1">
                <a:solidFill>
                  <a:schemeClr val="tx1"/>
                </a:solidFill>
                <a:hlinkClick r:id="rId12" action="ppaction://hlinksldjump">
                  <a:extLst>
                    <a:ext uri="{A12FA001-AC4F-418D-AE19-62706E023703}">
                      <ahyp:hlinkClr xmlns:ahyp="http://schemas.microsoft.com/office/drawing/2018/hyperlinkcolor" val="tx"/>
                    </a:ext>
                  </a:extLst>
                </a:hlinkClick>
              </a:rPr>
              <a:t>Guidance, Activities and Resources</a:t>
            </a:r>
            <a:endParaRPr lang="en-GB" sz="1400" b="1">
              <a:solidFill>
                <a:schemeClr val="tx1"/>
              </a:solidFill>
            </a:endParaRPr>
          </a:p>
        </p:txBody>
      </p:sp>
      <p:sp>
        <p:nvSpPr>
          <p:cNvPr id="6" name="Title 5">
            <a:extLst>
              <a:ext uri="{FF2B5EF4-FFF2-40B4-BE49-F238E27FC236}">
                <a16:creationId xmlns:a16="http://schemas.microsoft.com/office/drawing/2014/main" id="{2D6FBD05-6F7A-F1BB-971A-9B9050B735DB}"/>
              </a:ext>
            </a:extLst>
          </p:cNvPr>
          <p:cNvSpPr>
            <a:spLocks noGrp="1"/>
          </p:cNvSpPr>
          <p:nvPr>
            <p:ph type="title"/>
          </p:nvPr>
        </p:nvSpPr>
        <p:spPr>
          <a:xfrm>
            <a:off x="378240" y="1947113"/>
            <a:ext cx="16548793" cy="865128"/>
          </a:xfrm>
        </p:spPr>
        <p:txBody>
          <a:bodyPr/>
          <a:lstStyle/>
          <a:p>
            <a:r>
              <a:rPr lang="en-GB" b="1" dirty="0"/>
              <a:t>Introduction</a:t>
            </a:r>
          </a:p>
        </p:txBody>
      </p:sp>
      <p:sp>
        <p:nvSpPr>
          <p:cNvPr id="8" name="TextBox 7">
            <a:extLst>
              <a:ext uri="{FF2B5EF4-FFF2-40B4-BE49-F238E27FC236}">
                <a16:creationId xmlns:a16="http://schemas.microsoft.com/office/drawing/2014/main" id="{A61B200C-CF55-5869-0C94-BFF531DFC2C4}"/>
              </a:ext>
            </a:extLst>
          </p:cNvPr>
          <p:cNvSpPr txBox="1"/>
          <p:nvPr/>
        </p:nvSpPr>
        <p:spPr>
          <a:xfrm>
            <a:off x="315445" y="2807541"/>
            <a:ext cx="17657110" cy="2585323"/>
          </a:xfrm>
          <a:prstGeom prst="rect">
            <a:avLst/>
          </a:prstGeom>
          <a:noFill/>
          <a:ln>
            <a:noFill/>
          </a:ln>
        </p:spPr>
        <p:txBody>
          <a:bodyPr wrap="square" lIns="91440" tIns="45720" rIns="91440" bIns="45720" anchor="t">
            <a:spAutoFit/>
          </a:bodyPr>
          <a:lstStyle/>
          <a:p>
            <a:pPr defTabSz="914400">
              <a:defRPr/>
            </a:pPr>
            <a:r>
              <a:rPr kumimoji="0" lang="en-GB" sz="2400" b="1" i="0" u="none" strike="noStrike" kern="1200" cap="none" spc="0" normalizeH="0" baseline="0" noProof="0" dirty="0">
                <a:ln>
                  <a:noFill/>
                </a:ln>
                <a:solidFill>
                  <a:schemeClr val="bg1"/>
                </a:solidFill>
                <a:effectLst/>
                <a:uLnTx/>
                <a:uFillTx/>
                <a:ea typeface="+mn-ea"/>
                <a:cs typeface="Arial"/>
              </a:rPr>
              <a:t>This toolkit has been developed in the </a:t>
            </a:r>
            <a:r>
              <a:rPr kumimoji="0" lang="en-GB" sz="2400" b="1" i="0" u="none" strike="noStrike" kern="1200" cap="none" spc="0" normalizeH="0" baseline="0" noProof="0" dirty="0" err="1">
                <a:ln>
                  <a:noFill/>
                </a:ln>
                <a:solidFill>
                  <a:schemeClr val="bg1"/>
                </a:solidFill>
                <a:effectLst/>
                <a:uLnTx/>
                <a:uFillTx/>
                <a:ea typeface="+mn-ea"/>
                <a:cs typeface="Arial"/>
              </a:rPr>
              <a:t>Sout</a:t>
            </a:r>
            <a:r>
              <a:rPr lang="en-GB" sz="2400" b="1" dirty="0">
                <a:solidFill>
                  <a:schemeClr val="bg1"/>
                </a:solidFill>
                <a:cs typeface="Arial"/>
              </a:rPr>
              <a:t>h </a:t>
            </a:r>
            <a:r>
              <a:rPr kumimoji="0" lang="en-GB" sz="2400" b="1" i="0" u="none" strike="noStrike" kern="1200" cap="none" spc="0" normalizeH="0" baseline="0" noProof="0" dirty="0">
                <a:ln>
                  <a:noFill/>
                </a:ln>
                <a:solidFill>
                  <a:schemeClr val="bg1"/>
                </a:solidFill>
                <a:effectLst/>
                <a:uLnTx/>
                <a:uFillTx/>
                <a:ea typeface="+mn-ea"/>
                <a:cs typeface="Arial"/>
              </a:rPr>
              <a:t>West in conjunction with the region’s work  to produce evidence-based e-learning</a:t>
            </a:r>
            <a:r>
              <a:rPr lang="en-GB" sz="2400" b="1" dirty="0">
                <a:solidFill>
                  <a:schemeClr val="bg1"/>
                </a:solidFill>
                <a:cs typeface="Arial"/>
              </a:rPr>
              <a:t> designed for carers on supporting Healthy Weight in People with a Learning Disability. The toolkit is based on one developed in the North West. </a:t>
            </a:r>
            <a:r>
              <a:rPr kumimoji="0" lang="en-GB" sz="2400" b="1" i="0" u="none" strike="noStrike" kern="1200" cap="none" spc="0" normalizeH="0" baseline="0" noProof="0" dirty="0">
                <a:ln>
                  <a:noFill/>
                </a:ln>
                <a:solidFill>
                  <a:schemeClr val="bg1"/>
                </a:solidFill>
                <a:effectLst/>
                <a:uLnTx/>
                <a:uFillTx/>
                <a:ea typeface="+mn-ea"/>
                <a:cs typeface="Arial"/>
              </a:rPr>
              <a:t>It aims to provide an aspirational weight management pathway. It is an interactive document that is designed to be an aid for </a:t>
            </a:r>
            <a:r>
              <a:rPr kumimoji="0" lang="en-GB" sz="2400" b="1" i="0" u="none" strike="noStrike" kern="1200" cap="none" spc="0" normalizeH="0" baseline="0" noProof="0" dirty="0" err="1">
                <a:ln>
                  <a:noFill/>
                </a:ln>
                <a:solidFill>
                  <a:schemeClr val="bg1"/>
                </a:solidFill>
                <a:effectLst/>
                <a:uLnTx/>
                <a:uFillTx/>
                <a:ea typeface="+mn-ea"/>
                <a:cs typeface="Arial"/>
                <a:hlinkClick r:id="rId13">
                  <a:extLst>
                    <a:ext uri="{A12FA001-AC4F-418D-AE19-62706E023703}">
                      <ahyp:hlinkClr xmlns:ahyp="http://schemas.microsoft.com/office/drawing/2018/hyperlinkcolor" val="tx"/>
                    </a:ext>
                  </a:extLst>
                </a:hlinkClick>
              </a:rPr>
              <a:t>LeDeR</a:t>
            </a:r>
            <a:r>
              <a:rPr kumimoji="0" lang="en-GB" sz="2400" b="1" i="0" u="none" strike="noStrike" kern="1200" cap="none" spc="0" normalizeH="0" baseline="0" noProof="0" dirty="0">
                <a:ln>
                  <a:noFill/>
                </a:ln>
                <a:solidFill>
                  <a:schemeClr val="bg1"/>
                </a:solidFill>
                <a:effectLst/>
                <a:uLnTx/>
                <a:uFillTx/>
                <a:ea typeface="+mn-ea"/>
                <a:cs typeface="Arial"/>
              </a:rPr>
              <a:t> reviews and to be improved by the findings of those reviews. It supports services to adapt, be inclusive and accessible for people with a </a:t>
            </a:r>
            <a:r>
              <a:rPr lang="en-GB" sz="2400" b="1" dirty="0">
                <a:solidFill>
                  <a:schemeClr val="bg1"/>
                </a:solidFill>
                <a:cs typeface="Arial"/>
              </a:rPr>
              <a:t>learning disability and autistic people</a:t>
            </a:r>
            <a:r>
              <a:rPr kumimoji="0" lang="en-GB" sz="2400" b="1" i="0" u="none" strike="noStrike" kern="1200" cap="none" spc="0" normalizeH="0" baseline="0" noProof="0" dirty="0">
                <a:ln>
                  <a:noFill/>
                </a:ln>
                <a:solidFill>
                  <a:schemeClr val="bg1"/>
                </a:solidFill>
                <a:effectLst/>
                <a:uLnTx/>
                <a:uFillTx/>
                <a:ea typeface="+mn-ea"/>
                <a:cs typeface="Arial"/>
              </a:rPr>
              <a:t>. It encourages </a:t>
            </a:r>
            <a:r>
              <a:rPr lang="en-GB" sz="2400" b="1" dirty="0">
                <a:solidFill>
                  <a:schemeClr val="bg1"/>
                </a:solidFill>
                <a:cs typeface="Arial"/>
              </a:rPr>
              <a:t>health care professionals</a:t>
            </a:r>
            <a:r>
              <a:rPr kumimoji="0" lang="en-GB" sz="2400" b="1" i="0" u="none" strike="noStrike" kern="1200" cap="none" spc="0" normalizeH="0" baseline="0" noProof="0" dirty="0">
                <a:ln>
                  <a:noFill/>
                </a:ln>
                <a:solidFill>
                  <a:schemeClr val="bg1"/>
                </a:solidFill>
                <a:effectLst/>
                <a:uLnTx/>
                <a:uFillTx/>
                <a:ea typeface="+mn-ea"/>
                <a:cs typeface="Arial"/>
              </a:rPr>
              <a:t> to ‘stop and think’ and ‘take action’ to identify specific issues that can be tackled</a:t>
            </a:r>
            <a:r>
              <a:rPr kumimoji="0" lang="en-GB" sz="2400" b="1" i="0" u="none" strike="noStrike" kern="1200" cap="none" spc="0" normalizeH="0" baseline="0" noProof="0" dirty="0">
                <a:ln>
                  <a:noFill/>
                </a:ln>
                <a:solidFill>
                  <a:prstClr val="black"/>
                </a:solidFill>
                <a:effectLst/>
                <a:uLnTx/>
                <a:uFillTx/>
                <a:ea typeface="+mn-ea"/>
                <a:cs typeface="Arial"/>
              </a:rPr>
              <a:t>.</a:t>
            </a:r>
            <a:endParaRPr lang="en-GB" sz="2400" b="1" i="1" spc="-7" dirty="0">
              <a:solidFill>
                <a:prstClr val="black"/>
              </a:solidFill>
              <a:cs typeface="Arial"/>
            </a:endParaRPr>
          </a:p>
          <a:p>
            <a:pPr marR="7620">
              <a:spcBef>
                <a:spcPts val="7"/>
              </a:spcBef>
            </a:pPr>
            <a:endParaRPr lang="en-GB" sz="1800" b="1" i="0" dirty="0">
              <a:solidFill>
                <a:srgbClr val="0F0F0F"/>
              </a:solidFill>
              <a:effectLst/>
              <a:latin typeface="YouTube Sans"/>
            </a:endParaRPr>
          </a:p>
        </p:txBody>
      </p:sp>
      <p:sp>
        <p:nvSpPr>
          <p:cNvPr id="9" name="TextBox 8">
            <a:extLst>
              <a:ext uri="{FF2B5EF4-FFF2-40B4-BE49-F238E27FC236}">
                <a16:creationId xmlns:a16="http://schemas.microsoft.com/office/drawing/2014/main" id="{ADB8C427-440D-E5EF-23F1-EEF4D965248D}"/>
              </a:ext>
            </a:extLst>
          </p:cNvPr>
          <p:cNvSpPr txBox="1"/>
          <p:nvPr/>
        </p:nvSpPr>
        <p:spPr>
          <a:xfrm>
            <a:off x="315445" y="5340002"/>
            <a:ext cx="8622343" cy="4154984"/>
          </a:xfrm>
          <a:prstGeom prst="rect">
            <a:avLst/>
          </a:prstGeom>
          <a:noFill/>
        </p:spPr>
        <p:txBody>
          <a:bodyPr wrap="square" lIns="91440" tIns="45720" rIns="91440" bIns="45720" rtlCol="0" anchor="t">
            <a:spAutoFit/>
          </a:bodyPr>
          <a:lstStyle/>
          <a:p>
            <a:pPr marL="342900" indent="-342900">
              <a:buFont typeface="Wingdings" panose="05000000000000000000" pitchFamily="2" charset="2"/>
              <a:buChar char="v"/>
            </a:pPr>
            <a:r>
              <a:rPr lang="en-GB" sz="2200" dirty="0">
                <a:solidFill>
                  <a:schemeClr val="bg1"/>
                </a:solidFill>
                <a:latin typeface="Arial"/>
                <a:cs typeface="Arial"/>
              </a:rPr>
              <a:t>2 in 3 adults live with overweight or obesity. People with learning disabilities and autism are at increased risk of carrying excess weight due to several factors. They are 2.6 times more likely to be overweight and 3.4 times more likely to have obesity.</a:t>
            </a:r>
          </a:p>
          <a:p>
            <a:pPr marL="342900" indent="-342900">
              <a:buFont typeface="Wingdings" panose="05000000000000000000" pitchFamily="2" charset="2"/>
              <a:buChar char="v"/>
            </a:pPr>
            <a:r>
              <a:rPr lang="en-GB" sz="2200" dirty="0">
                <a:solidFill>
                  <a:schemeClr val="bg1"/>
                </a:solidFill>
                <a:latin typeface="Arial"/>
                <a:cs typeface="Arial"/>
              </a:rPr>
              <a:t>There are close links to broader social disadvantage, such as poverty, poor housing and social isolation, which are experienced disproportionately by people with a learning disability and autistic people.</a:t>
            </a:r>
            <a:endParaRPr lang="en-GB" sz="2200" dirty="0">
              <a:solidFill>
                <a:schemeClr val="bg1"/>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GB" sz="2200" dirty="0">
                <a:solidFill>
                  <a:schemeClr val="bg1"/>
                </a:solidFill>
                <a:latin typeface="Arial"/>
                <a:cs typeface="Arial"/>
              </a:rPr>
              <a:t>Some people with a learning disability and some autistic people have particular problems with weight control as a result of their individual conditions or because of specific medications they take.</a:t>
            </a:r>
          </a:p>
        </p:txBody>
      </p:sp>
      <p:sp>
        <p:nvSpPr>
          <p:cNvPr id="10" name="TextBox 9">
            <a:extLst>
              <a:ext uri="{FF2B5EF4-FFF2-40B4-BE49-F238E27FC236}">
                <a16:creationId xmlns:a16="http://schemas.microsoft.com/office/drawing/2014/main" id="{96502A91-5011-995A-37DF-F38B3F3C2DD8}"/>
              </a:ext>
            </a:extLst>
          </p:cNvPr>
          <p:cNvSpPr txBox="1"/>
          <p:nvPr/>
        </p:nvSpPr>
        <p:spPr>
          <a:xfrm>
            <a:off x="8937788" y="5143500"/>
            <a:ext cx="9229337" cy="4832092"/>
          </a:xfrm>
          <a:prstGeom prst="rect">
            <a:avLst/>
          </a:prstGeom>
          <a:noFill/>
        </p:spPr>
        <p:txBody>
          <a:bodyPr wrap="square" lIns="91440" tIns="45720" rIns="91440" bIns="45720" rtlCol="0" anchor="t">
            <a:spAutoFit/>
          </a:bodyPr>
          <a:lstStyle/>
          <a:p>
            <a:pPr marL="342900" indent="-342900">
              <a:buFont typeface="Wingdings" panose="05000000000000000000" pitchFamily="2" charset="2"/>
              <a:buChar char="v"/>
            </a:pPr>
            <a:r>
              <a:rPr lang="en-GB" sz="2200" dirty="0">
                <a:solidFill>
                  <a:schemeClr val="bg1"/>
                </a:solidFill>
                <a:latin typeface="Arial"/>
                <a:cs typeface="Arial"/>
              </a:rPr>
              <a:t>For most people with a learning disability and autistic people, the requirements of losing weight are similar to those for others, but the task of helping them can be more complex.</a:t>
            </a:r>
          </a:p>
          <a:p>
            <a:pPr marL="342900" indent="-342900">
              <a:buFont typeface="Wingdings" panose="05000000000000000000" pitchFamily="2" charset="2"/>
              <a:buChar char="v"/>
            </a:pPr>
            <a:r>
              <a:rPr lang="en-GB" sz="2200" dirty="0">
                <a:solidFill>
                  <a:schemeClr val="bg1"/>
                </a:solidFill>
                <a:latin typeface="Arial"/>
                <a:cs typeface="Arial"/>
              </a:rPr>
              <a:t>Weight management is one part of supporting people with a learning disability and autistic people to be a healthier.  It's important however to check that services are inclusive as there are often gaps in  suitability. </a:t>
            </a:r>
          </a:p>
          <a:p>
            <a:pPr marL="342900" indent="-342900">
              <a:buFont typeface="Wingdings" panose="05000000000000000000" pitchFamily="2" charset="2"/>
              <a:buChar char="v"/>
            </a:pPr>
            <a:r>
              <a:rPr lang="en-GB" sz="2200" dirty="0">
                <a:solidFill>
                  <a:schemeClr val="bg1"/>
                </a:solidFill>
                <a:latin typeface="Arial"/>
                <a:cs typeface="Arial"/>
              </a:rPr>
              <a:t>Ideally a whole systems approach is required to prevent and address obesity taking into consideration wider determinants of health.</a:t>
            </a:r>
          </a:p>
          <a:p>
            <a:pPr marL="342900" indent="-342900">
              <a:buFont typeface="Wingdings" panose="05000000000000000000" pitchFamily="2" charset="2"/>
              <a:buChar char="v"/>
            </a:pPr>
            <a:r>
              <a:rPr lang="en-GB" sz="2200" dirty="0">
                <a:solidFill>
                  <a:schemeClr val="bg1"/>
                </a:solidFill>
                <a:latin typeface="Arial"/>
                <a:cs typeface="Arial"/>
              </a:rPr>
              <a:t>NICE guidance says weight-related interventions should taken account of disabilities, including learning disabilities.</a:t>
            </a:r>
          </a:p>
          <a:p>
            <a:pPr marL="342900" indent="-342900">
              <a:buFont typeface="Wingdings" panose="05000000000000000000" pitchFamily="2" charset="2"/>
              <a:buChar char="v"/>
            </a:pPr>
            <a:r>
              <a:rPr lang="en-GB" sz="2200" dirty="0">
                <a:solidFill>
                  <a:schemeClr val="bg1"/>
                </a:solidFill>
                <a:latin typeface="Arial"/>
                <a:cs typeface="Arial"/>
              </a:rPr>
              <a:t>New NICE guidance on </a:t>
            </a:r>
            <a:r>
              <a:rPr lang="en-GB" sz="2200" dirty="0" err="1">
                <a:solidFill>
                  <a:schemeClr val="bg1"/>
                </a:solidFill>
                <a:latin typeface="Arial"/>
                <a:cs typeface="Arial"/>
              </a:rPr>
              <a:t>Tirzepatide</a:t>
            </a:r>
            <a:r>
              <a:rPr lang="en-GB" sz="2200" dirty="0">
                <a:solidFill>
                  <a:schemeClr val="bg1"/>
                </a:solidFill>
                <a:latin typeface="Arial"/>
                <a:cs typeface="Arial"/>
              </a:rPr>
              <a:t> (</a:t>
            </a:r>
            <a:r>
              <a:rPr lang="en-GB" sz="2200" dirty="0" err="1">
                <a:solidFill>
                  <a:schemeClr val="bg1"/>
                </a:solidFill>
                <a:latin typeface="Arial"/>
                <a:cs typeface="Arial"/>
              </a:rPr>
              <a:t>Mounjaro</a:t>
            </a:r>
            <a:r>
              <a:rPr lang="en-GB" sz="2200" dirty="0">
                <a:solidFill>
                  <a:schemeClr val="bg1"/>
                </a:solidFill>
                <a:latin typeface="Arial"/>
                <a:cs typeface="Arial"/>
              </a:rPr>
              <a:t>) states it will be available from primary care for people with high BMI and specific comorbidities.</a:t>
            </a:r>
            <a:endParaRPr lang="en-GB" sz="2200" dirty="0">
              <a:solidFill>
                <a:schemeClr val="bg1"/>
              </a:solidFill>
              <a:latin typeface="Arial" panose="020B0604020202020204" pitchFamily="34" charset="0"/>
              <a:cs typeface="Arial" panose="020B0604020202020204" pitchFamily="34" charset="0"/>
            </a:endParaRPr>
          </a:p>
        </p:txBody>
      </p:sp>
      <p:sp>
        <p:nvSpPr>
          <p:cNvPr id="20" name="Rectangle: Top Corners Rounded 19">
            <a:extLst>
              <a:ext uri="{FF2B5EF4-FFF2-40B4-BE49-F238E27FC236}">
                <a16:creationId xmlns:a16="http://schemas.microsoft.com/office/drawing/2014/main" id="{C8C8B2D5-6D99-BD42-C21A-A7FD2E14FCFA}"/>
              </a:ext>
            </a:extLst>
          </p:cNvPr>
          <p:cNvSpPr/>
          <p:nvPr/>
        </p:nvSpPr>
        <p:spPr>
          <a:xfrm>
            <a:off x="-9922" y="575682"/>
            <a:ext cx="1933038" cy="1093782"/>
          </a:xfrm>
          <a:prstGeom prst="round2SameRect">
            <a:avLst/>
          </a:prstGeom>
          <a:solidFill>
            <a:srgbClr val="DD25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14" action="ppaction://hlinksldjump">
                  <a:extLst>
                    <a:ext uri="{A12FA001-AC4F-418D-AE19-62706E023703}">
                      <ahyp:hlinkClr xmlns:ahyp="http://schemas.microsoft.com/office/drawing/2018/hyperlinkcolor" val="tx"/>
                    </a:ext>
                  </a:extLst>
                </a:hlinkClick>
              </a:rPr>
              <a:t>Weight Management Pathway</a:t>
            </a:r>
            <a:endParaRPr lang="en-GB" sz="1400" b="1">
              <a:solidFill>
                <a:schemeClr val="tx1"/>
              </a:solidFill>
            </a:endParaRPr>
          </a:p>
        </p:txBody>
      </p:sp>
    </p:spTree>
    <p:extLst>
      <p:ext uri="{BB962C8B-B14F-4D97-AF65-F5344CB8AC3E}">
        <p14:creationId xmlns:p14="http://schemas.microsoft.com/office/powerpoint/2010/main" val="168811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3">
            <a:extLst>
              <a:ext uri="{FF2B5EF4-FFF2-40B4-BE49-F238E27FC236}">
                <a16:creationId xmlns:a16="http://schemas.microsoft.com/office/drawing/2014/main" id="{D03E0BC4-A333-9ABB-E224-421EA75184FE}"/>
              </a:ext>
            </a:extLst>
          </p:cNvPr>
          <p:cNvSpPr txBox="1">
            <a:spLocks/>
          </p:cNvSpPr>
          <p:nvPr/>
        </p:nvSpPr>
        <p:spPr>
          <a:xfrm>
            <a:off x="16578669" y="9672494"/>
            <a:ext cx="1502854" cy="50404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800" b="1">
                <a:solidFill>
                  <a:schemeClr val="bg2"/>
                </a:solidFill>
              </a:rPr>
              <a:t>Page </a:t>
            </a:r>
            <a:fld id="{950FC886-343C-4B72-AFE6-F0497CBE7873}" type="slidenum">
              <a:rPr lang="en-GB" b="1" smtClean="0">
                <a:solidFill>
                  <a:schemeClr val="bg2"/>
                </a:solidFill>
                <a:latin typeface="+mj-lt"/>
                <a:cs typeface="Calibri" panose="020F0502020204030204" pitchFamily="34" charset="0"/>
              </a:rPr>
              <a:pPr algn="r"/>
              <a:t>3</a:t>
            </a:fld>
            <a:endParaRPr lang="en-GB" b="1">
              <a:solidFill>
                <a:schemeClr val="bg2"/>
              </a:solidFill>
              <a:latin typeface="+mj-lt"/>
              <a:cs typeface="Calibri" panose="020F0502020204030204" pitchFamily="34" charset="0"/>
            </a:endParaRPr>
          </a:p>
        </p:txBody>
      </p:sp>
      <p:graphicFrame>
        <p:nvGraphicFramePr>
          <p:cNvPr id="2" name="Table 3">
            <a:extLst>
              <a:ext uri="{FF2B5EF4-FFF2-40B4-BE49-F238E27FC236}">
                <a16:creationId xmlns:a16="http://schemas.microsoft.com/office/drawing/2014/main" id="{80E2E74C-B7AD-8987-3B50-110A0D8FAF8B}"/>
              </a:ext>
            </a:extLst>
          </p:cNvPr>
          <p:cNvGraphicFramePr>
            <a:graphicFrameLocks noGrp="1"/>
          </p:cNvGraphicFramePr>
          <p:nvPr>
            <p:extLst>
              <p:ext uri="{D42A27DB-BD31-4B8C-83A1-F6EECF244321}">
                <p14:modId xmlns:p14="http://schemas.microsoft.com/office/powerpoint/2010/main" val="3331614243"/>
              </p:ext>
            </p:extLst>
          </p:nvPr>
        </p:nvGraphicFramePr>
        <p:xfrm>
          <a:off x="482321" y="2637402"/>
          <a:ext cx="8657344" cy="5957228"/>
        </p:xfrm>
        <a:graphic>
          <a:graphicData uri="http://schemas.openxmlformats.org/drawingml/2006/table">
            <a:tbl>
              <a:tblPr firstRow="1" bandRow="1">
                <a:tableStyleId>{2D5ABB26-0587-4C30-8999-92F81FD0307C}</a:tableStyleId>
              </a:tblPr>
              <a:tblGrid>
                <a:gridCol w="691311">
                  <a:extLst>
                    <a:ext uri="{9D8B030D-6E8A-4147-A177-3AD203B41FA5}">
                      <a16:colId xmlns:a16="http://schemas.microsoft.com/office/drawing/2014/main" val="3494048179"/>
                    </a:ext>
                  </a:extLst>
                </a:gridCol>
                <a:gridCol w="7966033">
                  <a:extLst>
                    <a:ext uri="{9D8B030D-6E8A-4147-A177-3AD203B41FA5}">
                      <a16:colId xmlns:a16="http://schemas.microsoft.com/office/drawing/2014/main" val="3128600566"/>
                    </a:ext>
                  </a:extLst>
                </a:gridCol>
              </a:tblGrid>
              <a:tr h="315221">
                <a:tc>
                  <a:txBody>
                    <a:bodyPr/>
                    <a:lstStyle/>
                    <a:p>
                      <a:pPr algn="ctr"/>
                      <a:r>
                        <a:rPr lang="en-GB" sz="2000" b="1">
                          <a:solidFill>
                            <a:sysClr val="windowText" lastClr="000000"/>
                          </a:solidFill>
                        </a:rPr>
                        <a:t>3</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l" defTabSz="1025834" rtl="0" eaLnBrk="1" fontAlgn="auto" latinLnBrk="0" hangingPunct="1">
                        <a:lnSpc>
                          <a:spcPct val="100000"/>
                        </a:lnSpc>
                        <a:spcBef>
                          <a:spcPts val="0"/>
                        </a:spcBef>
                        <a:spcAft>
                          <a:spcPts val="0"/>
                        </a:spcAft>
                        <a:buClrTx/>
                        <a:buSzTx/>
                        <a:buFontTx/>
                        <a:buNone/>
                        <a:tabLst/>
                        <a:defRPr/>
                      </a:pPr>
                      <a:r>
                        <a:rPr lang="en-GB" sz="2000" b="1">
                          <a:solidFill>
                            <a:schemeClr val="bg2"/>
                          </a:solidFill>
                          <a:hlinkClick r:id="rId2" action="ppaction://hlinksldjump">
                            <a:extLst>
                              <a:ext uri="{A12FA001-AC4F-418D-AE19-62706E023703}">
                                <ahyp:hlinkClr xmlns:ahyp="http://schemas.microsoft.com/office/drawing/2018/hyperlinkcolor" val="tx"/>
                              </a:ext>
                            </a:extLst>
                          </a:hlinkClick>
                        </a:rPr>
                        <a:t>Introduction</a:t>
                      </a:r>
                      <a:endParaRPr lang="en-GB" sz="2000" b="1">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85935504"/>
                  </a:ext>
                </a:extLst>
              </a:tr>
              <a:tr h="403054">
                <a:tc>
                  <a:txBody>
                    <a:bodyPr/>
                    <a:lstStyle/>
                    <a:p>
                      <a:pPr algn="ctr"/>
                      <a:r>
                        <a:rPr lang="en-GB" sz="2000" b="1">
                          <a:solidFill>
                            <a:sysClr val="windowText" lastClr="000000"/>
                          </a:solidFill>
                        </a:rPr>
                        <a:t>4</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l" defTabSz="1025834" rtl="0" eaLnBrk="1" fontAlgn="auto" latinLnBrk="0" hangingPunct="1">
                        <a:lnSpc>
                          <a:spcPct val="100000"/>
                        </a:lnSpc>
                        <a:spcBef>
                          <a:spcPts val="0"/>
                        </a:spcBef>
                        <a:spcAft>
                          <a:spcPts val="0"/>
                        </a:spcAft>
                        <a:buClrTx/>
                        <a:buSzTx/>
                        <a:buFontTx/>
                        <a:buNone/>
                        <a:tabLst/>
                        <a:defRPr/>
                      </a:pPr>
                      <a:r>
                        <a:rPr lang="en-GB" sz="2000" b="1">
                          <a:solidFill>
                            <a:schemeClr val="bg2"/>
                          </a:solidFill>
                          <a:hlinkClick r:id="rId3" action="ppaction://hlinksldjump"/>
                        </a:rPr>
                        <a:t>Weight Management Pathway</a:t>
                      </a:r>
                      <a:endParaRPr lang="en-GB" sz="2000" b="1">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9158717"/>
                  </a:ext>
                </a:extLst>
              </a:tr>
              <a:tr h="403054">
                <a:tc>
                  <a:txBody>
                    <a:bodyPr/>
                    <a:lstStyle/>
                    <a:p>
                      <a:pPr algn="ctr"/>
                      <a:r>
                        <a:rPr lang="en-GB" sz="2000" b="1">
                          <a:solidFill>
                            <a:sysClr val="windowText" lastClr="000000"/>
                          </a:solidFill>
                        </a:rPr>
                        <a:t>5</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l" defTabSz="1025834" rtl="0" eaLnBrk="1" fontAlgn="auto" latinLnBrk="0" hangingPunct="1">
                        <a:lnSpc>
                          <a:spcPct val="100000"/>
                        </a:lnSpc>
                        <a:spcBef>
                          <a:spcPts val="0"/>
                        </a:spcBef>
                        <a:spcAft>
                          <a:spcPts val="0"/>
                        </a:spcAft>
                        <a:buClrTx/>
                        <a:buSzTx/>
                        <a:buFontTx/>
                        <a:buNone/>
                        <a:tabLst/>
                        <a:defRPr/>
                      </a:pPr>
                      <a:r>
                        <a:rPr lang="en-GB" sz="2000" b="1">
                          <a:solidFill>
                            <a:schemeClr val="bg2"/>
                          </a:solidFill>
                          <a:hlinkClick r:id="rId4" action="ppaction://hlinksldjump"/>
                        </a:rPr>
                        <a:t>Tier 1</a:t>
                      </a:r>
                      <a:endParaRPr lang="en-GB" sz="2000" b="1">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99817496"/>
                  </a:ext>
                </a:extLst>
              </a:tr>
              <a:tr h="315221">
                <a:tc>
                  <a:txBody>
                    <a:bodyPr/>
                    <a:lstStyle/>
                    <a:p>
                      <a:pPr algn="ctr"/>
                      <a:r>
                        <a:rPr lang="en-GB" sz="2000" b="1">
                          <a:solidFill>
                            <a:sysClr val="windowText" lastClr="000000"/>
                          </a:solidFill>
                        </a:rPr>
                        <a:t>6</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l" defTabSz="1025834" rtl="0" eaLnBrk="1" fontAlgn="auto" latinLnBrk="0" hangingPunct="1">
                        <a:lnSpc>
                          <a:spcPct val="100000"/>
                        </a:lnSpc>
                        <a:spcBef>
                          <a:spcPts val="0"/>
                        </a:spcBef>
                        <a:spcAft>
                          <a:spcPts val="0"/>
                        </a:spcAft>
                        <a:buClrTx/>
                        <a:buSzTx/>
                        <a:buFontTx/>
                        <a:buNone/>
                        <a:tabLst/>
                        <a:defRPr/>
                      </a:pPr>
                      <a:r>
                        <a:rPr lang="en-GB" sz="2000" b="1">
                          <a:solidFill>
                            <a:schemeClr val="bg2"/>
                          </a:solidFill>
                          <a:hlinkClick r:id="rId5" action="ppaction://hlinksldjump"/>
                        </a:rPr>
                        <a:t>Discussing Perceptions and Motivations</a:t>
                      </a:r>
                      <a:endParaRPr lang="en-GB" sz="2000" b="1">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62823573"/>
                  </a:ext>
                </a:extLst>
              </a:tr>
              <a:tr h="315221">
                <a:tc>
                  <a:txBody>
                    <a:bodyPr/>
                    <a:lstStyle/>
                    <a:p>
                      <a:pPr algn="ctr"/>
                      <a:r>
                        <a:rPr lang="en-GB" sz="2000" b="1">
                          <a:solidFill>
                            <a:sysClr val="windowText" lastClr="000000"/>
                          </a:solidFill>
                        </a:rPr>
                        <a:t>7</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l" defTabSz="1025834" rtl="0" eaLnBrk="1" fontAlgn="auto" latinLnBrk="0" hangingPunct="1">
                        <a:lnSpc>
                          <a:spcPct val="100000"/>
                        </a:lnSpc>
                        <a:spcBef>
                          <a:spcPts val="0"/>
                        </a:spcBef>
                        <a:spcAft>
                          <a:spcPts val="0"/>
                        </a:spcAft>
                        <a:buClrTx/>
                        <a:buSzTx/>
                        <a:buFontTx/>
                        <a:buNone/>
                        <a:tabLst/>
                        <a:defRPr/>
                      </a:pPr>
                      <a:r>
                        <a:rPr lang="en-GB" sz="2000" b="1">
                          <a:solidFill>
                            <a:schemeClr val="bg2"/>
                          </a:solidFill>
                          <a:hlinkClick r:id="rId6" action="ppaction://hlinksldjump"/>
                        </a:rPr>
                        <a:t>Tier 2</a:t>
                      </a:r>
                      <a:endParaRPr lang="en-GB" sz="2000" b="1">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6455140"/>
                  </a:ext>
                </a:extLst>
              </a:tr>
              <a:tr h="315221">
                <a:tc>
                  <a:txBody>
                    <a:bodyPr/>
                    <a:lstStyle/>
                    <a:p>
                      <a:pPr algn="ctr"/>
                      <a:r>
                        <a:rPr lang="en-GB" sz="2000" b="1">
                          <a:solidFill>
                            <a:sysClr val="windowText" lastClr="000000"/>
                          </a:solidFill>
                        </a:rPr>
                        <a:t>8</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l" defTabSz="1025834" rtl="0" eaLnBrk="1" fontAlgn="auto" latinLnBrk="0" hangingPunct="1">
                        <a:lnSpc>
                          <a:spcPct val="100000"/>
                        </a:lnSpc>
                        <a:spcBef>
                          <a:spcPts val="0"/>
                        </a:spcBef>
                        <a:spcAft>
                          <a:spcPts val="0"/>
                        </a:spcAft>
                        <a:buClrTx/>
                        <a:buSzTx/>
                        <a:buFontTx/>
                        <a:buNone/>
                        <a:tabLst/>
                        <a:defRPr/>
                      </a:pPr>
                      <a:r>
                        <a:rPr lang="en-GB" sz="2000" b="1">
                          <a:solidFill>
                            <a:schemeClr val="bg2"/>
                          </a:solidFill>
                          <a:hlinkClick r:id="rId7" action="ppaction://hlinksldjump"/>
                        </a:rPr>
                        <a:t>Referring: Community Services/</a:t>
                      </a:r>
                      <a:r>
                        <a:rPr lang="en-GB" sz="2000" b="1" err="1">
                          <a:solidFill>
                            <a:schemeClr val="bg2"/>
                          </a:solidFill>
                          <a:hlinkClick r:id="rId7" action="ppaction://hlinksldjump"/>
                        </a:rPr>
                        <a:t>Activites</a:t>
                      </a:r>
                      <a:endParaRPr lang="en-GB" sz="2000" b="1">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9423313"/>
                  </a:ext>
                </a:extLst>
              </a:tr>
              <a:tr h="392312">
                <a:tc>
                  <a:txBody>
                    <a:bodyPr/>
                    <a:lstStyle/>
                    <a:p>
                      <a:pPr algn="ctr"/>
                      <a:r>
                        <a:rPr lang="en-GB" sz="2000" b="1">
                          <a:solidFill>
                            <a:sysClr val="windowText" lastClr="000000"/>
                          </a:solidFill>
                        </a:rPr>
                        <a:t>9</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l" defTabSz="1025834" rtl="0" eaLnBrk="1" fontAlgn="auto" latinLnBrk="0" hangingPunct="1">
                        <a:lnSpc>
                          <a:spcPct val="100000"/>
                        </a:lnSpc>
                        <a:spcBef>
                          <a:spcPts val="0"/>
                        </a:spcBef>
                        <a:spcAft>
                          <a:spcPts val="0"/>
                        </a:spcAft>
                        <a:buClrTx/>
                        <a:buSzTx/>
                        <a:buFontTx/>
                        <a:buNone/>
                        <a:tabLst/>
                        <a:defRPr/>
                      </a:pPr>
                      <a:r>
                        <a:rPr lang="en-GB" sz="2000" b="1">
                          <a:solidFill>
                            <a:schemeClr val="bg2"/>
                          </a:solidFill>
                          <a:hlinkClick r:id="rId8" action="ppaction://hlinksldjump"/>
                        </a:rPr>
                        <a:t>Tier 3 &amp; 4</a:t>
                      </a:r>
                      <a:endParaRPr lang="en-GB" sz="2000" b="1">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42685721"/>
                  </a:ext>
                </a:extLst>
              </a:tr>
              <a:tr h="315221">
                <a:tc>
                  <a:txBody>
                    <a:bodyPr/>
                    <a:lstStyle/>
                    <a:p>
                      <a:pPr algn="ctr"/>
                      <a:r>
                        <a:rPr lang="en-GB" sz="2000" b="1">
                          <a:solidFill>
                            <a:sysClr val="windowText" lastClr="000000"/>
                          </a:solidFill>
                        </a:rPr>
                        <a:t>10</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l" defTabSz="1025834" rtl="0" eaLnBrk="1" fontAlgn="auto" latinLnBrk="0" hangingPunct="1">
                        <a:lnSpc>
                          <a:spcPct val="100000"/>
                        </a:lnSpc>
                        <a:spcBef>
                          <a:spcPts val="0"/>
                        </a:spcBef>
                        <a:spcAft>
                          <a:spcPts val="0"/>
                        </a:spcAft>
                        <a:buClrTx/>
                        <a:buSzTx/>
                        <a:buFontTx/>
                        <a:buNone/>
                        <a:tabLst/>
                        <a:defRPr/>
                      </a:pPr>
                      <a:r>
                        <a:rPr lang="en-GB" sz="2000" b="1">
                          <a:solidFill>
                            <a:schemeClr val="bg2"/>
                          </a:solidFill>
                          <a:hlinkClick r:id="rId9" action="ppaction://hlinksldjump"/>
                        </a:rPr>
                        <a:t>Identifying Opportunities to Support Weight Management</a:t>
                      </a:r>
                      <a:endParaRPr lang="en-GB" sz="2000" b="1">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3429752"/>
                  </a:ext>
                </a:extLst>
              </a:tr>
              <a:tr h="315221">
                <a:tc>
                  <a:txBody>
                    <a:bodyPr/>
                    <a:lstStyle/>
                    <a:p>
                      <a:pPr algn="ctr"/>
                      <a:r>
                        <a:rPr lang="en-GB" sz="2000" b="1">
                          <a:solidFill>
                            <a:sysClr val="windowText" lastClr="000000"/>
                          </a:solidFill>
                        </a:rPr>
                        <a:t>11</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l" defTabSz="1025834" rtl="0" eaLnBrk="1" fontAlgn="auto" latinLnBrk="0" hangingPunct="1">
                        <a:lnSpc>
                          <a:spcPct val="100000"/>
                        </a:lnSpc>
                        <a:spcBef>
                          <a:spcPts val="0"/>
                        </a:spcBef>
                        <a:spcAft>
                          <a:spcPts val="0"/>
                        </a:spcAft>
                        <a:buClrTx/>
                        <a:buSzTx/>
                        <a:buFontTx/>
                        <a:buNone/>
                        <a:tabLst/>
                        <a:defRPr/>
                      </a:pPr>
                      <a:r>
                        <a:rPr lang="en-GB" sz="2000" b="1">
                          <a:solidFill>
                            <a:schemeClr val="bg2"/>
                          </a:solidFill>
                          <a:hlinkClick r:id="rId10" action="ppaction://hlinksldjump"/>
                        </a:rPr>
                        <a:t>Measuring Weight</a:t>
                      </a:r>
                      <a:endParaRPr lang="en-GB" sz="2000" b="1">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13414490"/>
                  </a:ext>
                </a:extLst>
              </a:tr>
              <a:tr h="315221">
                <a:tc>
                  <a:txBody>
                    <a:bodyPr/>
                    <a:lstStyle/>
                    <a:p>
                      <a:pPr algn="ctr"/>
                      <a:r>
                        <a:rPr lang="en-GB" sz="2000" b="1">
                          <a:solidFill>
                            <a:sysClr val="windowText" lastClr="000000"/>
                          </a:solidFill>
                        </a:rPr>
                        <a:t>12</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l" defTabSz="1025834" rtl="0" eaLnBrk="1" fontAlgn="auto" latinLnBrk="0" hangingPunct="1">
                        <a:lnSpc>
                          <a:spcPct val="100000"/>
                        </a:lnSpc>
                        <a:spcBef>
                          <a:spcPts val="0"/>
                        </a:spcBef>
                        <a:spcAft>
                          <a:spcPts val="0"/>
                        </a:spcAft>
                        <a:buClrTx/>
                        <a:buSzTx/>
                        <a:buFontTx/>
                        <a:buNone/>
                        <a:tabLst/>
                        <a:defRPr/>
                      </a:pPr>
                      <a:r>
                        <a:rPr lang="en-GB" sz="2000" b="1">
                          <a:solidFill>
                            <a:schemeClr val="bg2"/>
                          </a:solidFill>
                          <a:hlinkClick r:id="rId11" action="ppaction://hlinksldjump"/>
                        </a:rPr>
                        <a:t>Accessibility</a:t>
                      </a:r>
                      <a:endParaRPr lang="en-GB" sz="2000" b="1">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13439978"/>
                  </a:ext>
                </a:extLst>
              </a:tr>
              <a:tr h="315221">
                <a:tc>
                  <a:txBody>
                    <a:bodyPr/>
                    <a:lstStyle/>
                    <a:p>
                      <a:pPr algn="ctr"/>
                      <a:r>
                        <a:rPr lang="en-GB" sz="2000" b="1">
                          <a:solidFill>
                            <a:sysClr val="windowText" lastClr="000000"/>
                          </a:solidFill>
                        </a:rPr>
                        <a:t>13</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l" defTabSz="1025834" rtl="0" eaLnBrk="1" fontAlgn="auto" latinLnBrk="0" hangingPunct="1">
                        <a:lnSpc>
                          <a:spcPct val="100000"/>
                        </a:lnSpc>
                        <a:spcBef>
                          <a:spcPts val="0"/>
                        </a:spcBef>
                        <a:spcAft>
                          <a:spcPts val="0"/>
                        </a:spcAft>
                        <a:buClrTx/>
                        <a:buSzTx/>
                        <a:buFontTx/>
                        <a:buNone/>
                        <a:tabLst/>
                        <a:defRPr/>
                      </a:pPr>
                      <a:r>
                        <a:rPr lang="en-GB" sz="2000" b="1">
                          <a:solidFill>
                            <a:schemeClr val="bg2"/>
                          </a:solidFill>
                          <a:hlinkClick r:id="rId12" action="ppaction://hlinksldjump"/>
                        </a:rPr>
                        <a:t>The Importance of Family and Carers</a:t>
                      </a:r>
                      <a:endParaRPr lang="en-GB" sz="2000" b="1">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0709824"/>
                  </a:ext>
                </a:extLst>
              </a:tr>
              <a:tr h="315221">
                <a:tc>
                  <a:txBody>
                    <a:bodyPr/>
                    <a:lstStyle/>
                    <a:p>
                      <a:pPr algn="ctr"/>
                      <a:r>
                        <a:rPr lang="en-GB" sz="2000" b="1">
                          <a:solidFill>
                            <a:sysClr val="windowText" lastClr="000000"/>
                          </a:solidFill>
                        </a:rPr>
                        <a:t>14</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l" defTabSz="1025834" rtl="0" eaLnBrk="1" fontAlgn="auto" latinLnBrk="0" hangingPunct="1">
                        <a:lnSpc>
                          <a:spcPct val="100000"/>
                        </a:lnSpc>
                        <a:spcBef>
                          <a:spcPts val="0"/>
                        </a:spcBef>
                        <a:spcAft>
                          <a:spcPts val="0"/>
                        </a:spcAft>
                        <a:buClrTx/>
                        <a:buSzTx/>
                        <a:buFontTx/>
                        <a:buNone/>
                        <a:tabLst/>
                        <a:defRPr/>
                      </a:pPr>
                      <a:r>
                        <a:rPr lang="en-GB" sz="2000" b="1">
                          <a:solidFill>
                            <a:schemeClr val="bg2"/>
                          </a:solidFill>
                          <a:hlinkClick r:id="rId13" action="ppaction://hlinksldjump"/>
                        </a:rPr>
                        <a:t>Guidance, Activities and Resources</a:t>
                      </a:r>
                      <a:endParaRPr lang="en-GB" sz="2000" b="1">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94397346"/>
                  </a:ext>
                </a:extLst>
              </a:tr>
              <a:tr h="315221">
                <a:tc>
                  <a:txBody>
                    <a:bodyPr/>
                    <a:lstStyle/>
                    <a:p>
                      <a:pPr algn="ctr"/>
                      <a:endParaRPr lang="en-GB" sz="2000" b="1">
                        <a:solidFill>
                          <a:sysClr val="windowText" lastClr="000000"/>
                        </a:solidFill>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l" defTabSz="1025834" rtl="0" eaLnBrk="1" fontAlgn="auto" latinLnBrk="0" hangingPunct="1">
                        <a:lnSpc>
                          <a:spcPct val="100000"/>
                        </a:lnSpc>
                        <a:spcBef>
                          <a:spcPts val="0"/>
                        </a:spcBef>
                        <a:spcAft>
                          <a:spcPts val="0"/>
                        </a:spcAft>
                        <a:buClrTx/>
                        <a:buSzTx/>
                        <a:buFontTx/>
                        <a:buNone/>
                        <a:tabLst/>
                        <a:defRPr/>
                      </a:pPr>
                      <a:endParaRPr lang="en-GB" sz="2000" b="1" u="sng">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09951686"/>
                  </a:ext>
                </a:extLst>
              </a:tr>
              <a:tr h="315221">
                <a:tc>
                  <a:txBody>
                    <a:bodyPr/>
                    <a:lstStyle/>
                    <a:p>
                      <a:pPr algn="ctr"/>
                      <a:endParaRPr lang="en-GB" sz="2000" b="1">
                        <a:solidFill>
                          <a:sysClr val="windowText" lastClr="000000"/>
                        </a:solidFill>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l" defTabSz="1025834" rtl="0" eaLnBrk="1" fontAlgn="auto" latinLnBrk="0" hangingPunct="1">
                        <a:lnSpc>
                          <a:spcPct val="100000"/>
                        </a:lnSpc>
                        <a:spcBef>
                          <a:spcPts val="0"/>
                        </a:spcBef>
                        <a:spcAft>
                          <a:spcPts val="0"/>
                        </a:spcAft>
                        <a:buClrTx/>
                        <a:buSzTx/>
                        <a:buFontTx/>
                        <a:buNone/>
                        <a:tabLst/>
                        <a:defRPr/>
                      </a:pPr>
                      <a:endParaRPr lang="en-GB" sz="2000" b="1">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17067519"/>
                  </a:ext>
                </a:extLst>
              </a:tr>
              <a:tr h="315221">
                <a:tc>
                  <a:txBody>
                    <a:bodyPr/>
                    <a:lstStyle/>
                    <a:p>
                      <a:pPr algn="ctr"/>
                      <a:endParaRPr lang="en-GB" sz="2000" b="1">
                        <a:solidFill>
                          <a:schemeClr val="bg1"/>
                        </a:solidFill>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l" defTabSz="1025834" rtl="0" eaLnBrk="1" fontAlgn="auto" latinLnBrk="0" hangingPunct="1">
                        <a:lnSpc>
                          <a:spcPct val="100000"/>
                        </a:lnSpc>
                        <a:spcBef>
                          <a:spcPts val="0"/>
                        </a:spcBef>
                        <a:spcAft>
                          <a:spcPts val="0"/>
                        </a:spcAft>
                        <a:buClrTx/>
                        <a:buSzTx/>
                        <a:buFontTx/>
                        <a:buNone/>
                        <a:tabLst/>
                        <a:defRPr/>
                      </a:pPr>
                      <a:endParaRPr lang="en-GB" sz="2000" b="1">
                        <a:solidFill>
                          <a:schemeClr val="bg2"/>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32472470"/>
                  </a:ext>
                </a:extLst>
              </a:tr>
            </a:tbl>
          </a:graphicData>
        </a:graphic>
      </p:graphicFrame>
      <p:sp>
        <p:nvSpPr>
          <p:cNvPr id="12" name="Title 1">
            <a:extLst>
              <a:ext uri="{FF2B5EF4-FFF2-40B4-BE49-F238E27FC236}">
                <a16:creationId xmlns:a16="http://schemas.microsoft.com/office/drawing/2014/main" id="{1F2407F6-A90A-EBC4-DFF7-1B1492692159}"/>
              </a:ext>
            </a:extLst>
          </p:cNvPr>
          <p:cNvSpPr txBox="1">
            <a:spLocks/>
          </p:cNvSpPr>
          <p:nvPr/>
        </p:nvSpPr>
        <p:spPr>
          <a:xfrm>
            <a:off x="501540" y="1016099"/>
            <a:ext cx="16547626" cy="1014596"/>
          </a:xfrm>
          <a:prstGeom prst="rect">
            <a:avLst/>
          </a:prstGeom>
        </p:spPr>
        <p:txBody>
          <a:bodyPr vert="horz" lIns="91440" tIns="45720" rIns="91440" bIns="45720" rtlCol="0" anchor="ctr">
            <a:normAutofit/>
          </a:bodyPr>
          <a:lstStyle>
            <a:lvl1pPr algn="l" defTabSz="1025834" rtl="0" eaLnBrk="1" latinLnBrk="0" hangingPunct="1">
              <a:lnSpc>
                <a:spcPct val="90000"/>
              </a:lnSpc>
              <a:spcBef>
                <a:spcPct val="0"/>
              </a:spcBef>
              <a:buNone/>
              <a:defRPr sz="4935"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200" b="1"/>
              <a:t>Contents</a:t>
            </a:r>
          </a:p>
        </p:txBody>
      </p:sp>
      <p:pic>
        <p:nvPicPr>
          <p:cNvPr id="5" name="Picture 4" descr="A blue and black logo&#10;&#10;Description automatically generated with low confidence">
            <a:extLst>
              <a:ext uri="{FF2B5EF4-FFF2-40B4-BE49-F238E27FC236}">
                <a16:creationId xmlns:a16="http://schemas.microsoft.com/office/drawing/2014/main" id="{71F3CE1D-F7CA-1061-F917-1AC5516F6AF7}"/>
              </a:ext>
            </a:extLst>
          </p:cNvPr>
          <p:cNvPicPr>
            <a:picLocks noChangeAspect="1"/>
          </p:cNvPicPr>
          <p:nvPr/>
        </p:nvPicPr>
        <p:blipFill>
          <a:blip r:embed="rId14"/>
          <a:stretch>
            <a:fillRect/>
          </a:stretch>
        </p:blipFill>
        <p:spPr>
          <a:xfrm>
            <a:off x="16785146" y="461665"/>
            <a:ext cx="1502854" cy="1438903"/>
          </a:xfrm>
          <a:prstGeom prst="rect">
            <a:avLst/>
          </a:prstGeom>
        </p:spPr>
      </p:pic>
      <p:sp>
        <p:nvSpPr>
          <p:cNvPr id="4" name="TextBox 3">
            <a:extLst>
              <a:ext uri="{FF2B5EF4-FFF2-40B4-BE49-F238E27FC236}">
                <a16:creationId xmlns:a16="http://schemas.microsoft.com/office/drawing/2014/main" id="{954EF798-5959-B2DF-E4B0-BBCDEAF035D0}"/>
              </a:ext>
            </a:extLst>
          </p:cNvPr>
          <p:cNvSpPr txBox="1"/>
          <p:nvPr/>
        </p:nvSpPr>
        <p:spPr>
          <a:xfrm>
            <a:off x="0" y="0"/>
            <a:ext cx="18288000" cy="461665"/>
          </a:xfrm>
          <a:prstGeom prst="rect">
            <a:avLst/>
          </a:prstGeom>
          <a:solidFill>
            <a:schemeClr val="bg2"/>
          </a:solidFill>
        </p:spPr>
        <p:txBody>
          <a:bodyPr wrap="square" rtlCol="0">
            <a:spAutoFit/>
          </a:bodyPr>
          <a:lstStyle/>
          <a:p>
            <a:r>
              <a:rPr lang="en-GB" sz="2400" b="1" dirty="0"/>
              <a:t>  </a:t>
            </a:r>
            <a:r>
              <a:rPr lang="en-GB" sz="2400" spc="92" dirty="0">
                <a:solidFill>
                  <a:srgbClr val="FFFFFF"/>
                </a:solidFill>
                <a:latin typeface="Arial Bold"/>
              </a:rPr>
              <a:t>Learning Disability &amp; Autism Weight Management in the </a:t>
            </a:r>
            <a:r>
              <a:rPr lang="en-GB" sz="2400" spc="92" dirty="0">
                <a:latin typeface="Arial Bold"/>
              </a:rPr>
              <a:t>South</a:t>
            </a:r>
            <a:r>
              <a:rPr lang="en-GB" sz="2400" spc="92" dirty="0">
                <a:solidFill>
                  <a:srgbClr val="FFFFFF"/>
                </a:solidFill>
                <a:latin typeface="Arial Bold"/>
              </a:rPr>
              <a:t> West of England</a:t>
            </a:r>
            <a:endParaRPr lang="en-US" sz="2400" spc="92" dirty="0">
              <a:solidFill>
                <a:srgbClr val="FFFFFF"/>
              </a:solidFill>
              <a:latin typeface="Arial Bold"/>
            </a:endParaRPr>
          </a:p>
        </p:txBody>
      </p:sp>
      <p:sp>
        <p:nvSpPr>
          <p:cNvPr id="3" name="TextBox 2">
            <a:extLst>
              <a:ext uri="{FF2B5EF4-FFF2-40B4-BE49-F238E27FC236}">
                <a16:creationId xmlns:a16="http://schemas.microsoft.com/office/drawing/2014/main" id="{BA2B558D-91E5-EC1A-2B68-B99044BFEB2B}"/>
              </a:ext>
            </a:extLst>
          </p:cNvPr>
          <p:cNvSpPr txBox="1"/>
          <p:nvPr/>
        </p:nvSpPr>
        <p:spPr>
          <a:xfrm>
            <a:off x="8791916" y="2637402"/>
            <a:ext cx="9196101" cy="5078313"/>
          </a:xfrm>
          <a:prstGeom prst="rect">
            <a:avLst/>
          </a:prstGeom>
          <a:noFill/>
          <a:ln w="38100">
            <a:solidFill>
              <a:schemeClr val="bg2"/>
            </a:solidFill>
          </a:ln>
        </p:spPr>
        <p:txBody>
          <a:bodyPr wrap="square" rtlCol="0">
            <a:spAutoFit/>
          </a:bodyPr>
          <a:lstStyle/>
          <a:p>
            <a:endParaRPr lang="en-GB" sz="1000" b="1" dirty="0">
              <a:solidFill>
                <a:schemeClr val="bg2"/>
              </a:solidFill>
            </a:endParaRPr>
          </a:p>
          <a:p>
            <a:r>
              <a:rPr lang="en-GB" sz="3200" b="1" dirty="0">
                <a:solidFill>
                  <a:schemeClr val="bg2"/>
                </a:solidFill>
              </a:rPr>
              <a:t> How to use the Learning Disability and Autism Toolkit:  </a:t>
            </a:r>
          </a:p>
          <a:p>
            <a:endParaRPr lang="en-GB" sz="1000" b="1" dirty="0">
              <a:solidFill>
                <a:schemeClr val="bg2"/>
              </a:solidFill>
            </a:endParaRPr>
          </a:p>
          <a:p>
            <a:r>
              <a:rPr lang="en-GB" sz="1800" b="1" dirty="0">
                <a:solidFill>
                  <a:schemeClr val="bg1"/>
                </a:solidFill>
              </a:rPr>
              <a:t>  This Toolkit has been designed to enable you to easily access the information</a:t>
            </a:r>
          </a:p>
          <a:p>
            <a:r>
              <a:rPr lang="en-GB" sz="1800" b="1" dirty="0">
                <a:solidFill>
                  <a:schemeClr val="bg1"/>
                </a:solidFill>
              </a:rPr>
              <a:t>   you require. </a:t>
            </a:r>
          </a:p>
          <a:p>
            <a:endParaRPr lang="en-GB" sz="2000" b="1" dirty="0">
              <a:solidFill>
                <a:schemeClr val="bg1"/>
              </a:solidFill>
            </a:endParaRPr>
          </a:p>
          <a:p>
            <a:pPr marL="285750" indent="-196850">
              <a:buClr>
                <a:schemeClr val="bg2"/>
              </a:buClr>
              <a:buFont typeface="Arial" panose="020B0604020202020204" pitchFamily="34" charset="0"/>
              <a:buChar char="•"/>
            </a:pPr>
            <a:r>
              <a:rPr lang="en-GB" sz="1800" b="1" dirty="0">
                <a:solidFill>
                  <a:schemeClr val="bg1"/>
                </a:solidFill>
              </a:rPr>
              <a:t>Clicking on the links within this contents page using </a:t>
            </a:r>
            <a:r>
              <a:rPr lang="en-GB" sz="1800" b="1" dirty="0">
                <a:solidFill>
                  <a:schemeClr val="bg2"/>
                </a:solidFill>
              </a:rPr>
              <a:t>Ctrl+ click </a:t>
            </a:r>
            <a:r>
              <a:rPr lang="en-GB" sz="1800" b="1" dirty="0">
                <a:solidFill>
                  <a:schemeClr val="bg1"/>
                </a:solidFill>
              </a:rPr>
              <a:t>takes you directly to the page.</a:t>
            </a:r>
          </a:p>
          <a:p>
            <a:pPr marL="285750" indent="-285750">
              <a:buClr>
                <a:schemeClr val="bg2"/>
              </a:buClr>
              <a:buFont typeface="Arial" panose="020B0604020202020204" pitchFamily="34" charset="0"/>
              <a:buChar char="•"/>
            </a:pPr>
            <a:endParaRPr lang="en-GB" sz="2000" b="1" dirty="0">
              <a:solidFill>
                <a:schemeClr val="bg1"/>
              </a:solidFill>
            </a:endParaRPr>
          </a:p>
          <a:p>
            <a:pPr marL="285750" indent="-196850">
              <a:buClr>
                <a:schemeClr val="bg2"/>
              </a:buClr>
              <a:buFont typeface="Arial" panose="020B0604020202020204" pitchFamily="34" charset="0"/>
              <a:buChar char="•"/>
            </a:pPr>
            <a:r>
              <a:rPr lang="en-GB" sz="1800" b="1" dirty="0">
                <a:solidFill>
                  <a:schemeClr val="bg2"/>
                </a:solidFill>
              </a:rPr>
              <a:t>The main banner </a:t>
            </a:r>
            <a:r>
              <a:rPr lang="en-GB" sz="1800" b="1" dirty="0">
                <a:solidFill>
                  <a:schemeClr val="bg1"/>
                </a:solidFill>
              </a:rPr>
              <a:t>can be found </a:t>
            </a:r>
          </a:p>
          <a:p>
            <a:pPr marL="265113" indent="-176213">
              <a:buClr>
                <a:schemeClr val="bg2"/>
              </a:buClr>
            </a:pPr>
            <a:r>
              <a:rPr lang="en-GB" sz="1800" b="1" dirty="0">
                <a:solidFill>
                  <a:schemeClr val="bg1"/>
                </a:solidFill>
              </a:rPr>
              <a:t>    across the top of each topic page. </a:t>
            </a:r>
          </a:p>
          <a:p>
            <a:pPr marL="265113" indent="-176213">
              <a:buClr>
                <a:schemeClr val="bg2"/>
              </a:buClr>
            </a:pPr>
            <a:r>
              <a:rPr lang="en-GB" sz="1800" b="1" dirty="0">
                <a:solidFill>
                  <a:schemeClr val="bg1"/>
                </a:solidFill>
              </a:rPr>
              <a:t>    Clicking on an underlined title will</a:t>
            </a:r>
          </a:p>
          <a:p>
            <a:pPr marL="265113" indent="-176213">
              <a:buClr>
                <a:schemeClr val="bg2"/>
              </a:buClr>
            </a:pPr>
            <a:r>
              <a:rPr lang="en-GB" sz="1800" b="1" dirty="0">
                <a:solidFill>
                  <a:schemeClr val="bg1"/>
                </a:solidFill>
              </a:rPr>
              <a:t>    take you directly to the section.</a:t>
            </a:r>
            <a:endParaRPr lang="en-GB" sz="1800" dirty="0">
              <a:solidFill>
                <a:schemeClr val="bg1"/>
              </a:solidFill>
            </a:endParaRPr>
          </a:p>
          <a:p>
            <a:pPr marL="285750" indent="-285750">
              <a:buClr>
                <a:schemeClr val="bg2"/>
              </a:buClr>
              <a:buFont typeface="Arial" panose="020B0604020202020204" pitchFamily="34" charset="0"/>
              <a:buChar char="•"/>
            </a:pPr>
            <a:endParaRPr lang="en-GB" sz="2000" b="1" dirty="0">
              <a:solidFill>
                <a:schemeClr val="bg1"/>
              </a:solidFill>
            </a:endParaRPr>
          </a:p>
          <a:p>
            <a:pPr marL="354013" indent="-265113">
              <a:buClr>
                <a:schemeClr val="bg2"/>
              </a:buClr>
              <a:buFont typeface="Arial" panose="020B0604020202020204" pitchFamily="34" charset="0"/>
              <a:buChar char="•"/>
            </a:pPr>
            <a:r>
              <a:rPr lang="en-GB" sz="1800" b="1" dirty="0">
                <a:solidFill>
                  <a:schemeClr val="bg2"/>
                </a:solidFill>
              </a:rPr>
              <a:t>Website links: </a:t>
            </a:r>
            <a:r>
              <a:rPr lang="en-GB" sz="1800" b="1" dirty="0">
                <a:solidFill>
                  <a:schemeClr val="bg1"/>
                </a:solidFill>
              </a:rPr>
              <a:t>Click on </a:t>
            </a:r>
            <a:r>
              <a:rPr lang="en-GB" sz="1800" b="1" u="sng" dirty="0">
                <a:solidFill>
                  <a:schemeClr val="bg2"/>
                </a:solidFill>
              </a:rPr>
              <a:t>underlined wording </a:t>
            </a:r>
            <a:r>
              <a:rPr lang="en-GB" sz="1800" b="1" dirty="0">
                <a:solidFill>
                  <a:schemeClr val="bg1"/>
                </a:solidFill>
              </a:rPr>
              <a:t>embedded within the main text to take you to the related website. </a:t>
            </a:r>
            <a:endParaRPr lang="en-GB" sz="800" b="1" dirty="0">
              <a:solidFill>
                <a:schemeClr val="bg1"/>
              </a:solidFill>
            </a:endParaRPr>
          </a:p>
        </p:txBody>
      </p:sp>
      <p:grpSp>
        <p:nvGrpSpPr>
          <p:cNvPr id="7" name="Group 6">
            <a:extLst>
              <a:ext uri="{FF2B5EF4-FFF2-40B4-BE49-F238E27FC236}">
                <a16:creationId xmlns:a16="http://schemas.microsoft.com/office/drawing/2014/main" id="{7870E87A-52F7-1896-A620-B380931917A3}"/>
              </a:ext>
            </a:extLst>
          </p:cNvPr>
          <p:cNvGrpSpPr/>
          <p:nvPr/>
        </p:nvGrpSpPr>
        <p:grpSpPr>
          <a:xfrm>
            <a:off x="13389966" y="5143500"/>
            <a:ext cx="4415713" cy="1085252"/>
            <a:chOff x="9958741" y="4139144"/>
            <a:chExt cx="5908951" cy="1534589"/>
          </a:xfrm>
        </p:grpSpPr>
        <p:sp>
          <p:nvSpPr>
            <p:cNvPr id="8" name="TextBox 7">
              <a:extLst>
                <a:ext uri="{FF2B5EF4-FFF2-40B4-BE49-F238E27FC236}">
                  <a16:creationId xmlns:a16="http://schemas.microsoft.com/office/drawing/2014/main" id="{98073D38-AECE-D69D-2332-D6E6ABD2DEC6}"/>
                </a:ext>
              </a:extLst>
            </p:cNvPr>
            <p:cNvSpPr txBox="1"/>
            <p:nvPr/>
          </p:nvSpPr>
          <p:spPr>
            <a:xfrm>
              <a:off x="9966061" y="4957386"/>
              <a:ext cx="5901631" cy="435209"/>
            </a:xfrm>
            <a:prstGeom prst="rect">
              <a:avLst/>
            </a:prstGeom>
            <a:solidFill>
              <a:srgbClr val="001843"/>
            </a:solidFill>
            <a:ln>
              <a:solidFill>
                <a:schemeClr val="accent1"/>
              </a:solidFill>
            </a:ln>
          </p:spPr>
          <p:txBody>
            <a:bodyPr wrap="square" rtlCol="0">
              <a:spAutoFit/>
            </a:bodyPr>
            <a:lstStyle/>
            <a:p>
              <a:endParaRPr lang="en-GB" sz="1400" b="1"/>
            </a:p>
          </p:txBody>
        </p:sp>
        <p:sp>
          <p:nvSpPr>
            <p:cNvPr id="9" name="TextBox 8">
              <a:extLst>
                <a:ext uri="{FF2B5EF4-FFF2-40B4-BE49-F238E27FC236}">
                  <a16:creationId xmlns:a16="http://schemas.microsoft.com/office/drawing/2014/main" id="{1D5C908C-5D2E-BE0D-1EC4-8E3153ADB787}"/>
                </a:ext>
              </a:extLst>
            </p:cNvPr>
            <p:cNvSpPr txBox="1"/>
            <p:nvPr/>
          </p:nvSpPr>
          <p:spPr>
            <a:xfrm>
              <a:off x="9958741" y="5238524"/>
              <a:ext cx="5901631" cy="435209"/>
            </a:xfrm>
            <a:prstGeom prst="rect">
              <a:avLst/>
            </a:prstGeom>
            <a:solidFill>
              <a:srgbClr val="005EB8"/>
            </a:solidFill>
            <a:ln>
              <a:solidFill>
                <a:schemeClr val="accent1"/>
              </a:solidFill>
            </a:ln>
          </p:spPr>
          <p:txBody>
            <a:bodyPr wrap="square" rtlCol="0">
              <a:spAutoFit/>
            </a:bodyPr>
            <a:lstStyle/>
            <a:p>
              <a:endParaRPr lang="en-GB" sz="1400" b="1"/>
            </a:p>
          </p:txBody>
        </p:sp>
        <p:sp>
          <p:nvSpPr>
            <p:cNvPr id="11" name="Rectangle: Top Corners Rounded 10">
              <a:extLst>
                <a:ext uri="{FF2B5EF4-FFF2-40B4-BE49-F238E27FC236}">
                  <a16:creationId xmlns:a16="http://schemas.microsoft.com/office/drawing/2014/main" id="{6D6738FD-1F08-DFEF-576D-E12DCD360FB0}"/>
                </a:ext>
              </a:extLst>
            </p:cNvPr>
            <p:cNvSpPr/>
            <p:nvPr/>
          </p:nvSpPr>
          <p:spPr>
            <a:xfrm>
              <a:off x="9966055" y="4166597"/>
              <a:ext cx="1881692" cy="1097679"/>
            </a:xfrm>
            <a:prstGeom prst="round2SameRect">
              <a:avLst/>
            </a:prstGeom>
            <a:solidFill>
              <a:srgbClr val="7D2756"/>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3" action="ppaction://hlinksldjump">
                    <a:extLst>
                      <a:ext uri="{A12FA001-AC4F-418D-AE19-62706E023703}">
                        <ahyp:hlinkClr xmlns:ahyp="http://schemas.microsoft.com/office/drawing/2018/hyperlinkcolor" val="tx"/>
                      </a:ext>
                    </a:extLst>
                  </a:hlinkClick>
                </a:rPr>
                <a:t>Weight Management Pathway</a:t>
              </a:r>
              <a:endParaRPr lang="en-GB" sz="1400" b="1">
                <a:solidFill>
                  <a:schemeClr val="tx1"/>
                </a:solidFill>
              </a:endParaRPr>
            </a:p>
          </p:txBody>
        </p:sp>
        <p:sp>
          <p:nvSpPr>
            <p:cNvPr id="13" name="Rectangle: Top Corners Rounded 12">
              <a:extLst>
                <a:ext uri="{FF2B5EF4-FFF2-40B4-BE49-F238E27FC236}">
                  <a16:creationId xmlns:a16="http://schemas.microsoft.com/office/drawing/2014/main" id="{C4906748-5E73-C3CF-9645-DF347CF1424E}"/>
                </a:ext>
              </a:extLst>
            </p:cNvPr>
            <p:cNvSpPr/>
            <p:nvPr/>
          </p:nvSpPr>
          <p:spPr>
            <a:xfrm>
              <a:off x="13850334" y="4139144"/>
              <a:ext cx="2010039" cy="1107853"/>
            </a:xfrm>
            <a:prstGeom prst="round2SameRect">
              <a:avLst/>
            </a:prstGeom>
            <a:solidFill>
              <a:srgbClr val="39B5E8"/>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8" action="ppaction://hlinksldjump">
                    <a:extLst>
                      <a:ext uri="{A12FA001-AC4F-418D-AE19-62706E023703}">
                        <ahyp:hlinkClr xmlns:ahyp="http://schemas.microsoft.com/office/drawing/2018/hyperlinkcolor" val="tx"/>
                      </a:ext>
                    </a:extLst>
                  </a:hlinkClick>
                </a:rPr>
                <a:t>Tier 3 &amp; 4</a:t>
              </a:r>
              <a:endParaRPr lang="en-GB" sz="1400" b="1">
                <a:solidFill>
                  <a:schemeClr val="tx1"/>
                </a:solidFill>
              </a:endParaRPr>
            </a:p>
          </p:txBody>
        </p:sp>
        <p:sp>
          <p:nvSpPr>
            <p:cNvPr id="14" name="Rectangle: Top Corners Rounded 13">
              <a:extLst>
                <a:ext uri="{FF2B5EF4-FFF2-40B4-BE49-F238E27FC236}">
                  <a16:creationId xmlns:a16="http://schemas.microsoft.com/office/drawing/2014/main" id="{024423B8-CE96-EA88-B954-B698714BB885}"/>
                </a:ext>
              </a:extLst>
            </p:cNvPr>
            <p:cNvSpPr/>
            <p:nvPr/>
          </p:nvSpPr>
          <p:spPr>
            <a:xfrm>
              <a:off x="11882079" y="4164679"/>
              <a:ext cx="1933926" cy="1097679"/>
            </a:xfrm>
            <a:prstGeom prst="round2SameRect">
              <a:avLst/>
            </a:prstGeom>
            <a:solidFill>
              <a:srgbClr val="009633"/>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11" action="ppaction://hlinksldjump">
                    <a:extLst>
                      <a:ext uri="{A12FA001-AC4F-418D-AE19-62706E023703}">
                        <ahyp:hlinkClr xmlns:ahyp="http://schemas.microsoft.com/office/drawing/2018/hyperlinkcolor" val="tx"/>
                      </a:ext>
                    </a:extLst>
                  </a:hlinkClick>
                </a:rPr>
                <a:t>Accessibility</a:t>
              </a:r>
              <a:endParaRPr lang="en-GB" sz="1400" b="1">
                <a:solidFill>
                  <a:schemeClr val="tx1"/>
                </a:solidFill>
              </a:endParaRPr>
            </a:p>
          </p:txBody>
        </p:sp>
      </p:grpSp>
      <p:sp>
        <p:nvSpPr>
          <p:cNvPr id="6" name="TextBox 5">
            <a:extLst>
              <a:ext uri="{FF2B5EF4-FFF2-40B4-BE49-F238E27FC236}">
                <a16:creationId xmlns:a16="http://schemas.microsoft.com/office/drawing/2014/main" id="{905E7534-E5E4-A2A2-44A3-77D7A1623F08}"/>
              </a:ext>
            </a:extLst>
          </p:cNvPr>
          <p:cNvSpPr txBox="1"/>
          <p:nvPr/>
        </p:nvSpPr>
        <p:spPr>
          <a:xfrm>
            <a:off x="21526" y="10146385"/>
            <a:ext cx="18307843" cy="169277"/>
          </a:xfrm>
          <a:prstGeom prst="rect">
            <a:avLst/>
          </a:prstGeom>
          <a:solidFill>
            <a:schemeClr val="bg2"/>
          </a:solidFill>
        </p:spPr>
        <p:txBody>
          <a:bodyPr wrap="square" rtlCol="0">
            <a:spAutoFit/>
          </a:bodyPr>
          <a:lstStyle/>
          <a:p>
            <a:endParaRPr lang="en-GB" sz="500"/>
          </a:p>
        </p:txBody>
      </p:sp>
    </p:spTree>
    <p:extLst>
      <p:ext uri="{BB962C8B-B14F-4D97-AF65-F5344CB8AC3E}">
        <p14:creationId xmlns:p14="http://schemas.microsoft.com/office/powerpoint/2010/main" val="49658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7A210DDE-B5D5-9FF8-9D07-5BC0F68BD23F}"/>
              </a:ext>
            </a:extLst>
          </p:cNvPr>
          <p:cNvPicPr>
            <a:picLocks noChangeAspect="1"/>
          </p:cNvPicPr>
          <p:nvPr/>
        </p:nvPicPr>
        <p:blipFill>
          <a:blip r:embed="rId3"/>
          <a:stretch>
            <a:fillRect/>
          </a:stretch>
        </p:blipFill>
        <p:spPr>
          <a:xfrm>
            <a:off x="11779609" y="6859835"/>
            <a:ext cx="4541079" cy="3375606"/>
          </a:xfrm>
          <a:prstGeom prst="rect">
            <a:avLst/>
          </a:prstGeom>
        </p:spPr>
      </p:pic>
      <p:sp>
        <p:nvSpPr>
          <p:cNvPr id="12" name="Title 11">
            <a:extLst>
              <a:ext uri="{FF2B5EF4-FFF2-40B4-BE49-F238E27FC236}">
                <a16:creationId xmlns:a16="http://schemas.microsoft.com/office/drawing/2014/main" id="{B1E8BA9C-923E-8A77-1833-DBB8159EBE10}"/>
              </a:ext>
            </a:extLst>
          </p:cNvPr>
          <p:cNvSpPr>
            <a:spLocks noGrp="1"/>
          </p:cNvSpPr>
          <p:nvPr>
            <p:ph type="title"/>
          </p:nvPr>
        </p:nvSpPr>
        <p:spPr>
          <a:xfrm>
            <a:off x="266243" y="1973101"/>
            <a:ext cx="16548793" cy="865128"/>
          </a:xfrm>
        </p:spPr>
        <p:txBody>
          <a:bodyPr>
            <a:noAutofit/>
          </a:bodyPr>
          <a:lstStyle/>
          <a:p>
            <a:r>
              <a:rPr lang="en-GB" sz="4200" b="1" dirty="0"/>
              <a:t>Weight Management Pathway</a:t>
            </a:r>
            <a:endParaRPr lang="en-GB" sz="4200" b="1" dirty="0">
              <a:highlight>
                <a:srgbClr val="FFFF00"/>
              </a:highlight>
            </a:endParaRPr>
          </a:p>
        </p:txBody>
      </p:sp>
      <p:sp>
        <p:nvSpPr>
          <p:cNvPr id="3" name="Slide Number Placeholder 2">
            <a:extLst>
              <a:ext uri="{FF2B5EF4-FFF2-40B4-BE49-F238E27FC236}">
                <a16:creationId xmlns:a16="http://schemas.microsoft.com/office/drawing/2014/main" id="{39985B66-2FBC-B739-FFE7-0957AEC11B25}"/>
              </a:ext>
            </a:extLst>
          </p:cNvPr>
          <p:cNvSpPr>
            <a:spLocks noGrp="1"/>
          </p:cNvSpPr>
          <p:nvPr>
            <p:ph type="sldNum" sz="quarter" idx="12"/>
          </p:nvPr>
        </p:nvSpPr>
        <p:spPr>
          <a:xfrm>
            <a:off x="13969822" y="9507960"/>
            <a:ext cx="4114800" cy="547688"/>
          </a:xfrm>
        </p:spPr>
        <p:txBody>
          <a:bodyPr/>
          <a:lstStyle/>
          <a:p>
            <a:r>
              <a:rPr lang="en-GB" sz="1800" b="1">
                <a:solidFill>
                  <a:schemeClr val="bg2"/>
                </a:solidFill>
              </a:rPr>
              <a:t>Page </a:t>
            </a:r>
            <a:fld id="{950FC886-343C-4B72-AFE6-F0497CBE7873}" type="slidenum">
              <a:rPr lang="en-GB" b="1" smtClean="0"/>
              <a:pPr/>
              <a:t>4</a:t>
            </a:fld>
            <a:endParaRPr lang="en-GB" b="1"/>
          </a:p>
        </p:txBody>
      </p:sp>
      <p:sp>
        <p:nvSpPr>
          <p:cNvPr id="15" name="Rectangle 14">
            <a:extLst>
              <a:ext uri="{FF2B5EF4-FFF2-40B4-BE49-F238E27FC236}">
                <a16:creationId xmlns:a16="http://schemas.microsoft.com/office/drawing/2014/main" id="{36819A51-A6FC-2B52-956E-0C8F21BBC64C}"/>
              </a:ext>
            </a:extLst>
          </p:cNvPr>
          <p:cNvSpPr/>
          <p:nvPr/>
        </p:nvSpPr>
        <p:spPr>
          <a:xfrm>
            <a:off x="-19845" y="1150784"/>
            <a:ext cx="18307844" cy="563981"/>
          </a:xfrm>
          <a:prstGeom prst="rect">
            <a:avLst/>
          </a:prstGeom>
          <a:solidFill>
            <a:schemeClr val="accent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487"/>
          </a:p>
        </p:txBody>
      </p:sp>
      <p:sp>
        <p:nvSpPr>
          <p:cNvPr id="16" name="Rectangle 15">
            <a:extLst>
              <a:ext uri="{FF2B5EF4-FFF2-40B4-BE49-F238E27FC236}">
                <a16:creationId xmlns:a16="http://schemas.microsoft.com/office/drawing/2014/main" id="{F1C4366D-6E88-7150-6390-5EE8E4C38858}"/>
              </a:ext>
            </a:extLst>
          </p:cNvPr>
          <p:cNvSpPr>
            <a:spLocks/>
          </p:cNvSpPr>
          <p:nvPr/>
        </p:nvSpPr>
        <p:spPr>
          <a:xfrm>
            <a:off x="-19843" y="1667760"/>
            <a:ext cx="18307844" cy="169277"/>
          </a:xfrm>
          <a:prstGeom prst="rect">
            <a:avLst/>
          </a:prstGeom>
          <a:solidFill>
            <a:srgbClr val="DD2509"/>
          </a:solidFill>
          <a:ln>
            <a:solidFill>
              <a:srgbClr val="DD250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500"/>
          </a:p>
        </p:txBody>
      </p:sp>
      <p:sp>
        <p:nvSpPr>
          <p:cNvPr id="11" name="Rectangle: Top Corners Rounded 10">
            <a:extLst>
              <a:ext uri="{FF2B5EF4-FFF2-40B4-BE49-F238E27FC236}">
                <a16:creationId xmlns:a16="http://schemas.microsoft.com/office/drawing/2014/main" id="{FC79809F-1DEA-2097-DAFC-23CD97D086CC}"/>
              </a:ext>
            </a:extLst>
          </p:cNvPr>
          <p:cNvSpPr/>
          <p:nvPr/>
        </p:nvSpPr>
        <p:spPr>
          <a:xfrm>
            <a:off x="-19847" y="542570"/>
            <a:ext cx="1930355" cy="1126255"/>
          </a:xfrm>
          <a:prstGeom prst="round2SameRect">
            <a:avLst/>
          </a:prstGeom>
          <a:solidFill>
            <a:srgbClr val="DD25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t>Weight Management Pathway</a:t>
            </a:r>
          </a:p>
        </p:txBody>
      </p:sp>
      <p:sp>
        <p:nvSpPr>
          <p:cNvPr id="18" name="Rectangle: Top Corners Rounded 17">
            <a:extLst>
              <a:ext uri="{FF2B5EF4-FFF2-40B4-BE49-F238E27FC236}">
                <a16:creationId xmlns:a16="http://schemas.microsoft.com/office/drawing/2014/main" id="{609FCF41-C457-130A-DA2E-57CA2172932E}"/>
              </a:ext>
            </a:extLst>
          </p:cNvPr>
          <p:cNvSpPr/>
          <p:nvPr/>
        </p:nvSpPr>
        <p:spPr>
          <a:xfrm>
            <a:off x="8052917" y="534623"/>
            <a:ext cx="1380602" cy="1133340"/>
          </a:xfrm>
          <a:prstGeom prst="round2SameRect">
            <a:avLst/>
          </a:prstGeom>
          <a:solidFill>
            <a:srgbClr val="F08C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4" action="ppaction://hlinksldjump">
                  <a:extLst>
                    <a:ext uri="{A12FA001-AC4F-418D-AE19-62706E023703}">
                      <ahyp:hlinkClr xmlns:ahyp="http://schemas.microsoft.com/office/drawing/2018/hyperlinkcolor" val="tx"/>
                    </a:ext>
                  </a:extLst>
                </a:hlinkClick>
              </a:rPr>
              <a:t>Tier 3 &amp; 4</a:t>
            </a:r>
            <a:endParaRPr lang="en-GB" sz="1400" b="1">
              <a:solidFill>
                <a:schemeClr val="tx1"/>
              </a:solidFill>
            </a:endParaRPr>
          </a:p>
        </p:txBody>
      </p:sp>
      <p:sp>
        <p:nvSpPr>
          <p:cNvPr id="19" name="Rectangle: Top Corners Rounded 18">
            <a:extLst>
              <a:ext uri="{FF2B5EF4-FFF2-40B4-BE49-F238E27FC236}">
                <a16:creationId xmlns:a16="http://schemas.microsoft.com/office/drawing/2014/main" id="{3AD4BA1C-5E39-4499-11CD-ED30000C302B}"/>
              </a:ext>
            </a:extLst>
          </p:cNvPr>
          <p:cNvSpPr/>
          <p:nvPr/>
        </p:nvSpPr>
        <p:spPr>
          <a:xfrm>
            <a:off x="2029731" y="562879"/>
            <a:ext cx="1535539" cy="1097679"/>
          </a:xfrm>
          <a:prstGeom prst="round2SameRect">
            <a:avLst/>
          </a:prstGeom>
          <a:solidFill>
            <a:srgbClr val="7D275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5" action="ppaction://hlinksldjump">
                  <a:extLst>
                    <a:ext uri="{A12FA001-AC4F-418D-AE19-62706E023703}">
                      <ahyp:hlinkClr xmlns:ahyp="http://schemas.microsoft.com/office/drawing/2018/hyperlinkcolor" val="tx"/>
                    </a:ext>
                  </a:extLst>
                </a:hlinkClick>
              </a:rPr>
              <a:t>Tier 1</a:t>
            </a:r>
            <a:endParaRPr lang="en-GB" sz="1400" b="1">
              <a:solidFill>
                <a:schemeClr val="tx1"/>
              </a:solidFill>
            </a:endParaRPr>
          </a:p>
        </p:txBody>
      </p:sp>
      <p:sp>
        <p:nvSpPr>
          <p:cNvPr id="27" name="Rectangle: Top Corners Rounded 26">
            <a:extLst>
              <a:ext uri="{FF2B5EF4-FFF2-40B4-BE49-F238E27FC236}">
                <a16:creationId xmlns:a16="http://schemas.microsoft.com/office/drawing/2014/main" id="{1B8E09EA-BFA2-CBB1-A19D-6713DE15DCEA}"/>
              </a:ext>
            </a:extLst>
          </p:cNvPr>
          <p:cNvSpPr/>
          <p:nvPr/>
        </p:nvSpPr>
        <p:spPr>
          <a:xfrm>
            <a:off x="3701776" y="522072"/>
            <a:ext cx="1387739" cy="1145688"/>
          </a:xfrm>
          <a:prstGeom prst="round2SameRect">
            <a:avLst/>
          </a:prstGeom>
          <a:solidFill>
            <a:srgbClr val="0096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6" action="ppaction://hlinksldjump">
                  <a:extLst>
                    <a:ext uri="{A12FA001-AC4F-418D-AE19-62706E023703}">
                      <ahyp:hlinkClr xmlns:ahyp="http://schemas.microsoft.com/office/drawing/2018/hyperlinkcolor" val="tx"/>
                    </a:ext>
                  </a:extLst>
                </a:hlinkClick>
              </a:rPr>
              <a:t>Discussing Perceptions and Motivations</a:t>
            </a:r>
            <a:endParaRPr lang="en-GB" sz="1400" b="1">
              <a:solidFill>
                <a:schemeClr val="tx1"/>
              </a:solidFill>
            </a:endParaRPr>
          </a:p>
        </p:txBody>
      </p:sp>
      <p:sp>
        <p:nvSpPr>
          <p:cNvPr id="28" name="Rectangle: Top Corners Rounded 27">
            <a:extLst>
              <a:ext uri="{FF2B5EF4-FFF2-40B4-BE49-F238E27FC236}">
                <a16:creationId xmlns:a16="http://schemas.microsoft.com/office/drawing/2014/main" id="{92C32237-C75D-E2EB-E577-C0F6DFDBC2EC}"/>
              </a:ext>
            </a:extLst>
          </p:cNvPr>
          <p:cNvSpPr/>
          <p:nvPr/>
        </p:nvSpPr>
        <p:spPr>
          <a:xfrm>
            <a:off x="5182973" y="551770"/>
            <a:ext cx="1387739" cy="1107853"/>
          </a:xfrm>
          <a:prstGeom prst="round2SameRect">
            <a:avLst/>
          </a:prstGeom>
          <a:solidFill>
            <a:srgbClr val="39B5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7" action="ppaction://hlinksldjump">
                  <a:extLst>
                    <a:ext uri="{A12FA001-AC4F-418D-AE19-62706E023703}">
                      <ahyp:hlinkClr xmlns:ahyp="http://schemas.microsoft.com/office/drawing/2018/hyperlinkcolor" val="tx"/>
                    </a:ext>
                  </a:extLst>
                </a:hlinkClick>
              </a:rPr>
              <a:t>Tier 2</a:t>
            </a:r>
            <a:endParaRPr lang="en-GB" sz="1400" b="1">
              <a:solidFill>
                <a:schemeClr val="tx1"/>
              </a:solidFill>
            </a:endParaRPr>
          </a:p>
        </p:txBody>
      </p:sp>
      <p:sp>
        <p:nvSpPr>
          <p:cNvPr id="29" name="Rectangle: Top Corners Rounded 28">
            <a:extLst>
              <a:ext uri="{FF2B5EF4-FFF2-40B4-BE49-F238E27FC236}">
                <a16:creationId xmlns:a16="http://schemas.microsoft.com/office/drawing/2014/main" id="{7646321C-95A9-6A88-2300-282627ED3036}"/>
              </a:ext>
            </a:extLst>
          </p:cNvPr>
          <p:cNvSpPr/>
          <p:nvPr/>
        </p:nvSpPr>
        <p:spPr>
          <a:xfrm>
            <a:off x="6637418" y="534303"/>
            <a:ext cx="1322041" cy="1126255"/>
          </a:xfrm>
          <a:prstGeom prst="round2SameRect">
            <a:avLst/>
          </a:prstGeom>
          <a:solidFill>
            <a:srgbClr val="74869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8" action="ppaction://hlinksldjump">
                  <a:extLst>
                    <a:ext uri="{A12FA001-AC4F-418D-AE19-62706E023703}">
                      <ahyp:hlinkClr xmlns:ahyp="http://schemas.microsoft.com/office/drawing/2018/hyperlinkcolor" val="tx"/>
                    </a:ext>
                  </a:extLst>
                </a:hlinkClick>
              </a:rPr>
              <a:t>Referring: Community Services/ Activities</a:t>
            </a:r>
            <a:endParaRPr lang="en-GB" sz="1400" b="1">
              <a:solidFill>
                <a:schemeClr val="tx1"/>
              </a:solidFill>
            </a:endParaRPr>
          </a:p>
        </p:txBody>
      </p:sp>
      <p:sp>
        <p:nvSpPr>
          <p:cNvPr id="30" name="Rectangle: Top Corners Rounded 29">
            <a:extLst>
              <a:ext uri="{FF2B5EF4-FFF2-40B4-BE49-F238E27FC236}">
                <a16:creationId xmlns:a16="http://schemas.microsoft.com/office/drawing/2014/main" id="{DFE1800F-BB1E-009F-CA17-FE3C614705D2}"/>
              </a:ext>
            </a:extLst>
          </p:cNvPr>
          <p:cNvSpPr/>
          <p:nvPr/>
        </p:nvSpPr>
        <p:spPr>
          <a:xfrm>
            <a:off x="9544783" y="534304"/>
            <a:ext cx="1322042" cy="1126255"/>
          </a:xfrm>
          <a:prstGeom prst="round2SameRect">
            <a:avLst/>
          </a:prstGeom>
          <a:solidFill>
            <a:srgbClr val="FFB90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100" b="1">
                <a:solidFill>
                  <a:schemeClr val="tx1"/>
                </a:solidFill>
                <a:hlinkClick r:id="rId9" action="ppaction://hlinksldjump">
                  <a:extLst>
                    <a:ext uri="{A12FA001-AC4F-418D-AE19-62706E023703}">
                      <ahyp:hlinkClr xmlns:ahyp="http://schemas.microsoft.com/office/drawing/2018/hyperlinkcolor" val="tx"/>
                    </a:ext>
                  </a:extLst>
                </a:hlinkClick>
              </a:rPr>
              <a:t>Identifying Opportunities to Support Weight Management</a:t>
            </a:r>
            <a:endParaRPr lang="en-GB" sz="1100" b="1">
              <a:solidFill>
                <a:schemeClr val="tx1"/>
              </a:solidFill>
            </a:endParaRPr>
          </a:p>
        </p:txBody>
      </p:sp>
      <p:sp>
        <p:nvSpPr>
          <p:cNvPr id="32" name="Rectangle: Top Corners Rounded 31">
            <a:extLst>
              <a:ext uri="{FF2B5EF4-FFF2-40B4-BE49-F238E27FC236}">
                <a16:creationId xmlns:a16="http://schemas.microsoft.com/office/drawing/2014/main" id="{6AE247FC-DB4D-0C3A-4EF2-3E7B1B5B45CF}"/>
              </a:ext>
            </a:extLst>
          </p:cNvPr>
          <p:cNvSpPr/>
          <p:nvPr/>
        </p:nvSpPr>
        <p:spPr>
          <a:xfrm>
            <a:off x="11004966" y="527483"/>
            <a:ext cx="1466322" cy="1140277"/>
          </a:xfrm>
          <a:prstGeom prst="round2SameRect">
            <a:avLst/>
          </a:prstGeom>
          <a:solidFill>
            <a:srgbClr val="0071D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10" action="ppaction://hlinksldjump">
                  <a:extLst>
                    <a:ext uri="{A12FA001-AC4F-418D-AE19-62706E023703}">
                      <ahyp:hlinkClr xmlns:ahyp="http://schemas.microsoft.com/office/drawing/2018/hyperlinkcolor" val="tx"/>
                    </a:ext>
                  </a:extLst>
                </a:hlinkClick>
              </a:rPr>
              <a:t>Measuring Weight</a:t>
            </a:r>
            <a:endParaRPr lang="en-GB" sz="1400" b="1">
              <a:solidFill>
                <a:schemeClr val="tx1"/>
              </a:solidFill>
            </a:endParaRPr>
          </a:p>
        </p:txBody>
      </p:sp>
      <p:sp>
        <p:nvSpPr>
          <p:cNvPr id="33" name="Rectangle: Top Corners Rounded 32">
            <a:extLst>
              <a:ext uri="{FF2B5EF4-FFF2-40B4-BE49-F238E27FC236}">
                <a16:creationId xmlns:a16="http://schemas.microsoft.com/office/drawing/2014/main" id="{62F272EC-A20C-54AC-DBB5-52CEB0AC45FE}"/>
              </a:ext>
            </a:extLst>
          </p:cNvPr>
          <p:cNvSpPr/>
          <p:nvPr/>
        </p:nvSpPr>
        <p:spPr>
          <a:xfrm>
            <a:off x="12609429" y="528632"/>
            <a:ext cx="1624725" cy="1131927"/>
          </a:xfrm>
          <a:prstGeom prst="round2SameRect">
            <a:avLst/>
          </a:prstGeom>
          <a:solidFill>
            <a:srgbClr val="00A4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11" action="ppaction://hlinksldjump">
                  <a:extLst>
                    <a:ext uri="{A12FA001-AC4F-418D-AE19-62706E023703}">
                      <ahyp:hlinkClr xmlns:ahyp="http://schemas.microsoft.com/office/drawing/2018/hyperlinkcolor" val="tx"/>
                    </a:ext>
                  </a:extLst>
                </a:hlinkClick>
              </a:rPr>
              <a:t>Accessibility</a:t>
            </a:r>
            <a:endParaRPr lang="en-GB" sz="1400" b="1">
              <a:solidFill>
                <a:schemeClr val="tx1"/>
              </a:solidFill>
            </a:endParaRPr>
          </a:p>
        </p:txBody>
      </p:sp>
      <p:sp>
        <p:nvSpPr>
          <p:cNvPr id="23" name="TextBox 22">
            <a:extLst>
              <a:ext uri="{FF2B5EF4-FFF2-40B4-BE49-F238E27FC236}">
                <a16:creationId xmlns:a16="http://schemas.microsoft.com/office/drawing/2014/main" id="{FC4505E8-EA8B-5C24-9AAE-111E4D38C503}"/>
              </a:ext>
            </a:extLst>
          </p:cNvPr>
          <p:cNvSpPr txBox="1"/>
          <p:nvPr/>
        </p:nvSpPr>
        <p:spPr>
          <a:xfrm>
            <a:off x="21526" y="10146385"/>
            <a:ext cx="18307843" cy="169277"/>
          </a:xfrm>
          <a:prstGeom prst="rect">
            <a:avLst/>
          </a:prstGeom>
          <a:solidFill>
            <a:srgbClr val="DD2509"/>
          </a:solidFill>
        </p:spPr>
        <p:txBody>
          <a:bodyPr wrap="square" rtlCol="0">
            <a:spAutoFit/>
          </a:bodyPr>
          <a:lstStyle/>
          <a:p>
            <a:endParaRPr lang="en-GB" sz="500"/>
          </a:p>
        </p:txBody>
      </p:sp>
      <p:sp>
        <p:nvSpPr>
          <p:cNvPr id="2" name="TextBox 1">
            <a:extLst>
              <a:ext uri="{FF2B5EF4-FFF2-40B4-BE49-F238E27FC236}">
                <a16:creationId xmlns:a16="http://schemas.microsoft.com/office/drawing/2014/main" id="{64CA76C1-5534-00DD-3D11-352066B3FAA2}"/>
              </a:ext>
            </a:extLst>
          </p:cNvPr>
          <p:cNvSpPr txBox="1"/>
          <p:nvPr/>
        </p:nvSpPr>
        <p:spPr>
          <a:xfrm>
            <a:off x="0" y="0"/>
            <a:ext cx="18288000" cy="461665"/>
          </a:xfrm>
          <a:prstGeom prst="rect">
            <a:avLst/>
          </a:prstGeom>
          <a:solidFill>
            <a:schemeClr val="bg2"/>
          </a:solidFill>
        </p:spPr>
        <p:txBody>
          <a:bodyPr wrap="square" rtlCol="0">
            <a:spAutoFit/>
          </a:bodyPr>
          <a:lstStyle/>
          <a:p>
            <a:r>
              <a:rPr lang="en-GB" sz="2400" b="1" dirty="0"/>
              <a:t>  </a:t>
            </a:r>
            <a:r>
              <a:rPr lang="en-GB" sz="2400" spc="92" dirty="0">
                <a:solidFill>
                  <a:srgbClr val="FFFFFF"/>
                </a:solidFill>
                <a:latin typeface="Arial Bold"/>
              </a:rPr>
              <a:t>Learning Disability &amp; Autism Weight Management in the</a:t>
            </a:r>
            <a:r>
              <a:rPr lang="en-GB" sz="2400" spc="92" dirty="0">
                <a:latin typeface="Arial Bold"/>
              </a:rPr>
              <a:t> South </a:t>
            </a:r>
            <a:r>
              <a:rPr lang="en-GB" sz="2400" spc="92" dirty="0">
                <a:solidFill>
                  <a:srgbClr val="FFFFFF"/>
                </a:solidFill>
                <a:latin typeface="Arial Bold"/>
              </a:rPr>
              <a:t>West of England</a:t>
            </a:r>
            <a:endParaRPr lang="en-US" sz="2400" spc="92" dirty="0">
              <a:solidFill>
                <a:srgbClr val="FFFFFF"/>
              </a:solidFill>
              <a:latin typeface="Arial Bold"/>
            </a:endParaRPr>
          </a:p>
        </p:txBody>
      </p:sp>
      <p:sp>
        <p:nvSpPr>
          <p:cNvPr id="4" name="Rectangle: Top Corners Rounded 3">
            <a:extLst>
              <a:ext uri="{FF2B5EF4-FFF2-40B4-BE49-F238E27FC236}">
                <a16:creationId xmlns:a16="http://schemas.microsoft.com/office/drawing/2014/main" id="{EB34B3D6-3482-1D3A-9EA5-65A4FE48F053}"/>
              </a:ext>
            </a:extLst>
          </p:cNvPr>
          <p:cNvSpPr/>
          <p:nvPr/>
        </p:nvSpPr>
        <p:spPr>
          <a:xfrm>
            <a:off x="14353377" y="548669"/>
            <a:ext cx="1212689" cy="1105337"/>
          </a:xfrm>
          <a:prstGeom prst="round2SameRect">
            <a:avLst/>
          </a:prstGeom>
          <a:solidFill>
            <a:schemeClr val="accent5"/>
          </a:solidFill>
          <a:ln w="57150">
            <a:solidFill>
              <a:schemeClr val="tx2"/>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200" b="1">
                <a:solidFill>
                  <a:schemeClr val="tx1"/>
                </a:solidFill>
                <a:hlinkClick r:id="rId12" action="ppaction://hlinksldjump">
                  <a:extLst>
                    <a:ext uri="{A12FA001-AC4F-418D-AE19-62706E023703}">
                      <ahyp:hlinkClr xmlns:ahyp="http://schemas.microsoft.com/office/drawing/2018/hyperlinkcolor" val="tx"/>
                    </a:ext>
                  </a:extLst>
                </a:hlinkClick>
              </a:rPr>
              <a:t>The Importance of Families and Carers</a:t>
            </a:r>
            <a:endParaRPr lang="en-GB" sz="1200" b="1">
              <a:solidFill>
                <a:schemeClr val="tx1"/>
              </a:solidFill>
            </a:endParaRPr>
          </a:p>
        </p:txBody>
      </p:sp>
      <p:sp>
        <p:nvSpPr>
          <p:cNvPr id="7" name="Rectangle: Top Corners Rounded 6">
            <a:extLst>
              <a:ext uri="{FF2B5EF4-FFF2-40B4-BE49-F238E27FC236}">
                <a16:creationId xmlns:a16="http://schemas.microsoft.com/office/drawing/2014/main" id="{C153D2C6-40CC-EBE6-55FE-04D503A06E4D}"/>
              </a:ext>
            </a:extLst>
          </p:cNvPr>
          <p:cNvSpPr/>
          <p:nvPr/>
        </p:nvSpPr>
        <p:spPr>
          <a:xfrm>
            <a:off x="15714344" y="548670"/>
            <a:ext cx="1212689" cy="1088710"/>
          </a:xfrm>
          <a:prstGeom prst="round2SameRect">
            <a:avLst/>
          </a:prstGeom>
          <a:solidFill>
            <a:schemeClr val="accent3"/>
          </a:solidFill>
          <a:ln w="57150">
            <a:solidFill>
              <a:schemeClr val="accent3"/>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400" b="1">
                <a:solidFill>
                  <a:schemeClr val="tx1"/>
                </a:solidFill>
                <a:hlinkClick r:id="rId13" action="ppaction://hlinksldjump">
                  <a:extLst>
                    <a:ext uri="{A12FA001-AC4F-418D-AE19-62706E023703}">
                      <ahyp:hlinkClr xmlns:ahyp="http://schemas.microsoft.com/office/drawing/2018/hyperlinkcolor" val="tx"/>
                    </a:ext>
                  </a:extLst>
                </a:hlinkClick>
              </a:rPr>
              <a:t>Guidance, Activities and Resources</a:t>
            </a:r>
            <a:endParaRPr lang="en-GB" sz="1400" b="1">
              <a:solidFill>
                <a:schemeClr val="tx1"/>
              </a:solidFill>
            </a:endParaRPr>
          </a:p>
        </p:txBody>
      </p:sp>
      <p:graphicFrame>
        <p:nvGraphicFramePr>
          <p:cNvPr id="13" name="Content Placeholder 5">
            <a:extLst>
              <a:ext uri="{FF2B5EF4-FFF2-40B4-BE49-F238E27FC236}">
                <a16:creationId xmlns:a16="http://schemas.microsoft.com/office/drawing/2014/main" id="{8BA46AD1-7D38-BE9E-B340-B12B92744A61}"/>
              </a:ext>
            </a:extLst>
          </p:cNvPr>
          <p:cNvGraphicFramePr>
            <a:graphicFrameLocks/>
          </p:cNvGraphicFramePr>
          <p:nvPr>
            <p:extLst>
              <p:ext uri="{D42A27DB-BD31-4B8C-83A1-F6EECF244321}">
                <p14:modId xmlns:p14="http://schemas.microsoft.com/office/powerpoint/2010/main" val="2784635294"/>
              </p:ext>
            </p:extLst>
          </p:nvPr>
        </p:nvGraphicFramePr>
        <p:xfrm>
          <a:off x="567273" y="3029489"/>
          <a:ext cx="14998793" cy="5103099"/>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sp>
        <p:nvSpPr>
          <p:cNvPr id="17" name="TextBox 16">
            <a:extLst>
              <a:ext uri="{FF2B5EF4-FFF2-40B4-BE49-F238E27FC236}">
                <a16:creationId xmlns:a16="http://schemas.microsoft.com/office/drawing/2014/main" id="{F2687B3E-40C0-04EA-F7BB-52F29F2FA2C9}"/>
              </a:ext>
            </a:extLst>
          </p:cNvPr>
          <p:cNvSpPr txBox="1"/>
          <p:nvPr/>
        </p:nvSpPr>
        <p:spPr>
          <a:xfrm>
            <a:off x="488791" y="8893285"/>
            <a:ext cx="10202655" cy="723275"/>
          </a:xfrm>
          <a:prstGeom prst="rect">
            <a:avLst/>
          </a:prstGeom>
          <a:noFill/>
        </p:spPr>
        <p:txBody>
          <a:bodyPr wrap="square">
            <a:spAutoFit/>
          </a:bodyPr>
          <a:lstStyle/>
          <a:p>
            <a:pPr marL="0" indent="0">
              <a:lnSpc>
                <a:spcPct val="90000"/>
              </a:lnSpc>
              <a:spcAft>
                <a:spcPts val="600"/>
              </a:spcAft>
              <a:buNone/>
            </a:pPr>
            <a:r>
              <a:rPr lang="en-GB" sz="2000" b="1" dirty="0">
                <a:solidFill>
                  <a:schemeClr val="bg1"/>
                </a:solidFill>
                <a:latin typeface="Arial" panose="020B0604020202020204" pitchFamily="34" charset="0"/>
                <a:cs typeface="Arial" panose="020B0604020202020204" pitchFamily="34" charset="0"/>
              </a:rPr>
              <a:t>Commissioning responsibilities: </a:t>
            </a:r>
            <a:r>
              <a:rPr lang="en-GB" sz="2000" dirty="0">
                <a:solidFill>
                  <a:schemeClr val="bg1"/>
                </a:solidFill>
                <a:latin typeface="Arial" panose="020B0604020202020204" pitchFamily="34" charset="0"/>
                <a:cs typeface="Arial" panose="020B0604020202020204" pitchFamily="34" charset="0"/>
              </a:rPr>
              <a:t>Tiers 1 and 2: Local authorities, </a:t>
            </a:r>
          </a:p>
          <a:p>
            <a:pPr marL="0" indent="0">
              <a:lnSpc>
                <a:spcPct val="90000"/>
              </a:lnSpc>
              <a:spcAft>
                <a:spcPts val="600"/>
              </a:spcAft>
              <a:buNone/>
            </a:pPr>
            <a:r>
              <a:rPr lang="en-GB" sz="2000" dirty="0">
                <a:solidFill>
                  <a:schemeClr val="bg1"/>
                </a:solidFill>
                <a:latin typeface="Arial" panose="020B0604020202020204" pitchFamily="34" charset="0"/>
                <a:cs typeface="Arial" panose="020B0604020202020204" pitchFamily="34" charset="0"/>
              </a:rPr>
              <a:t>Tiers 3 and 4: Integrated Commissioning Boards</a:t>
            </a:r>
          </a:p>
        </p:txBody>
      </p:sp>
    </p:spTree>
    <p:extLst>
      <p:ext uri="{BB962C8B-B14F-4D97-AF65-F5344CB8AC3E}">
        <p14:creationId xmlns:p14="http://schemas.microsoft.com/office/powerpoint/2010/main" val="930875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B1E8BA9C-923E-8A77-1833-DBB8159EBE10}"/>
              </a:ext>
            </a:extLst>
          </p:cNvPr>
          <p:cNvSpPr>
            <a:spLocks noGrp="1"/>
          </p:cNvSpPr>
          <p:nvPr>
            <p:ph type="title"/>
          </p:nvPr>
        </p:nvSpPr>
        <p:spPr>
          <a:xfrm>
            <a:off x="266243" y="1973101"/>
            <a:ext cx="16548793" cy="865128"/>
          </a:xfrm>
        </p:spPr>
        <p:txBody>
          <a:bodyPr>
            <a:noAutofit/>
          </a:bodyPr>
          <a:lstStyle/>
          <a:p>
            <a:r>
              <a:rPr lang="en-GB" sz="4000" b="1" dirty="0"/>
              <a:t>Tier 1</a:t>
            </a:r>
            <a:r>
              <a:rPr lang="en-GB" sz="4000" b="1" dirty="0">
                <a:latin typeface="Arial" panose="020B0604020202020204" pitchFamily="34" charset="0"/>
                <a:ea typeface="+mn-ea"/>
                <a:cs typeface="Arial" panose="020B0604020202020204" pitchFamily="34" charset="0"/>
              </a:rPr>
              <a:t>: Community activities, health promotion and lifestyle advice</a:t>
            </a:r>
            <a:endParaRPr lang="en-GB" sz="4000" b="1" dirty="0">
              <a:highlight>
                <a:srgbClr val="FFFF00"/>
              </a:highlight>
            </a:endParaRPr>
          </a:p>
        </p:txBody>
      </p:sp>
      <p:sp>
        <p:nvSpPr>
          <p:cNvPr id="3" name="Slide Number Placeholder 2">
            <a:extLst>
              <a:ext uri="{FF2B5EF4-FFF2-40B4-BE49-F238E27FC236}">
                <a16:creationId xmlns:a16="http://schemas.microsoft.com/office/drawing/2014/main" id="{39985B66-2FBC-B739-FFE7-0957AEC11B25}"/>
              </a:ext>
            </a:extLst>
          </p:cNvPr>
          <p:cNvSpPr>
            <a:spLocks noGrp="1"/>
          </p:cNvSpPr>
          <p:nvPr>
            <p:ph type="sldNum" sz="quarter" idx="12"/>
          </p:nvPr>
        </p:nvSpPr>
        <p:spPr>
          <a:xfrm>
            <a:off x="13969822" y="9507960"/>
            <a:ext cx="4114800" cy="547688"/>
          </a:xfrm>
        </p:spPr>
        <p:txBody>
          <a:bodyPr/>
          <a:lstStyle/>
          <a:p>
            <a:r>
              <a:rPr lang="en-GB" sz="1800" b="1">
                <a:solidFill>
                  <a:schemeClr val="bg2"/>
                </a:solidFill>
              </a:rPr>
              <a:t>Page </a:t>
            </a:r>
            <a:fld id="{950FC886-343C-4B72-AFE6-F0497CBE7873}" type="slidenum">
              <a:rPr lang="en-GB" b="1" smtClean="0"/>
              <a:pPr/>
              <a:t>5</a:t>
            </a:fld>
            <a:endParaRPr lang="en-GB" b="1"/>
          </a:p>
        </p:txBody>
      </p:sp>
      <p:sp>
        <p:nvSpPr>
          <p:cNvPr id="15" name="Rectangle 14">
            <a:extLst>
              <a:ext uri="{FF2B5EF4-FFF2-40B4-BE49-F238E27FC236}">
                <a16:creationId xmlns:a16="http://schemas.microsoft.com/office/drawing/2014/main" id="{36819A51-A6FC-2B52-956E-0C8F21BBC64C}"/>
              </a:ext>
            </a:extLst>
          </p:cNvPr>
          <p:cNvSpPr/>
          <p:nvPr/>
        </p:nvSpPr>
        <p:spPr>
          <a:xfrm>
            <a:off x="-19845" y="1150784"/>
            <a:ext cx="18307844" cy="563981"/>
          </a:xfrm>
          <a:prstGeom prst="rect">
            <a:avLst/>
          </a:prstGeom>
          <a:solidFill>
            <a:schemeClr val="accent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487"/>
          </a:p>
        </p:txBody>
      </p:sp>
      <p:sp>
        <p:nvSpPr>
          <p:cNvPr id="16" name="Rectangle 15">
            <a:extLst>
              <a:ext uri="{FF2B5EF4-FFF2-40B4-BE49-F238E27FC236}">
                <a16:creationId xmlns:a16="http://schemas.microsoft.com/office/drawing/2014/main" id="{F1C4366D-6E88-7150-6390-5EE8E4C38858}"/>
              </a:ext>
            </a:extLst>
          </p:cNvPr>
          <p:cNvSpPr>
            <a:spLocks/>
          </p:cNvSpPr>
          <p:nvPr/>
        </p:nvSpPr>
        <p:spPr>
          <a:xfrm>
            <a:off x="-19843" y="1667760"/>
            <a:ext cx="18307844" cy="169277"/>
          </a:xfrm>
          <a:prstGeom prst="rect">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500"/>
          </a:p>
        </p:txBody>
      </p:sp>
      <p:sp>
        <p:nvSpPr>
          <p:cNvPr id="18" name="Rectangle: Top Corners Rounded 17">
            <a:extLst>
              <a:ext uri="{FF2B5EF4-FFF2-40B4-BE49-F238E27FC236}">
                <a16:creationId xmlns:a16="http://schemas.microsoft.com/office/drawing/2014/main" id="{609FCF41-C457-130A-DA2E-57CA2172932E}"/>
              </a:ext>
            </a:extLst>
          </p:cNvPr>
          <p:cNvSpPr/>
          <p:nvPr/>
        </p:nvSpPr>
        <p:spPr>
          <a:xfrm>
            <a:off x="8052917" y="534623"/>
            <a:ext cx="1380602" cy="1133340"/>
          </a:xfrm>
          <a:prstGeom prst="round2SameRect">
            <a:avLst/>
          </a:prstGeom>
          <a:solidFill>
            <a:srgbClr val="F08C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3" action="ppaction://hlinksldjump">
                  <a:extLst>
                    <a:ext uri="{A12FA001-AC4F-418D-AE19-62706E023703}">
                      <ahyp:hlinkClr xmlns:ahyp="http://schemas.microsoft.com/office/drawing/2018/hyperlinkcolor" val="tx"/>
                    </a:ext>
                  </a:extLst>
                </a:hlinkClick>
              </a:rPr>
              <a:t>Tier 3 &amp; 4</a:t>
            </a:r>
            <a:endParaRPr lang="en-GB" sz="1400" b="1">
              <a:solidFill>
                <a:schemeClr val="tx1"/>
              </a:solidFill>
            </a:endParaRPr>
          </a:p>
        </p:txBody>
      </p:sp>
      <p:sp>
        <p:nvSpPr>
          <p:cNvPr id="19" name="Rectangle: Top Corners Rounded 18">
            <a:extLst>
              <a:ext uri="{FF2B5EF4-FFF2-40B4-BE49-F238E27FC236}">
                <a16:creationId xmlns:a16="http://schemas.microsoft.com/office/drawing/2014/main" id="{3AD4BA1C-5E39-4499-11CD-ED30000C302B}"/>
              </a:ext>
            </a:extLst>
          </p:cNvPr>
          <p:cNvSpPr/>
          <p:nvPr/>
        </p:nvSpPr>
        <p:spPr>
          <a:xfrm>
            <a:off x="2029731" y="562879"/>
            <a:ext cx="1535539" cy="1097679"/>
          </a:xfrm>
          <a:prstGeom prst="round2SameRect">
            <a:avLst/>
          </a:prstGeom>
          <a:solidFill>
            <a:srgbClr val="7D275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rPr>
              <a:t>Tier 1</a:t>
            </a:r>
          </a:p>
        </p:txBody>
      </p:sp>
      <p:sp>
        <p:nvSpPr>
          <p:cNvPr id="27" name="Rectangle: Top Corners Rounded 26">
            <a:extLst>
              <a:ext uri="{FF2B5EF4-FFF2-40B4-BE49-F238E27FC236}">
                <a16:creationId xmlns:a16="http://schemas.microsoft.com/office/drawing/2014/main" id="{1B8E09EA-BFA2-CBB1-A19D-6713DE15DCEA}"/>
              </a:ext>
            </a:extLst>
          </p:cNvPr>
          <p:cNvSpPr/>
          <p:nvPr/>
        </p:nvSpPr>
        <p:spPr>
          <a:xfrm>
            <a:off x="3701776" y="522072"/>
            <a:ext cx="1387739" cy="1145688"/>
          </a:xfrm>
          <a:prstGeom prst="round2SameRect">
            <a:avLst/>
          </a:prstGeom>
          <a:solidFill>
            <a:srgbClr val="0096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a:solidFill>
                  <a:schemeClr val="tx1"/>
                </a:solidFill>
                <a:hlinkClick r:id="rId4" action="ppaction://hlinksldjump">
                  <a:extLst>
                    <a:ext uri="{A12FA001-AC4F-418D-AE19-62706E023703}">
                      <ahyp:hlinkClr xmlns:ahyp="http://schemas.microsoft.com/office/drawing/2018/hyperlinkcolor" val="tx"/>
                    </a:ext>
                  </a:extLst>
                </a:hlinkClick>
              </a:rPr>
              <a:t>Discussing Perceptions and Motivations</a:t>
            </a:r>
            <a:endParaRPr lang="en-GB" sz="1400" b="1" dirty="0">
              <a:solidFill>
                <a:schemeClr val="tx1"/>
              </a:solidFill>
            </a:endParaRPr>
          </a:p>
        </p:txBody>
      </p:sp>
      <p:sp>
        <p:nvSpPr>
          <p:cNvPr id="28" name="Rectangle: Top Corners Rounded 27">
            <a:extLst>
              <a:ext uri="{FF2B5EF4-FFF2-40B4-BE49-F238E27FC236}">
                <a16:creationId xmlns:a16="http://schemas.microsoft.com/office/drawing/2014/main" id="{92C32237-C75D-E2EB-E577-C0F6DFDBC2EC}"/>
              </a:ext>
            </a:extLst>
          </p:cNvPr>
          <p:cNvSpPr/>
          <p:nvPr/>
        </p:nvSpPr>
        <p:spPr>
          <a:xfrm>
            <a:off x="5182973" y="551770"/>
            <a:ext cx="1387739" cy="1107853"/>
          </a:xfrm>
          <a:prstGeom prst="round2SameRect">
            <a:avLst/>
          </a:prstGeom>
          <a:solidFill>
            <a:srgbClr val="39B5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5" action="ppaction://hlinksldjump">
                  <a:extLst>
                    <a:ext uri="{A12FA001-AC4F-418D-AE19-62706E023703}">
                      <ahyp:hlinkClr xmlns:ahyp="http://schemas.microsoft.com/office/drawing/2018/hyperlinkcolor" val="tx"/>
                    </a:ext>
                  </a:extLst>
                </a:hlinkClick>
              </a:rPr>
              <a:t>Tier 2</a:t>
            </a:r>
            <a:endParaRPr lang="en-GB" sz="1400" b="1">
              <a:solidFill>
                <a:schemeClr val="tx1"/>
              </a:solidFill>
            </a:endParaRPr>
          </a:p>
        </p:txBody>
      </p:sp>
      <p:sp>
        <p:nvSpPr>
          <p:cNvPr id="29" name="Rectangle: Top Corners Rounded 28">
            <a:extLst>
              <a:ext uri="{FF2B5EF4-FFF2-40B4-BE49-F238E27FC236}">
                <a16:creationId xmlns:a16="http://schemas.microsoft.com/office/drawing/2014/main" id="{7646321C-95A9-6A88-2300-282627ED3036}"/>
              </a:ext>
            </a:extLst>
          </p:cNvPr>
          <p:cNvSpPr/>
          <p:nvPr/>
        </p:nvSpPr>
        <p:spPr>
          <a:xfrm>
            <a:off x="6637418" y="534303"/>
            <a:ext cx="1322041" cy="1126255"/>
          </a:xfrm>
          <a:prstGeom prst="round2SameRect">
            <a:avLst/>
          </a:prstGeom>
          <a:solidFill>
            <a:srgbClr val="74869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6" action="ppaction://hlinksldjump">
                  <a:extLst>
                    <a:ext uri="{A12FA001-AC4F-418D-AE19-62706E023703}">
                      <ahyp:hlinkClr xmlns:ahyp="http://schemas.microsoft.com/office/drawing/2018/hyperlinkcolor" val="tx"/>
                    </a:ext>
                  </a:extLst>
                </a:hlinkClick>
              </a:rPr>
              <a:t>Referring: Community Services/ Activities</a:t>
            </a:r>
            <a:endParaRPr lang="en-GB" sz="1400" b="1">
              <a:solidFill>
                <a:schemeClr val="tx1"/>
              </a:solidFill>
            </a:endParaRPr>
          </a:p>
        </p:txBody>
      </p:sp>
      <p:sp>
        <p:nvSpPr>
          <p:cNvPr id="30" name="Rectangle: Top Corners Rounded 29">
            <a:extLst>
              <a:ext uri="{FF2B5EF4-FFF2-40B4-BE49-F238E27FC236}">
                <a16:creationId xmlns:a16="http://schemas.microsoft.com/office/drawing/2014/main" id="{DFE1800F-BB1E-009F-CA17-FE3C614705D2}"/>
              </a:ext>
            </a:extLst>
          </p:cNvPr>
          <p:cNvSpPr/>
          <p:nvPr/>
        </p:nvSpPr>
        <p:spPr>
          <a:xfrm>
            <a:off x="9544783" y="534304"/>
            <a:ext cx="1322042" cy="1126255"/>
          </a:xfrm>
          <a:prstGeom prst="round2SameRect">
            <a:avLst/>
          </a:prstGeom>
          <a:solidFill>
            <a:srgbClr val="FFB90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100" b="1">
                <a:solidFill>
                  <a:schemeClr val="tx1"/>
                </a:solidFill>
                <a:hlinkClick r:id="rId7" action="ppaction://hlinksldjump">
                  <a:extLst>
                    <a:ext uri="{A12FA001-AC4F-418D-AE19-62706E023703}">
                      <ahyp:hlinkClr xmlns:ahyp="http://schemas.microsoft.com/office/drawing/2018/hyperlinkcolor" val="tx"/>
                    </a:ext>
                  </a:extLst>
                </a:hlinkClick>
              </a:rPr>
              <a:t>Identifying Opportunities to Support Weight Management</a:t>
            </a:r>
            <a:endParaRPr lang="en-GB" sz="1100" b="1">
              <a:solidFill>
                <a:schemeClr val="tx1"/>
              </a:solidFill>
            </a:endParaRPr>
          </a:p>
        </p:txBody>
      </p:sp>
      <p:sp>
        <p:nvSpPr>
          <p:cNvPr id="32" name="Rectangle: Top Corners Rounded 31">
            <a:extLst>
              <a:ext uri="{FF2B5EF4-FFF2-40B4-BE49-F238E27FC236}">
                <a16:creationId xmlns:a16="http://schemas.microsoft.com/office/drawing/2014/main" id="{6AE247FC-DB4D-0C3A-4EF2-3E7B1B5B45CF}"/>
              </a:ext>
            </a:extLst>
          </p:cNvPr>
          <p:cNvSpPr/>
          <p:nvPr/>
        </p:nvSpPr>
        <p:spPr>
          <a:xfrm>
            <a:off x="11004966" y="527483"/>
            <a:ext cx="1466322" cy="1140277"/>
          </a:xfrm>
          <a:prstGeom prst="round2SameRect">
            <a:avLst/>
          </a:prstGeom>
          <a:solidFill>
            <a:srgbClr val="0071D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8" action="ppaction://hlinksldjump">
                  <a:extLst>
                    <a:ext uri="{A12FA001-AC4F-418D-AE19-62706E023703}">
                      <ahyp:hlinkClr xmlns:ahyp="http://schemas.microsoft.com/office/drawing/2018/hyperlinkcolor" val="tx"/>
                    </a:ext>
                  </a:extLst>
                </a:hlinkClick>
              </a:rPr>
              <a:t>Measuring Weight</a:t>
            </a:r>
            <a:endParaRPr lang="en-GB" sz="1400" b="1">
              <a:solidFill>
                <a:schemeClr val="tx1"/>
              </a:solidFill>
            </a:endParaRPr>
          </a:p>
        </p:txBody>
      </p:sp>
      <p:sp>
        <p:nvSpPr>
          <p:cNvPr id="33" name="Rectangle: Top Corners Rounded 32">
            <a:extLst>
              <a:ext uri="{FF2B5EF4-FFF2-40B4-BE49-F238E27FC236}">
                <a16:creationId xmlns:a16="http://schemas.microsoft.com/office/drawing/2014/main" id="{62F272EC-A20C-54AC-DBB5-52CEB0AC45FE}"/>
              </a:ext>
            </a:extLst>
          </p:cNvPr>
          <p:cNvSpPr/>
          <p:nvPr/>
        </p:nvSpPr>
        <p:spPr>
          <a:xfrm>
            <a:off x="12609429" y="528632"/>
            <a:ext cx="1624725" cy="1131927"/>
          </a:xfrm>
          <a:prstGeom prst="round2SameRect">
            <a:avLst/>
          </a:prstGeom>
          <a:solidFill>
            <a:srgbClr val="00A4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9" action="ppaction://hlinksldjump">
                  <a:extLst>
                    <a:ext uri="{A12FA001-AC4F-418D-AE19-62706E023703}">
                      <ahyp:hlinkClr xmlns:ahyp="http://schemas.microsoft.com/office/drawing/2018/hyperlinkcolor" val="tx"/>
                    </a:ext>
                  </a:extLst>
                </a:hlinkClick>
              </a:rPr>
              <a:t>Accessibility</a:t>
            </a:r>
            <a:endParaRPr lang="en-GB" sz="1400" b="1">
              <a:solidFill>
                <a:schemeClr val="tx1"/>
              </a:solidFill>
            </a:endParaRPr>
          </a:p>
        </p:txBody>
      </p:sp>
      <p:sp>
        <p:nvSpPr>
          <p:cNvPr id="23" name="TextBox 22">
            <a:extLst>
              <a:ext uri="{FF2B5EF4-FFF2-40B4-BE49-F238E27FC236}">
                <a16:creationId xmlns:a16="http://schemas.microsoft.com/office/drawing/2014/main" id="{FC4505E8-EA8B-5C24-9AAE-111E4D38C503}"/>
              </a:ext>
            </a:extLst>
          </p:cNvPr>
          <p:cNvSpPr txBox="1"/>
          <p:nvPr/>
        </p:nvSpPr>
        <p:spPr>
          <a:xfrm>
            <a:off x="21526" y="10146385"/>
            <a:ext cx="18307843" cy="169277"/>
          </a:xfrm>
          <a:prstGeom prst="rect">
            <a:avLst/>
          </a:prstGeom>
          <a:solidFill>
            <a:srgbClr val="DD2509"/>
          </a:solidFill>
        </p:spPr>
        <p:txBody>
          <a:bodyPr wrap="square" rtlCol="0">
            <a:spAutoFit/>
          </a:bodyPr>
          <a:lstStyle/>
          <a:p>
            <a:endParaRPr lang="en-GB" sz="500"/>
          </a:p>
        </p:txBody>
      </p:sp>
      <p:sp>
        <p:nvSpPr>
          <p:cNvPr id="2" name="TextBox 1">
            <a:extLst>
              <a:ext uri="{FF2B5EF4-FFF2-40B4-BE49-F238E27FC236}">
                <a16:creationId xmlns:a16="http://schemas.microsoft.com/office/drawing/2014/main" id="{64CA76C1-5534-00DD-3D11-352066B3FAA2}"/>
              </a:ext>
            </a:extLst>
          </p:cNvPr>
          <p:cNvSpPr txBox="1"/>
          <p:nvPr/>
        </p:nvSpPr>
        <p:spPr>
          <a:xfrm>
            <a:off x="0" y="0"/>
            <a:ext cx="18288000" cy="461665"/>
          </a:xfrm>
          <a:prstGeom prst="rect">
            <a:avLst/>
          </a:prstGeom>
          <a:solidFill>
            <a:schemeClr val="bg2"/>
          </a:solidFill>
        </p:spPr>
        <p:txBody>
          <a:bodyPr wrap="square" rtlCol="0">
            <a:spAutoFit/>
          </a:bodyPr>
          <a:lstStyle/>
          <a:p>
            <a:r>
              <a:rPr lang="en-GB" sz="2400" b="1" dirty="0"/>
              <a:t>  </a:t>
            </a:r>
            <a:r>
              <a:rPr lang="en-GB" sz="2400" spc="92" dirty="0">
                <a:solidFill>
                  <a:srgbClr val="FFFFFF"/>
                </a:solidFill>
                <a:latin typeface="Arial Bold"/>
              </a:rPr>
              <a:t>Learning Disability &amp; Autism Weight Management in the </a:t>
            </a:r>
            <a:r>
              <a:rPr lang="en-GB" sz="2400" spc="92" dirty="0">
                <a:latin typeface="Arial Bold"/>
              </a:rPr>
              <a:t>South</a:t>
            </a:r>
            <a:r>
              <a:rPr lang="en-GB" sz="2400" spc="92" dirty="0">
                <a:solidFill>
                  <a:srgbClr val="FFFFFF"/>
                </a:solidFill>
                <a:latin typeface="Arial Bold"/>
              </a:rPr>
              <a:t> West of England</a:t>
            </a:r>
            <a:endParaRPr lang="en-US" sz="2400" spc="92" dirty="0">
              <a:solidFill>
                <a:srgbClr val="FFFFFF"/>
              </a:solidFill>
              <a:latin typeface="Arial Bold"/>
            </a:endParaRPr>
          </a:p>
        </p:txBody>
      </p:sp>
      <p:sp>
        <p:nvSpPr>
          <p:cNvPr id="4" name="Rectangle: Top Corners Rounded 3">
            <a:extLst>
              <a:ext uri="{FF2B5EF4-FFF2-40B4-BE49-F238E27FC236}">
                <a16:creationId xmlns:a16="http://schemas.microsoft.com/office/drawing/2014/main" id="{EB34B3D6-3482-1D3A-9EA5-65A4FE48F053}"/>
              </a:ext>
            </a:extLst>
          </p:cNvPr>
          <p:cNvSpPr/>
          <p:nvPr/>
        </p:nvSpPr>
        <p:spPr>
          <a:xfrm>
            <a:off x="14353377" y="548669"/>
            <a:ext cx="1212689" cy="1105337"/>
          </a:xfrm>
          <a:prstGeom prst="round2SameRect">
            <a:avLst/>
          </a:prstGeom>
          <a:solidFill>
            <a:schemeClr val="accent5"/>
          </a:solidFill>
          <a:ln w="57150">
            <a:solidFill>
              <a:schemeClr val="tx2"/>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200" b="1">
                <a:solidFill>
                  <a:schemeClr val="tx1"/>
                </a:solidFill>
                <a:hlinkClick r:id="rId10" action="ppaction://hlinksldjump">
                  <a:extLst>
                    <a:ext uri="{A12FA001-AC4F-418D-AE19-62706E023703}">
                      <ahyp:hlinkClr xmlns:ahyp="http://schemas.microsoft.com/office/drawing/2018/hyperlinkcolor" val="tx"/>
                    </a:ext>
                  </a:extLst>
                </a:hlinkClick>
              </a:rPr>
              <a:t>The Importance of Families and Carers</a:t>
            </a:r>
            <a:endParaRPr lang="en-GB" sz="1200" b="1">
              <a:solidFill>
                <a:schemeClr val="tx1"/>
              </a:solidFill>
            </a:endParaRPr>
          </a:p>
        </p:txBody>
      </p:sp>
      <p:sp>
        <p:nvSpPr>
          <p:cNvPr id="7" name="Rectangle: Top Corners Rounded 6">
            <a:extLst>
              <a:ext uri="{FF2B5EF4-FFF2-40B4-BE49-F238E27FC236}">
                <a16:creationId xmlns:a16="http://schemas.microsoft.com/office/drawing/2014/main" id="{C153D2C6-40CC-EBE6-55FE-04D503A06E4D}"/>
              </a:ext>
            </a:extLst>
          </p:cNvPr>
          <p:cNvSpPr/>
          <p:nvPr/>
        </p:nvSpPr>
        <p:spPr>
          <a:xfrm>
            <a:off x="15714344" y="548670"/>
            <a:ext cx="1212689" cy="1088710"/>
          </a:xfrm>
          <a:prstGeom prst="round2SameRect">
            <a:avLst/>
          </a:prstGeom>
          <a:solidFill>
            <a:schemeClr val="accent3"/>
          </a:solidFill>
          <a:ln w="57150">
            <a:solidFill>
              <a:schemeClr val="accent3"/>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400" b="1">
                <a:solidFill>
                  <a:schemeClr val="tx1"/>
                </a:solidFill>
                <a:hlinkClick r:id="rId11" action="ppaction://hlinksldjump">
                  <a:extLst>
                    <a:ext uri="{A12FA001-AC4F-418D-AE19-62706E023703}">
                      <ahyp:hlinkClr xmlns:ahyp="http://schemas.microsoft.com/office/drawing/2018/hyperlinkcolor" val="tx"/>
                    </a:ext>
                  </a:extLst>
                </a:hlinkClick>
              </a:rPr>
              <a:t>Guidance, Activities and Resources</a:t>
            </a:r>
            <a:endParaRPr lang="en-GB" sz="1400" b="1">
              <a:solidFill>
                <a:schemeClr val="tx1"/>
              </a:solidFill>
            </a:endParaRPr>
          </a:p>
        </p:txBody>
      </p:sp>
      <p:sp>
        <p:nvSpPr>
          <p:cNvPr id="5" name="TextBox 4">
            <a:extLst>
              <a:ext uri="{FF2B5EF4-FFF2-40B4-BE49-F238E27FC236}">
                <a16:creationId xmlns:a16="http://schemas.microsoft.com/office/drawing/2014/main" id="{4B2D85AC-079F-DF41-071C-BF680555FFD3}"/>
              </a:ext>
            </a:extLst>
          </p:cNvPr>
          <p:cNvSpPr txBox="1"/>
          <p:nvPr/>
        </p:nvSpPr>
        <p:spPr>
          <a:xfrm>
            <a:off x="380010" y="3004457"/>
            <a:ext cx="9464634" cy="7171194"/>
          </a:xfrm>
          <a:prstGeom prst="rect">
            <a:avLst/>
          </a:prstGeom>
          <a:noFill/>
        </p:spPr>
        <p:txBody>
          <a:bodyPr wrap="square" lIns="91440" tIns="45720" rIns="91440" bIns="45720" rtlCol="0" anchor="t">
            <a:spAutoFit/>
          </a:bodyPr>
          <a:lstStyle/>
          <a:p>
            <a:r>
              <a:rPr lang="en-GB" sz="2000" dirty="0">
                <a:solidFill>
                  <a:schemeClr val="bg1"/>
                </a:solidFill>
              </a:rPr>
              <a:t>Always ensure that conversations are </a:t>
            </a:r>
            <a:r>
              <a:rPr lang="en-GB" sz="2000" b="1" dirty="0">
                <a:solidFill>
                  <a:srgbClr val="005EB8"/>
                </a:solidFill>
                <a:ea typeface="+mn-lt"/>
                <a:cs typeface="+mn-lt"/>
                <a:hlinkClick r:id="rId12">
                  <a:extLst>
                    <a:ext uri="{A12FA001-AC4F-418D-AE19-62706E023703}">
                      <ahyp:hlinkClr xmlns:ahyp="http://schemas.microsoft.com/office/drawing/2018/hyperlinkcolor" val="tx"/>
                    </a:ext>
                  </a:extLst>
                </a:hlinkClick>
              </a:rPr>
              <a:t>compassionate, understanding</a:t>
            </a:r>
            <a:r>
              <a:rPr lang="en-GB" sz="2000" b="1" dirty="0">
                <a:solidFill>
                  <a:schemeClr val="bg2"/>
                </a:solidFill>
                <a:ea typeface="+mn-lt"/>
                <a:cs typeface="+mn-lt"/>
              </a:rPr>
              <a:t> </a:t>
            </a:r>
            <a:r>
              <a:rPr lang="en-GB" sz="2000" dirty="0">
                <a:solidFill>
                  <a:schemeClr val="bg1"/>
                </a:solidFill>
                <a:ea typeface="+mn-lt"/>
                <a:cs typeface="+mn-lt"/>
              </a:rPr>
              <a:t>and non-judgemental and offer person centred support to help the person and their carers to understand risks and benefits to their health to aid motivation*.</a:t>
            </a:r>
            <a:endParaRPr lang="en-US" dirty="0">
              <a:solidFill>
                <a:schemeClr val="bg1"/>
              </a:solidFill>
            </a:endParaRPr>
          </a:p>
          <a:p>
            <a:endParaRPr lang="en-GB" sz="2000" dirty="0">
              <a:solidFill>
                <a:schemeClr val="bg1"/>
              </a:solidFill>
              <a:ea typeface="+mn-lt"/>
              <a:cs typeface="+mn-lt"/>
            </a:endParaRPr>
          </a:p>
          <a:p>
            <a:r>
              <a:rPr lang="en-GB" sz="2000" dirty="0">
                <a:solidFill>
                  <a:schemeClr val="bg1"/>
                </a:solidFill>
                <a:ea typeface="+mn-lt"/>
                <a:cs typeface="+mn-lt"/>
              </a:rPr>
              <a:t>Discuss</a:t>
            </a:r>
            <a:r>
              <a:rPr lang="en-GB" sz="2000" dirty="0">
                <a:solidFill>
                  <a:schemeClr val="bg1"/>
                </a:solidFill>
              </a:rPr>
              <a:t> weight, health, wellbeing and medication- explore eating patterns and physical activity levels. </a:t>
            </a:r>
            <a:endParaRPr lang="en-GB" sz="2000" dirty="0">
              <a:solidFill>
                <a:schemeClr val="bg1"/>
              </a:solidFill>
              <a:cs typeface="Arial"/>
            </a:endParaRPr>
          </a:p>
          <a:p>
            <a:endParaRPr lang="en-GB" sz="2000" dirty="0">
              <a:solidFill>
                <a:schemeClr val="bg1"/>
              </a:solidFill>
            </a:endParaRPr>
          </a:p>
          <a:p>
            <a:pPr marL="342900" indent="-342900">
              <a:buFont typeface="Wingdings" panose="05000000000000000000" pitchFamily="2" charset="2"/>
              <a:buChar char="v"/>
            </a:pPr>
            <a:r>
              <a:rPr lang="en-GB" sz="2000" dirty="0">
                <a:solidFill>
                  <a:schemeClr val="bg1"/>
                </a:solidFill>
              </a:rPr>
              <a:t>Explore any underlying causes of overweight or obesity, including environmental, social and family factors, including medication</a:t>
            </a:r>
          </a:p>
          <a:p>
            <a:pPr marL="342900" indent="-342900">
              <a:buFont typeface="Wingdings" panose="05000000000000000000" pitchFamily="2" charset="2"/>
              <a:buChar char="v"/>
            </a:pPr>
            <a:endParaRPr lang="en-GB" sz="2000" dirty="0">
              <a:solidFill>
                <a:schemeClr val="bg1"/>
              </a:solidFill>
            </a:endParaRPr>
          </a:p>
          <a:p>
            <a:pPr marL="342900" indent="-342900">
              <a:buFont typeface="Wingdings" panose="05000000000000000000" pitchFamily="2" charset="2"/>
              <a:buChar char="v"/>
            </a:pPr>
            <a:r>
              <a:rPr lang="en-GB" sz="2000" dirty="0">
                <a:solidFill>
                  <a:schemeClr val="bg1"/>
                </a:solidFill>
              </a:rPr>
              <a:t>Assess the person's willingness and motivation to change lifestyle</a:t>
            </a:r>
          </a:p>
          <a:p>
            <a:endParaRPr lang="en-GB" sz="2000" dirty="0">
              <a:solidFill>
                <a:schemeClr val="bg1"/>
              </a:solidFill>
            </a:endParaRPr>
          </a:p>
          <a:p>
            <a:pPr marL="342900" indent="-342900">
              <a:buFont typeface="Wingdings" panose="05000000000000000000" pitchFamily="2" charset="2"/>
              <a:buChar char="v"/>
            </a:pPr>
            <a:r>
              <a:rPr lang="en-GB" sz="2000" dirty="0">
                <a:solidFill>
                  <a:schemeClr val="bg1"/>
                </a:solidFill>
              </a:rPr>
              <a:t>Identify any trauma in the person’s life**</a:t>
            </a:r>
          </a:p>
          <a:p>
            <a:endParaRPr lang="en-GB" sz="2000" dirty="0">
              <a:solidFill>
                <a:schemeClr val="bg1"/>
              </a:solidFill>
            </a:endParaRPr>
          </a:p>
          <a:p>
            <a:pPr marL="342900" indent="-342900">
              <a:buFont typeface="Wingdings" panose="05000000000000000000" pitchFamily="2" charset="2"/>
              <a:buChar char="v"/>
            </a:pPr>
            <a:r>
              <a:rPr lang="en-GB" sz="2000" dirty="0">
                <a:solidFill>
                  <a:schemeClr val="bg1"/>
                </a:solidFill>
              </a:rPr>
              <a:t>Assess the person’s capacity to make decisions about diet and physical activity and ensure there is adequate time in the consultation to provide information and answer questions</a:t>
            </a:r>
          </a:p>
          <a:p>
            <a:endParaRPr lang="en-GB" sz="2000" dirty="0">
              <a:solidFill>
                <a:schemeClr val="bg1"/>
              </a:solidFill>
            </a:endParaRPr>
          </a:p>
          <a:p>
            <a:pPr marL="342900" indent="-342900">
              <a:buFont typeface="Wingdings" panose="05000000000000000000" pitchFamily="2" charset="2"/>
              <a:buChar char="v"/>
            </a:pPr>
            <a:r>
              <a:rPr lang="en-GB" sz="2000" dirty="0">
                <a:solidFill>
                  <a:schemeClr val="bg1"/>
                </a:solidFill>
              </a:rPr>
              <a:t>Make them aware of the benefits of physical activity and healthy eating irrespective of weight loss</a:t>
            </a:r>
          </a:p>
          <a:p>
            <a:endParaRPr lang="en-GB" sz="2000" dirty="0">
              <a:solidFill>
                <a:schemeClr val="bg1"/>
              </a:solidFill>
            </a:endParaRPr>
          </a:p>
          <a:p>
            <a:pPr marL="342900" indent="-342900">
              <a:buFont typeface="Wingdings" panose="05000000000000000000" pitchFamily="2" charset="2"/>
              <a:buChar char="v"/>
            </a:pPr>
            <a:r>
              <a:rPr lang="en-GB" sz="2000" dirty="0">
                <a:solidFill>
                  <a:schemeClr val="bg1"/>
                </a:solidFill>
              </a:rPr>
              <a:t>Provide information and recommend / agree steps to take, including any local activities to get involved with</a:t>
            </a:r>
          </a:p>
        </p:txBody>
      </p:sp>
      <p:sp>
        <p:nvSpPr>
          <p:cNvPr id="6" name="TextBox 5">
            <a:extLst>
              <a:ext uri="{FF2B5EF4-FFF2-40B4-BE49-F238E27FC236}">
                <a16:creationId xmlns:a16="http://schemas.microsoft.com/office/drawing/2014/main" id="{52B581D3-601A-6B2A-90BE-E33079E8BC33}"/>
              </a:ext>
            </a:extLst>
          </p:cNvPr>
          <p:cNvSpPr txBox="1"/>
          <p:nvPr/>
        </p:nvSpPr>
        <p:spPr>
          <a:xfrm>
            <a:off x="10820617" y="3002467"/>
            <a:ext cx="3301341" cy="2086725"/>
          </a:xfrm>
          <a:prstGeom prst="rect">
            <a:avLst/>
          </a:prstGeom>
          <a:noFill/>
          <a:ln>
            <a:solidFill>
              <a:schemeClr val="bg2"/>
            </a:solidFill>
          </a:ln>
        </p:spPr>
        <p:txBody>
          <a:bodyPr wrap="square" rtlCol="0">
            <a:spAutoFit/>
          </a:bodyPr>
          <a:lstStyle/>
          <a:p>
            <a:pPr algn="ctr">
              <a:lnSpc>
                <a:spcPct val="90000"/>
              </a:lnSpc>
            </a:pPr>
            <a:r>
              <a:rPr lang="en-GB" sz="1800">
                <a:solidFill>
                  <a:schemeClr val="bg1"/>
                </a:solidFill>
                <a:latin typeface="Arial" panose="020B0604020202020204" pitchFamily="34" charset="0"/>
                <a:cs typeface="Arial" panose="020B0604020202020204" pitchFamily="34" charset="0"/>
              </a:rPr>
              <a:t>*The </a:t>
            </a:r>
            <a:r>
              <a:rPr lang="en-GB" sz="1800">
                <a:solidFill>
                  <a:schemeClr val="bg2"/>
                </a:solidFill>
                <a:latin typeface="Arial" panose="020B0604020202020204" pitchFamily="34" charset="0"/>
                <a:cs typeface="Arial" panose="020B0604020202020204" pitchFamily="34" charset="0"/>
                <a:hlinkClick r:id="rId13">
                  <a:extLst>
                    <a:ext uri="{A12FA001-AC4F-418D-AE19-62706E023703}">
                      <ahyp:hlinkClr xmlns:ahyp="http://schemas.microsoft.com/office/drawing/2018/hyperlinkcolor" val="tx"/>
                    </a:ext>
                  </a:extLst>
                </a:hlinkClick>
              </a:rPr>
              <a:t>Health Equalities Framework</a:t>
            </a:r>
            <a:r>
              <a:rPr lang="en-GB" sz="1800">
                <a:solidFill>
                  <a:schemeClr val="bg2"/>
                </a:solidFill>
                <a:latin typeface="Arial" panose="020B0604020202020204" pitchFamily="34" charset="0"/>
                <a:cs typeface="Arial" panose="020B0604020202020204" pitchFamily="34" charset="0"/>
              </a:rPr>
              <a:t> </a:t>
            </a:r>
            <a:r>
              <a:rPr lang="en-GB" sz="1800">
                <a:solidFill>
                  <a:schemeClr val="bg1"/>
                </a:solidFill>
                <a:latin typeface="Arial" panose="020B0604020202020204" pitchFamily="34" charset="0"/>
                <a:cs typeface="Arial" panose="020B0604020202020204" pitchFamily="34" charset="0"/>
              </a:rPr>
              <a:t>offers a </a:t>
            </a:r>
            <a:r>
              <a:rPr lang="en-GB" sz="1800" b="1">
                <a:solidFill>
                  <a:schemeClr val="bg1"/>
                </a:solidFill>
                <a:latin typeface="Arial" panose="020B0604020202020204" pitchFamily="34" charset="0"/>
                <a:cs typeface="Arial" panose="020B0604020202020204" pitchFamily="34" charset="0"/>
              </a:rPr>
              <a:t>tool that can be used to discuss risks </a:t>
            </a:r>
            <a:r>
              <a:rPr lang="en-GB" sz="1800">
                <a:solidFill>
                  <a:schemeClr val="bg1"/>
                </a:solidFill>
                <a:latin typeface="Arial" panose="020B0604020202020204" pitchFamily="34" charset="0"/>
                <a:cs typeface="Arial" panose="020B0604020202020204" pitchFamily="34" charset="0"/>
              </a:rPr>
              <a:t>to health and wellbeing – </a:t>
            </a:r>
          </a:p>
          <a:p>
            <a:pPr algn="ctr">
              <a:lnSpc>
                <a:spcPct val="90000"/>
              </a:lnSpc>
            </a:pPr>
            <a:r>
              <a:rPr lang="en-GB" sz="1800">
                <a:solidFill>
                  <a:schemeClr val="bg1"/>
                </a:solidFill>
                <a:latin typeface="Arial" panose="020B0604020202020204" pitchFamily="34" charset="0"/>
                <a:cs typeface="Arial" panose="020B0604020202020204" pitchFamily="34" charset="0"/>
              </a:rPr>
              <a:t>it encourages discussion about balancing risks</a:t>
            </a:r>
          </a:p>
          <a:p>
            <a:pPr algn="ctr">
              <a:lnSpc>
                <a:spcPct val="90000"/>
              </a:lnSpc>
            </a:pPr>
            <a:endParaRPr lang="en-GB" sz="1800">
              <a:solidFill>
                <a:schemeClr val="bg1"/>
              </a:solidFill>
              <a:latin typeface="Arial" panose="020B0604020202020204" pitchFamily="34" charset="0"/>
              <a:cs typeface="Arial" panose="020B0604020202020204" pitchFamily="34" charset="0"/>
            </a:endParaRPr>
          </a:p>
          <a:p>
            <a:pPr algn="ctr">
              <a:lnSpc>
                <a:spcPct val="90000"/>
              </a:lnSpc>
            </a:pPr>
            <a:endParaRPr lang="en-GB" sz="1800">
              <a:solidFill>
                <a:schemeClr val="bg1"/>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8AA00511-2E9F-8EA6-79B4-DCF1042D9E55}"/>
              </a:ext>
            </a:extLst>
          </p:cNvPr>
          <p:cNvSpPr txBox="1"/>
          <p:nvPr/>
        </p:nvSpPr>
        <p:spPr>
          <a:xfrm>
            <a:off x="14376551" y="3007169"/>
            <a:ext cx="3301341" cy="2446824"/>
          </a:xfrm>
          <a:prstGeom prst="rect">
            <a:avLst/>
          </a:prstGeom>
          <a:noFill/>
          <a:ln>
            <a:solidFill>
              <a:schemeClr val="bg2"/>
            </a:solidFill>
          </a:ln>
        </p:spPr>
        <p:txBody>
          <a:bodyPr wrap="square" lIns="91440" tIns="45720" rIns="91440" bIns="45720" rtlCol="0" anchor="t">
            <a:spAutoFit/>
          </a:bodyPr>
          <a:lstStyle/>
          <a:p>
            <a:pPr algn="ctr">
              <a:lnSpc>
                <a:spcPct val="90000"/>
              </a:lnSpc>
            </a:pPr>
            <a:r>
              <a:rPr lang="en-GB" sz="1700" dirty="0">
                <a:solidFill>
                  <a:schemeClr val="bg1"/>
                </a:solidFill>
              </a:rPr>
              <a:t>P</a:t>
            </a:r>
            <a:r>
              <a:rPr lang="en-GB" sz="1700" dirty="0">
                <a:solidFill>
                  <a:schemeClr val="bg1"/>
                </a:solidFill>
                <a:effectLst/>
              </a:rPr>
              <a:t>eople with a learning disability may not be able to understand how physical activity and food choices affect their health. They may need support to make healthier choices”</a:t>
            </a:r>
          </a:p>
          <a:p>
            <a:pPr algn="ctr">
              <a:lnSpc>
                <a:spcPct val="90000"/>
              </a:lnSpc>
            </a:pPr>
            <a:r>
              <a:rPr lang="en-GB" sz="1700" dirty="0">
                <a:solidFill>
                  <a:schemeClr val="bg1"/>
                </a:solidFill>
                <a:latin typeface="Arial"/>
                <a:cs typeface="Arial"/>
              </a:rPr>
              <a:t>There is also mixed evidence about people with a learning disability and their knowledge about healthy living</a:t>
            </a:r>
          </a:p>
        </p:txBody>
      </p:sp>
      <p:sp>
        <p:nvSpPr>
          <p:cNvPr id="9" name="TextBox 8">
            <a:extLst>
              <a:ext uri="{FF2B5EF4-FFF2-40B4-BE49-F238E27FC236}">
                <a16:creationId xmlns:a16="http://schemas.microsoft.com/office/drawing/2014/main" id="{4B5F73A2-73B8-1ABF-9A61-537ACA9E5251}"/>
              </a:ext>
            </a:extLst>
          </p:cNvPr>
          <p:cNvSpPr txBox="1"/>
          <p:nvPr/>
        </p:nvSpPr>
        <p:spPr>
          <a:xfrm>
            <a:off x="10820616" y="5336925"/>
            <a:ext cx="6869150" cy="646331"/>
          </a:xfrm>
          <a:prstGeom prst="rect">
            <a:avLst/>
          </a:prstGeom>
          <a:noFill/>
          <a:ln>
            <a:solidFill>
              <a:srgbClr val="FF0000"/>
            </a:solidFill>
          </a:ln>
        </p:spPr>
        <p:txBody>
          <a:bodyPr wrap="square" rtlCol="0">
            <a:spAutoFit/>
          </a:bodyPr>
          <a:lstStyle/>
          <a:p>
            <a:pPr algn="ctr"/>
            <a:r>
              <a:rPr lang="en-GB" sz="1800" dirty="0">
                <a:solidFill>
                  <a:schemeClr val="bg1"/>
                </a:solidFill>
                <a:latin typeface="Arial" panose="020B0604020202020204" pitchFamily="34" charset="0"/>
                <a:cs typeface="Arial" panose="020B0604020202020204" pitchFamily="34" charset="0"/>
              </a:rPr>
              <a:t>Raise </a:t>
            </a:r>
            <a:r>
              <a:rPr lang="en-GB" sz="1800" b="1" dirty="0">
                <a:solidFill>
                  <a:schemeClr val="bg1"/>
                </a:solidFill>
                <a:latin typeface="Arial" panose="020B0604020202020204" pitchFamily="34" charset="0"/>
                <a:cs typeface="Arial" panose="020B0604020202020204" pitchFamily="34" charset="0"/>
              </a:rPr>
              <a:t>safeguarding</a:t>
            </a:r>
            <a:r>
              <a:rPr lang="en-GB" sz="1800" dirty="0">
                <a:solidFill>
                  <a:schemeClr val="bg1"/>
                </a:solidFill>
                <a:latin typeface="Arial" panose="020B0604020202020204" pitchFamily="34" charset="0"/>
                <a:cs typeface="Arial" panose="020B0604020202020204" pitchFamily="34" charset="0"/>
              </a:rPr>
              <a:t> concerns where neglect is manifesting in the form of obesity.</a:t>
            </a:r>
          </a:p>
        </p:txBody>
      </p:sp>
      <p:sp>
        <p:nvSpPr>
          <p:cNvPr id="10" name="TextBox 9">
            <a:extLst>
              <a:ext uri="{FF2B5EF4-FFF2-40B4-BE49-F238E27FC236}">
                <a16:creationId xmlns:a16="http://schemas.microsoft.com/office/drawing/2014/main" id="{C43CCB5F-6246-0002-C2DA-0E46D177F6FB}"/>
              </a:ext>
            </a:extLst>
          </p:cNvPr>
          <p:cNvSpPr txBox="1"/>
          <p:nvPr/>
        </p:nvSpPr>
        <p:spPr>
          <a:xfrm>
            <a:off x="10820616" y="6244772"/>
            <a:ext cx="6857276" cy="1569660"/>
          </a:xfrm>
          <a:prstGeom prst="rect">
            <a:avLst/>
          </a:prstGeom>
          <a:noFill/>
          <a:ln>
            <a:solidFill>
              <a:schemeClr val="accent3"/>
            </a:solidFill>
          </a:ln>
        </p:spPr>
        <p:txBody>
          <a:bodyPr wrap="square" lIns="91440" tIns="45720" rIns="91440" bIns="45720" rtlCol="0" anchor="t">
            <a:spAutoFit/>
          </a:bodyPr>
          <a:lstStyle/>
          <a:p>
            <a:pPr algn="ctr">
              <a:lnSpc>
                <a:spcPct val="90000"/>
              </a:lnSpc>
              <a:spcBef>
                <a:spcPts val="600"/>
              </a:spcBef>
            </a:pPr>
            <a:r>
              <a:rPr lang="en-GB" sz="1800" b="1" dirty="0">
                <a:solidFill>
                  <a:schemeClr val="bg1"/>
                </a:solidFill>
                <a:latin typeface="Arial"/>
                <a:cs typeface="Arial"/>
              </a:rPr>
              <a:t>People with a learning disability and autistic people say:</a:t>
            </a:r>
          </a:p>
          <a:p>
            <a:pPr marL="171450" indent="-171450">
              <a:lnSpc>
                <a:spcPct val="90000"/>
              </a:lnSpc>
              <a:spcBef>
                <a:spcPts val="600"/>
              </a:spcBef>
              <a:buFont typeface="Arial" panose="020B0604020202020204" pitchFamily="34" charset="0"/>
              <a:buChar char="•"/>
            </a:pPr>
            <a:r>
              <a:rPr lang="en-GB" sz="1800" dirty="0">
                <a:solidFill>
                  <a:schemeClr val="bg1"/>
                </a:solidFill>
                <a:latin typeface="Arial" panose="020B0604020202020204" pitchFamily="34" charset="0"/>
                <a:cs typeface="Arial" panose="020B0604020202020204" pitchFamily="34" charset="0"/>
              </a:rPr>
              <a:t>Many who are told they need to lose weight are </a:t>
            </a:r>
            <a:r>
              <a:rPr lang="en-GB" sz="1800" b="1" dirty="0">
                <a:solidFill>
                  <a:schemeClr val="bg1"/>
                </a:solidFill>
                <a:latin typeface="Arial" panose="020B0604020202020204" pitchFamily="34" charset="0"/>
                <a:cs typeface="Arial" panose="020B0604020202020204" pitchFamily="34" charset="0"/>
              </a:rPr>
              <a:t>not supported </a:t>
            </a:r>
            <a:r>
              <a:rPr lang="en-GB" sz="1800" dirty="0">
                <a:solidFill>
                  <a:schemeClr val="bg1"/>
                </a:solidFill>
                <a:latin typeface="Arial" panose="020B0604020202020204" pitchFamily="34" charset="0"/>
                <a:cs typeface="Arial" panose="020B0604020202020204" pitchFamily="34" charset="0"/>
              </a:rPr>
              <a:t>to find where and how they can do this</a:t>
            </a:r>
          </a:p>
          <a:p>
            <a:pPr marL="171450" indent="-171450">
              <a:lnSpc>
                <a:spcPct val="90000"/>
              </a:lnSpc>
              <a:spcBef>
                <a:spcPts val="600"/>
              </a:spcBef>
              <a:buFont typeface="Arial" panose="020B0604020202020204" pitchFamily="34" charset="0"/>
              <a:buChar char="•"/>
            </a:pPr>
            <a:r>
              <a:rPr lang="en-GB" sz="1800" dirty="0">
                <a:solidFill>
                  <a:schemeClr val="bg1"/>
                </a:solidFill>
                <a:latin typeface="Arial" panose="020B0604020202020204" pitchFamily="34" charset="0"/>
                <a:cs typeface="Arial" panose="020B0604020202020204" pitchFamily="34" charset="0"/>
              </a:rPr>
              <a:t>Some of us are </a:t>
            </a:r>
            <a:r>
              <a:rPr lang="en-GB" sz="1800" b="1" dirty="0">
                <a:solidFill>
                  <a:schemeClr val="bg1"/>
                </a:solidFill>
                <a:latin typeface="Arial" panose="020B0604020202020204" pitchFamily="34" charset="0"/>
                <a:cs typeface="Arial" panose="020B0604020202020204" pitchFamily="34" charset="0"/>
              </a:rPr>
              <a:t>active but still overweight</a:t>
            </a:r>
            <a:endParaRPr lang="en-GB" sz="1800" dirty="0">
              <a:solidFill>
                <a:schemeClr val="bg1"/>
              </a:solidFill>
              <a:latin typeface="Arial" panose="020B0604020202020204" pitchFamily="34" charset="0"/>
              <a:cs typeface="Arial" panose="020B0604020202020204" pitchFamily="34" charset="0"/>
            </a:endParaRPr>
          </a:p>
          <a:p>
            <a:pPr marL="171450" indent="-171450">
              <a:lnSpc>
                <a:spcPct val="90000"/>
              </a:lnSpc>
              <a:spcBef>
                <a:spcPts val="600"/>
              </a:spcBef>
              <a:buFont typeface="Arial" panose="020B0604020202020204" pitchFamily="34" charset="0"/>
              <a:buChar char="•"/>
            </a:pPr>
            <a:r>
              <a:rPr lang="en-GB" sz="1800" dirty="0">
                <a:solidFill>
                  <a:schemeClr val="bg1"/>
                </a:solidFill>
                <a:latin typeface="Arial" panose="020B0604020202020204" pitchFamily="34" charset="0"/>
                <a:cs typeface="Arial" panose="020B0604020202020204" pitchFamily="34" charset="0"/>
              </a:rPr>
              <a:t>It took a new GP to change my weight-inducing medication</a:t>
            </a:r>
          </a:p>
        </p:txBody>
      </p:sp>
      <p:sp>
        <p:nvSpPr>
          <p:cNvPr id="20" name="TextBox 19">
            <a:extLst>
              <a:ext uri="{FF2B5EF4-FFF2-40B4-BE49-F238E27FC236}">
                <a16:creationId xmlns:a16="http://schemas.microsoft.com/office/drawing/2014/main" id="{58896FB8-CD7F-014A-126D-65479FEB01F7}"/>
              </a:ext>
            </a:extLst>
          </p:cNvPr>
          <p:cNvSpPr txBox="1"/>
          <p:nvPr/>
        </p:nvSpPr>
        <p:spPr>
          <a:xfrm>
            <a:off x="10820616" y="8062165"/>
            <a:ext cx="6869150" cy="923330"/>
          </a:xfrm>
          <a:prstGeom prst="rect">
            <a:avLst/>
          </a:prstGeom>
          <a:noFill/>
          <a:ln>
            <a:solidFill>
              <a:schemeClr val="bg2"/>
            </a:solidFill>
          </a:ln>
        </p:spPr>
        <p:style>
          <a:lnRef idx="2">
            <a:schemeClr val="accent1"/>
          </a:lnRef>
          <a:fillRef idx="1">
            <a:schemeClr val="lt1"/>
          </a:fillRef>
          <a:effectRef idx="0">
            <a:schemeClr val="accent1"/>
          </a:effectRef>
          <a:fontRef idx="minor">
            <a:schemeClr val="dk1"/>
          </a:fontRef>
        </p:style>
        <p:txBody>
          <a:bodyPr wrap="square">
            <a:spAutoFit/>
          </a:bodyPr>
          <a:lstStyle/>
          <a:p>
            <a:pPr marL="0" lvl="1" algn="ctr"/>
            <a:r>
              <a:rPr lang="en-GB" sz="1800">
                <a:latin typeface="Arial" panose="020B0604020202020204" pitchFamily="34" charset="0"/>
                <a:cs typeface="Arial" panose="020B0604020202020204" pitchFamily="34" charset="0"/>
              </a:rPr>
              <a:t>**</a:t>
            </a:r>
            <a:r>
              <a:rPr lang="en-GB" sz="1800" b="1">
                <a:latin typeface="Arial" panose="020B0604020202020204" pitchFamily="34" charset="0"/>
                <a:cs typeface="Arial" panose="020B0604020202020204" pitchFamily="34" charset="0"/>
              </a:rPr>
              <a:t>Relational trauma </a:t>
            </a:r>
            <a:r>
              <a:rPr lang="en-GB" sz="1800">
                <a:latin typeface="Arial" panose="020B0604020202020204" pitchFamily="34" charset="0"/>
                <a:cs typeface="Arial" panose="020B0604020202020204" pitchFamily="34" charset="0"/>
              </a:rPr>
              <a:t>can impact on diet and exercise behaviours and create low motivation to change, as well as low confidence in making behavioural changes to lifestyle</a:t>
            </a:r>
          </a:p>
        </p:txBody>
      </p:sp>
      <p:sp>
        <p:nvSpPr>
          <p:cNvPr id="21" name="Rectangle: Top Corners Rounded 20">
            <a:extLst>
              <a:ext uri="{FF2B5EF4-FFF2-40B4-BE49-F238E27FC236}">
                <a16:creationId xmlns:a16="http://schemas.microsoft.com/office/drawing/2014/main" id="{06846A78-1BD3-AF4C-23F0-1D338B661B94}"/>
              </a:ext>
            </a:extLst>
          </p:cNvPr>
          <p:cNvSpPr/>
          <p:nvPr/>
        </p:nvSpPr>
        <p:spPr>
          <a:xfrm>
            <a:off x="-9922" y="575682"/>
            <a:ext cx="1933038" cy="1093782"/>
          </a:xfrm>
          <a:prstGeom prst="round2SameRect">
            <a:avLst/>
          </a:prstGeom>
          <a:solidFill>
            <a:srgbClr val="DD25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a:solidFill>
                  <a:schemeClr val="tx1"/>
                </a:solidFill>
                <a:hlinkClick r:id="rId14" action="ppaction://hlinksldjump">
                  <a:extLst>
                    <a:ext uri="{A12FA001-AC4F-418D-AE19-62706E023703}">
                      <ahyp:hlinkClr xmlns:ahyp="http://schemas.microsoft.com/office/drawing/2018/hyperlinkcolor" val="tx"/>
                    </a:ext>
                  </a:extLst>
                </a:hlinkClick>
              </a:rPr>
              <a:t>Weight Management Pathway</a:t>
            </a:r>
            <a:endParaRPr lang="en-GB" sz="1400" b="1" dirty="0">
              <a:solidFill>
                <a:schemeClr val="tx1"/>
              </a:solidFill>
            </a:endParaRPr>
          </a:p>
        </p:txBody>
      </p:sp>
    </p:spTree>
    <p:extLst>
      <p:ext uri="{BB962C8B-B14F-4D97-AF65-F5344CB8AC3E}">
        <p14:creationId xmlns:p14="http://schemas.microsoft.com/office/powerpoint/2010/main" val="4031838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B1E8BA9C-923E-8A77-1833-DBB8159EBE10}"/>
              </a:ext>
            </a:extLst>
          </p:cNvPr>
          <p:cNvSpPr>
            <a:spLocks noGrp="1"/>
          </p:cNvSpPr>
          <p:nvPr>
            <p:ph type="title"/>
          </p:nvPr>
        </p:nvSpPr>
        <p:spPr>
          <a:xfrm>
            <a:off x="289994" y="2246016"/>
            <a:ext cx="16548793" cy="865128"/>
          </a:xfrm>
        </p:spPr>
        <p:txBody>
          <a:bodyPr>
            <a:noAutofit/>
          </a:bodyPr>
          <a:lstStyle/>
          <a:p>
            <a:r>
              <a:rPr lang="en-GB" sz="4200" b="1"/>
              <a:t>Discussing Perceptions and Motivations</a:t>
            </a:r>
          </a:p>
        </p:txBody>
      </p:sp>
      <p:sp>
        <p:nvSpPr>
          <p:cNvPr id="3" name="Slide Number Placeholder 2">
            <a:extLst>
              <a:ext uri="{FF2B5EF4-FFF2-40B4-BE49-F238E27FC236}">
                <a16:creationId xmlns:a16="http://schemas.microsoft.com/office/drawing/2014/main" id="{39985B66-2FBC-B739-FFE7-0957AEC11B25}"/>
              </a:ext>
            </a:extLst>
          </p:cNvPr>
          <p:cNvSpPr>
            <a:spLocks noGrp="1"/>
          </p:cNvSpPr>
          <p:nvPr>
            <p:ph type="sldNum" sz="quarter" idx="12"/>
          </p:nvPr>
        </p:nvSpPr>
        <p:spPr>
          <a:xfrm>
            <a:off x="13969822" y="9507960"/>
            <a:ext cx="4114800" cy="547688"/>
          </a:xfrm>
        </p:spPr>
        <p:txBody>
          <a:bodyPr/>
          <a:lstStyle/>
          <a:p>
            <a:r>
              <a:rPr lang="en-GB" sz="1800" b="1">
                <a:solidFill>
                  <a:schemeClr val="bg2"/>
                </a:solidFill>
              </a:rPr>
              <a:t>Page </a:t>
            </a:r>
            <a:fld id="{950FC886-343C-4B72-AFE6-F0497CBE7873}" type="slidenum">
              <a:rPr lang="en-GB" b="1" smtClean="0"/>
              <a:pPr/>
              <a:t>6</a:t>
            </a:fld>
            <a:endParaRPr lang="en-GB" b="1"/>
          </a:p>
        </p:txBody>
      </p:sp>
      <p:sp>
        <p:nvSpPr>
          <p:cNvPr id="15" name="Rectangle 14">
            <a:extLst>
              <a:ext uri="{FF2B5EF4-FFF2-40B4-BE49-F238E27FC236}">
                <a16:creationId xmlns:a16="http://schemas.microsoft.com/office/drawing/2014/main" id="{36819A51-A6FC-2B52-956E-0C8F21BBC64C}"/>
              </a:ext>
            </a:extLst>
          </p:cNvPr>
          <p:cNvSpPr/>
          <p:nvPr/>
        </p:nvSpPr>
        <p:spPr>
          <a:xfrm>
            <a:off x="-19845" y="1150784"/>
            <a:ext cx="18307844" cy="563981"/>
          </a:xfrm>
          <a:prstGeom prst="rect">
            <a:avLst/>
          </a:prstGeom>
          <a:solidFill>
            <a:schemeClr val="accent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487"/>
          </a:p>
        </p:txBody>
      </p:sp>
      <p:sp>
        <p:nvSpPr>
          <p:cNvPr id="16" name="Rectangle 15">
            <a:extLst>
              <a:ext uri="{FF2B5EF4-FFF2-40B4-BE49-F238E27FC236}">
                <a16:creationId xmlns:a16="http://schemas.microsoft.com/office/drawing/2014/main" id="{F1C4366D-6E88-7150-6390-5EE8E4C38858}"/>
              </a:ext>
            </a:extLst>
          </p:cNvPr>
          <p:cNvSpPr>
            <a:spLocks/>
          </p:cNvSpPr>
          <p:nvPr/>
        </p:nvSpPr>
        <p:spPr>
          <a:xfrm>
            <a:off x="-19843" y="1667760"/>
            <a:ext cx="18307844" cy="169277"/>
          </a:xfrm>
          <a:prstGeom prst="rect">
            <a:avLst/>
          </a:prstGeom>
          <a:solidFill>
            <a:schemeClr val="accent3"/>
          </a:solidFill>
          <a:ln>
            <a:solidFill>
              <a:schemeClr val="accent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500"/>
          </a:p>
        </p:txBody>
      </p:sp>
      <p:sp>
        <p:nvSpPr>
          <p:cNvPr id="18" name="Rectangle: Top Corners Rounded 17">
            <a:extLst>
              <a:ext uri="{FF2B5EF4-FFF2-40B4-BE49-F238E27FC236}">
                <a16:creationId xmlns:a16="http://schemas.microsoft.com/office/drawing/2014/main" id="{609FCF41-C457-130A-DA2E-57CA2172932E}"/>
              </a:ext>
            </a:extLst>
          </p:cNvPr>
          <p:cNvSpPr/>
          <p:nvPr/>
        </p:nvSpPr>
        <p:spPr>
          <a:xfrm>
            <a:off x="8052917" y="534623"/>
            <a:ext cx="1380602" cy="1133340"/>
          </a:xfrm>
          <a:prstGeom prst="round2SameRect">
            <a:avLst/>
          </a:prstGeom>
          <a:solidFill>
            <a:srgbClr val="F08C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3" action="ppaction://hlinksldjump">
                  <a:extLst>
                    <a:ext uri="{A12FA001-AC4F-418D-AE19-62706E023703}">
                      <ahyp:hlinkClr xmlns:ahyp="http://schemas.microsoft.com/office/drawing/2018/hyperlinkcolor" val="tx"/>
                    </a:ext>
                  </a:extLst>
                </a:hlinkClick>
              </a:rPr>
              <a:t>Tier 3 &amp; 4</a:t>
            </a:r>
            <a:endParaRPr lang="en-GB" sz="1400" b="1">
              <a:solidFill>
                <a:schemeClr val="tx1"/>
              </a:solidFill>
            </a:endParaRPr>
          </a:p>
        </p:txBody>
      </p:sp>
      <p:sp>
        <p:nvSpPr>
          <p:cNvPr id="19" name="Rectangle: Top Corners Rounded 18">
            <a:extLst>
              <a:ext uri="{FF2B5EF4-FFF2-40B4-BE49-F238E27FC236}">
                <a16:creationId xmlns:a16="http://schemas.microsoft.com/office/drawing/2014/main" id="{3AD4BA1C-5E39-4499-11CD-ED30000C302B}"/>
              </a:ext>
            </a:extLst>
          </p:cNvPr>
          <p:cNvSpPr/>
          <p:nvPr/>
        </p:nvSpPr>
        <p:spPr>
          <a:xfrm>
            <a:off x="2029731" y="562879"/>
            <a:ext cx="1535539" cy="1097679"/>
          </a:xfrm>
          <a:prstGeom prst="round2SameRect">
            <a:avLst/>
          </a:prstGeom>
          <a:solidFill>
            <a:srgbClr val="7D275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4" action="ppaction://hlinksldjump">
                  <a:extLst>
                    <a:ext uri="{A12FA001-AC4F-418D-AE19-62706E023703}">
                      <ahyp:hlinkClr xmlns:ahyp="http://schemas.microsoft.com/office/drawing/2018/hyperlinkcolor" val="tx"/>
                    </a:ext>
                  </a:extLst>
                </a:hlinkClick>
              </a:rPr>
              <a:t>Tier 1</a:t>
            </a:r>
            <a:endParaRPr lang="en-GB" sz="1400" b="1">
              <a:solidFill>
                <a:schemeClr val="tx1"/>
              </a:solidFill>
            </a:endParaRPr>
          </a:p>
        </p:txBody>
      </p:sp>
      <p:sp>
        <p:nvSpPr>
          <p:cNvPr id="27" name="Rectangle: Top Corners Rounded 26">
            <a:extLst>
              <a:ext uri="{FF2B5EF4-FFF2-40B4-BE49-F238E27FC236}">
                <a16:creationId xmlns:a16="http://schemas.microsoft.com/office/drawing/2014/main" id="{1B8E09EA-BFA2-CBB1-A19D-6713DE15DCEA}"/>
              </a:ext>
            </a:extLst>
          </p:cNvPr>
          <p:cNvSpPr/>
          <p:nvPr/>
        </p:nvSpPr>
        <p:spPr>
          <a:xfrm>
            <a:off x="3701776" y="522072"/>
            <a:ext cx="1387739" cy="1145688"/>
          </a:xfrm>
          <a:prstGeom prst="round2SameRect">
            <a:avLst/>
          </a:prstGeom>
          <a:solidFill>
            <a:srgbClr val="0096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rPr>
              <a:t>Discussing Perceptions and Motivations</a:t>
            </a:r>
          </a:p>
        </p:txBody>
      </p:sp>
      <p:sp>
        <p:nvSpPr>
          <p:cNvPr id="28" name="Rectangle: Top Corners Rounded 27">
            <a:extLst>
              <a:ext uri="{FF2B5EF4-FFF2-40B4-BE49-F238E27FC236}">
                <a16:creationId xmlns:a16="http://schemas.microsoft.com/office/drawing/2014/main" id="{92C32237-C75D-E2EB-E577-C0F6DFDBC2EC}"/>
              </a:ext>
            </a:extLst>
          </p:cNvPr>
          <p:cNvSpPr/>
          <p:nvPr/>
        </p:nvSpPr>
        <p:spPr>
          <a:xfrm>
            <a:off x="5182973" y="551770"/>
            <a:ext cx="1387739" cy="1107853"/>
          </a:xfrm>
          <a:prstGeom prst="round2SameRect">
            <a:avLst/>
          </a:prstGeom>
          <a:solidFill>
            <a:srgbClr val="39B5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5" action="ppaction://hlinksldjump">
                  <a:extLst>
                    <a:ext uri="{A12FA001-AC4F-418D-AE19-62706E023703}">
                      <ahyp:hlinkClr xmlns:ahyp="http://schemas.microsoft.com/office/drawing/2018/hyperlinkcolor" val="tx"/>
                    </a:ext>
                  </a:extLst>
                </a:hlinkClick>
              </a:rPr>
              <a:t>Tier 2</a:t>
            </a:r>
            <a:endParaRPr lang="en-GB" sz="1400" b="1">
              <a:solidFill>
                <a:schemeClr val="tx1"/>
              </a:solidFill>
            </a:endParaRPr>
          </a:p>
        </p:txBody>
      </p:sp>
      <p:sp>
        <p:nvSpPr>
          <p:cNvPr id="29" name="Rectangle: Top Corners Rounded 28">
            <a:extLst>
              <a:ext uri="{FF2B5EF4-FFF2-40B4-BE49-F238E27FC236}">
                <a16:creationId xmlns:a16="http://schemas.microsoft.com/office/drawing/2014/main" id="{7646321C-95A9-6A88-2300-282627ED3036}"/>
              </a:ext>
            </a:extLst>
          </p:cNvPr>
          <p:cNvSpPr/>
          <p:nvPr/>
        </p:nvSpPr>
        <p:spPr>
          <a:xfrm>
            <a:off x="6637418" y="534303"/>
            <a:ext cx="1322041" cy="1126255"/>
          </a:xfrm>
          <a:prstGeom prst="round2SameRect">
            <a:avLst/>
          </a:prstGeom>
          <a:solidFill>
            <a:srgbClr val="74869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6" action="ppaction://hlinksldjump">
                  <a:extLst>
                    <a:ext uri="{A12FA001-AC4F-418D-AE19-62706E023703}">
                      <ahyp:hlinkClr xmlns:ahyp="http://schemas.microsoft.com/office/drawing/2018/hyperlinkcolor" val="tx"/>
                    </a:ext>
                  </a:extLst>
                </a:hlinkClick>
              </a:rPr>
              <a:t>Referring: Community Services/ Activities</a:t>
            </a:r>
            <a:endParaRPr lang="en-GB" sz="1400" b="1">
              <a:solidFill>
                <a:schemeClr val="tx1"/>
              </a:solidFill>
            </a:endParaRPr>
          </a:p>
        </p:txBody>
      </p:sp>
      <p:sp>
        <p:nvSpPr>
          <p:cNvPr id="30" name="Rectangle: Top Corners Rounded 29">
            <a:extLst>
              <a:ext uri="{FF2B5EF4-FFF2-40B4-BE49-F238E27FC236}">
                <a16:creationId xmlns:a16="http://schemas.microsoft.com/office/drawing/2014/main" id="{DFE1800F-BB1E-009F-CA17-FE3C614705D2}"/>
              </a:ext>
            </a:extLst>
          </p:cNvPr>
          <p:cNvSpPr/>
          <p:nvPr/>
        </p:nvSpPr>
        <p:spPr>
          <a:xfrm>
            <a:off x="9544783" y="534304"/>
            <a:ext cx="1322042" cy="1126255"/>
          </a:xfrm>
          <a:prstGeom prst="round2SameRect">
            <a:avLst/>
          </a:prstGeom>
          <a:solidFill>
            <a:srgbClr val="FFB90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100" b="1">
                <a:solidFill>
                  <a:schemeClr val="tx1"/>
                </a:solidFill>
                <a:hlinkClick r:id="rId7" action="ppaction://hlinksldjump">
                  <a:extLst>
                    <a:ext uri="{A12FA001-AC4F-418D-AE19-62706E023703}">
                      <ahyp:hlinkClr xmlns:ahyp="http://schemas.microsoft.com/office/drawing/2018/hyperlinkcolor" val="tx"/>
                    </a:ext>
                  </a:extLst>
                </a:hlinkClick>
              </a:rPr>
              <a:t>Identifying Opportunities to Support Weight Management</a:t>
            </a:r>
            <a:endParaRPr lang="en-GB" sz="1100" b="1">
              <a:solidFill>
                <a:schemeClr val="tx1"/>
              </a:solidFill>
            </a:endParaRPr>
          </a:p>
        </p:txBody>
      </p:sp>
      <p:sp>
        <p:nvSpPr>
          <p:cNvPr id="32" name="Rectangle: Top Corners Rounded 31">
            <a:extLst>
              <a:ext uri="{FF2B5EF4-FFF2-40B4-BE49-F238E27FC236}">
                <a16:creationId xmlns:a16="http://schemas.microsoft.com/office/drawing/2014/main" id="{6AE247FC-DB4D-0C3A-4EF2-3E7B1B5B45CF}"/>
              </a:ext>
            </a:extLst>
          </p:cNvPr>
          <p:cNvSpPr/>
          <p:nvPr/>
        </p:nvSpPr>
        <p:spPr>
          <a:xfrm>
            <a:off x="11004966" y="527483"/>
            <a:ext cx="1466322" cy="1140277"/>
          </a:xfrm>
          <a:prstGeom prst="round2SameRect">
            <a:avLst/>
          </a:prstGeom>
          <a:solidFill>
            <a:srgbClr val="0071D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8" action="ppaction://hlinksldjump">
                  <a:extLst>
                    <a:ext uri="{A12FA001-AC4F-418D-AE19-62706E023703}">
                      <ahyp:hlinkClr xmlns:ahyp="http://schemas.microsoft.com/office/drawing/2018/hyperlinkcolor" val="tx"/>
                    </a:ext>
                  </a:extLst>
                </a:hlinkClick>
              </a:rPr>
              <a:t>Measuring Weight</a:t>
            </a:r>
            <a:endParaRPr lang="en-GB" sz="1400" b="1">
              <a:solidFill>
                <a:schemeClr val="tx1"/>
              </a:solidFill>
            </a:endParaRPr>
          </a:p>
        </p:txBody>
      </p:sp>
      <p:sp>
        <p:nvSpPr>
          <p:cNvPr id="33" name="Rectangle: Top Corners Rounded 32">
            <a:extLst>
              <a:ext uri="{FF2B5EF4-FFF2-40B4-BE49-F238E27FC236}">
                <a16:creationId xmlns:a16="http://schemas.microsoft.com/office/drawing/2014/main" id="{62F272EC-A20C-54AC-DBB5-52CEB0AC45FE}"/>
              </a:ext>
            </a:extLst>
          </p:cNvPr>
          <p:cNvSpPr/>
          <p:nvPr/>
        </p:nvSpPr>
        <p:spPr>
          <a:xfrm>
            <a:off x="12609429" y="528632"/>
            <a:ext cx="1624725" cy="1131927"/>
          </a:xfrm>
          <a:prstGeom prst="round2SameRect">
            <a:avLst/>
          </a:prstGeom>
          <a:solidFill>
            <a:srgbClr val="00A4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9" action="ppaction://hlinksldjump">
                  <a:extLst>
                    <a:ext uri="{A12FA001-AC4F-418D-AE19-62706E023703}">
                      <ahyp:hlinkClr xmlns:ahyp="http://schemas.microsoft.com/office/drawing/2018/hyperlinkcolor" val="tx"/>
                    </a:ext>
                  </a:extLst>
                </a:hlinkClick>
              </a:rPr>
              <a:t>Accessibility</a:t>
            </a:r>
            <a:endParaRPr lang="en-GB" sz="1400" b="1">
              <a:solidFill>
                <a:schemeClr val="tx1"/>
              </a:solidFill>
            </a:endParaRPr>
          </a:p>
        </p:txBody>
      </p:sp>
      <p:sp>
        <p:nvSpPr>
          <p:cNvPr id="23" name="TextBox 22">
            <a:extLst>
              <a:ext uri="{FF2B5EF4-FFF2-40B4-BE49-F238E27FC236}">
                <a16:creationId xmlns:a16="http://schemas.microsoft.com/office/drawing/2014/main" id="{FC4505E8-EA8B-5C24-9AAE-111E4D38C503}"/>
              </a:ext>
            </a:extLst>
          </p:cNvPr>
          <p:cNvSpPr txBox="1"/>
          <p:nvPr/>
        </p:nvSpPr>
        <p:spPr>
          <a:xfrm>
            <a:off x="21526" y="10146385"/>
            <a:ext cx="18307843" cy="169277"/>
          </a:xfrm>
          <a:prstGeom prst="rect">
            <a:avLst/>
          </a:prstGeom>
          <a:solidFill>
            <a:srgbClr val="DD2509"/>
          </a:solidFill>
        </p:spPr>
        <p:txBody>
          <a:bodyPr wrap="square" rtlCol="0">
            <a:spAutoFit/>
          </a:bodyPr>
          <a:lstStyle/>
          <a:p>
            <a:endParaRPr lang="en-GB" sz="500"/>
          </a:p>
        </p:txBody>
      </p:sp>
      <p:sp>
        <p:nvSpPr>
          <p:cNvPr id="2" name="TextBox 1">
            <a:extLst>
              <a:ext uri="{FF2B5EF4-FFF2-40B4-BE49-F238E27FC236}">
                <a16:creationId xmlns:a16="http://schemas.microsoft.com/office/drawing/2014/main" id="{64CA76C1-5534-00DD-3D11-352066B3FAA2}"/>
              </a:ext>
            </a:extLst>
          </p:cNvPr>
          <p:cNvSpPr txBox="1"/>
          <p:nvPr/>
        </p:nvSpPr>
        <p:spPr>
          <a:xfrm>
            <a:off x="0" y="0"/>
            <a:ext cx="18288000" cy="461665"/>
          </a:xfrm>
          <a:prstGeom prst="rect">
            <a:avLst/>
          </a:prstGeom>
          <a:solidFill>
            <a:schemeClr val="bg2"/>
          </a:solidFill>
        </p:spPr>
        <p:txBody>
          <a:bodyPr wrap="square" rtlCol="0">
            <a:spAutoFit/>
          </a:bodyPr>
          <a:lstStyle/>
          <a:p>
            <a:r>
              <a:rPr lang="en-GB" sz="2400" b="1" dirty="0"/>
              <a:t>  </a:t>
            </a:r>
            <a:r>
              <a:rPr lang="en-GB" sz="2400" spc="92" dirty="0">
                <a:solidFill>
                  <a:srgbClr val="FFFFFF"/>
                </a:solidFill>
                <a:latin typeface="Arial Bold"/>
              </a:rPr>
              <a:t>Learning Disability &amp; Autism Weight Management in the </a:t>
            </a:r>
            <a:r>
              <a:rPr lang="en-GB" sz="2400" spc="92" dirty="0">
                <a:latin typeface="Arial Bold"/>
              </a:rPr>
              <a:t>South </a:t>
            </a:r>
            <a:r>
              <a:rPr lang="en-GB" sz="2400" spc="92" dirty="0">
                <a:solidFill>
                  <a:srgbClr val="FFFFFF"/>
                </a:solidFill>
                <a:latin typeface="Arial Bold"/>
              </a:rPr>
              <a:t>West of England</a:t>
            </a:r>
            <a:endParaRPr lang="en-US" sz="2400" spc="92" dirty="0">
              <a:solidFill>
                <a:srgbClr val="FFFFFF"/>
              </a:solidFill>
              <a:latin typeface="Arial Bold"/>
            </a:endParaRPr>
          </a:p>
        </p:txBody>
      </p:sp>
      <p:sp>
        <p:nvSpPr>
          <p:cNvPr id="4" name="Rectangle: Top Corners Rounded 3">
            <a:extLst>
              <a:ext uri="{FF2B5EF4-FFF2-40B4-BE49-F238E27FC236}">
                <a16:creationId xmlns:a16="http://schemas.microsoft.com/office/drawing/2014/main" id="{EB34B3D6-3482-1D3A-9EA5-65A4FE48F053}"/>
              </a:ext>
            </a:extLst>
          </p:cNvPr>
          <p:cNvSpPr/>
          <p:nvPr/>
        </p:nvSpPr>
        <p:spPr>
          <a:xfrm>
            <a:off x="14353377" y="548669"/>
            <a:ext cx="1212689" cy="1105337"/>
          </a:xfrm>
          <a:prstGeom prst="round2SameRect">
            <a:avLst/>
          </a:prstGeom>
          <a:solidFill>
            <a:schemeClr val="accent5"/>
          </a:solidFill>
          <a:ln w="57150">
            <a:solidFill>
              <a:schemeClr val="tx2"/>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200" b="1">
                <a:solidFill>
                  <a:schemeClr val="tx1"/>
                </a:solidFill>
                <a:hlinkClick r:id="rId10" action="ppaction://hlinksldjump">
                  <a:extLst>
                    <a:ext uri="{A12FA001-AC4F-418D-AE19-62706E023703}">
                      <ahyp:hlinkClr xmlns:ahyp="http://schemas.microsoft.com/office/drawing/2018/hyperlinkcolor" val="tx"/>
                    </a:ext>
                  </a:extLst>
                </a:hlinkClick>
              </a:rPr>
              <a:t>The Importance of Families and Carers</a:t>
            </a:r>
            <a:endParaRPr lang="en-GB" sz="1200" b="1">
              <a:solidFill>
                <a:schemeClr val="tx1"/>
              </a:solidFill>
            </a:endParaRPr>
          </a:p>
        </p:txBody>
      </p:sp>
      <p:sp>
        <p:nvSpPr>
          <p:cNvPr id="7" name="Rectangle: Top Corners Rounded 6">
            <a:extLst>
              <a:ext uri="{FF2B5EF4-FFF2-40B4-BE49-F238E27FC236}">
                <a16:creationId xmlns:a16="http://schemas.microsoft.com/office/drawing/2014/main" id="{C153D2C6-40CC-EBE6-55FE-04D503A06E4D}"/>
              </a:ext>
            </a:extLst>
          </p:cNvPr>
          <p:cNvSpPr/>
          <p:nvPr/>
        </p:nvSpPr>
        <p:spPr>
          <a:xfrm>
            <a:off x="15714344" y="548670"/>
            <a:ext cx="1212689" cy="1088710"/>
          </a:xfrm>
          <a:prstGeom prst="round2SameRect">
            <a:avLst/>
          </a:prstGeom>
          <a:solidFill>
            <a:schemeClr val="accent3"/>
          </a:solidFill>
          <a:ln w="57150">
            <a:solidFill>
              <a:schemeClr val="accent3"/>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400" b="1">
                <a:solidFill>
                  <a:schemeClr val="tx1"/>
                </a:solidFill>
                <a:hlinkClick r:id="rId11" action="ppaction://hlinksldjump">
                  <a:extLst>
                    <a:ext uri="{A12FA001-AC4F-418D-AE19-62706E023703}">
                      <ahyp:hlinkClr xmlns:ahyp="http://schemas.microsoft.com/office/drawing/2018/hyperlinkcolor" val="tx"/>
                    </a:ext>
                  </a:extLst>
                </a:hlinkClick>
              </a:rPr>
              <a:t>Guidance, Activities and Resources</a:t>
            </a:r>
            <a:endParaRPr lang="en-GB" sz="1400" b="1">
              <a:solidFill>
                <a:schemeClr val="tx1"/>
              </a:solidFill>
            </a:endParaRPr>
          </a:p>
        </p:txBody>
      </p:sp>
      <p:sp>
        <p:nvSpPr>
          <p:cNvPr id="13" name="Content Placeholder 2">
            <a:extLst>
              <a:ext uri="{FF2B5EF4-FFF2-40B4-BE49-F238E27FC236}">
                <a16:creationId xmlns:a16="http://schemas.microsoft.com/office/drawing/2014/main" id="{16403B67-CA6C-1280-21FF-7E52A9413BCC}"/>
              </a:ext>
            </a:extLst>
          </p:cNvPr>
          <p:cNvSpPr txBox="1">
            <a:spLocks/>
          </p:cNvSpPr>
          <p:nvPr/>
        </p:nvSpPr>
        <p:spPr>
          <a:xfrm>
            <a:off x="549607" y="3500394"/>
            <a:ext cx="9912553" cy="5270619"/>
          </a:xfrm>
          <a:prstGeom prst="rect">
            <a:avLst/>
          </a:prstGeom>
        </p:spPr>
        <p:txBody>
          <a:bodyPr>
            <a:noAutofit/>
          </a:bodyPr>
          <a:lstStyle>
            <a:lvl1pPr marL="256461" indent="-256461" algn="l" defTabSz="1025834" rtl="0" eaLnBrk="1" latinLnBrk="0" hangingPunct="1">
              <a:lnSpc>
                <a:spcPct val="90000"/>
              </a:lnSpc>
              <a:spcBef>
                <a:spcPts val="1121"/>
              </a:spcBef>
              <a:buFont typeface="Arial" panose="020B0604020202020204" pitchFamily="34" charset="0"/>
              <a:buChar char="•"/>
              <a:defRPr sz="3140" kern="1200">
                <a:solidFill>
                  <a:schemeClr val="tx1"/>
                </a:solidFill>
                <a:latin typeface="+mn-lt"/>
                <a:ea typeface="+mn-ea"/>
                <a:cs typeface="+mn-cs"/>
              </a:defRPr>
            </a:lvl1pPr>
            <a:lvl2pPr marL="769372" indent="-256461" algn="l" defTabSz="1025834" rtl="0" eaLnBrk="1" latinLnBrk="0" hangingPunct="1">
              <a:lnSpc>
                <a:spcPct val="90000"/>
              </a:lnSpc>
              <a:spcBef>
                <a:spcPts val="561"/>
              </a:spcBef>
              <a:buFont typeface="Arial" panose="020B0604020202020204" pitchFamily="34" charset="0"/>
              <a:buChar char="•"/>
              <a:defRPr sz="2694" kern="1200">
                <a:solidFill>
                  <a:schemeClr val="tx1"/>
                </a:solidFill>
                <a:latin typeface="+mn-lt"/>
                <a:ea typeface="+mn-ea"/>
                <a:cs typeface="+mn-cs"/>
              </a:defRPr>
            </a:lvl2pPr>
            <a:lvl3pPr marL="1282289" indent="-256461" algn="l" defTabSz="1025834" rtl="0" eaLnBrk="1" latinLnBrk="0" hangingPunct="1">
              <a:lnSpc>
                <a:spcPct val="90000"/>
              </a:lnSpc>
              <a:spcBef>
                <a:spcPts val="561"/>
              </a:spcBef>
              <a:buFont typeface="Arial" panose="020B0604020202020204" pitchFamily="34" charset="0"/>
              <a:buChar char="•"/>
              <a:defRPr sz="2243" kern="1200">
                <a:solidFill>
                  <a:schemeClr val="tx1"/>
                </a:solidFill>
                <a:latin typeface="+mn-lt"/>
                <a:ea typeface="+mn-ea"/>
                <a:cs typeface="+mn-cs"/>
              </a:defRPr>
            </a:lvl3pPr>
            <a:lvl4pPr marL="1795206"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4pPr>
            <a:lvl5pPr marL="2308123"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5pPr>
            <a:lvl6pPr marL="2821040"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6pPr>
            <a:lvl7pPr marL="3333955"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7pPr>
            <a:lvl8pPr marL="3846870"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8pPr>
            <a:lvl9pPr marL="4359785"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9pPr>
          </a:lstStyle>
          <a:p>
            <a:pPr marL="0" indent="0">
              <a:buFont typeface="Arial" panose="020B0604020202020204" pitchFamily="34" charset="0"/>
              <a:buNone/>
            </a:pPr>
            <a:r>
              <a:rPr lang="en-GB" sz="1800" dirty="0">
                <a:solidFill>
                  <a:schemeClr val="bg1"/>
                </a:solidFill>
              </a:rPr>
              <a:t>Explore and address perceptions* and motivations:</a:t>
            </a:r>
          </a:p>
          <a:p>
            <a:pPr>
              <a:buFont typeface="Wingdings" panose="05000000000000000000" pitchFamily="2" charset="2"/>
              <a:buChar char="v"/>
            </a:pPr>
            <a:r>
              <a:rPr lang="en-GB" sz="1800" dirty="0">
                <a:solidFill>
                  <a:schemeClr val="bg1"/>
                </a:solidFill>
              </a:rPr>
              <a:t>Assess their view of their weight and diagnosis, and possible reasons for weight gain and </a:t>
            </a:r>
            <a:r>
              <a:rPr lang="en-GB" sz="1800" dirty="0">
                <a:solidFill>
                  <a:schemeClr val="bg1"/>
                </a:solidFill>
                <a:effectLst/>
              </a:rPr>
              <a:t>‘involve carers in discussions if appropriate for the individual</a:t>
            </a:r>
            <a:endParaRPr lang="en-GB" sz="1800" dirty="0">
              <a:solidFill>
                <a:schemeClr val="bg1"/>
              </a:solidFill>
            </a:endParaRPr>
          </a:p>
          <a:p>
            <a:pPr>
              <a:buFont typeface="Wingdings" panose="05000000000000000000" pitchFamily="2" charset="2"/>
              <a:buChar char="v"/>
            </a:pPr>
            <a:r>
              <a:rPr lang="en-GB" sz="1800" dirty="0">
                <a:solidFill>
                  <a:schemeClr val="bg1"/>
                </a:solidFill>
              </a:rPr>
              <a:t>Explore any beliefs about eating, being active and weight gain that are unhelpful if the person wants to lose weight</a:t>
            </a:r>
          </a:p>
          <a:p>
            <a:pPr>
              <a:buFont typeface="Wingdings" panose="05000000000000000000" pitchFamily="2" charset="2"/>
              <a:buChar char="v"/>
            </a:pPr>
            <a:r>
              <a:rPr lang="en-GB" sz="1800" dirty="0">
                <a:solidFill>
                  <a:schemeClr val="bg1"/>
                </a:solidFill>
              </a:rPr>
              <a:t>Find out what the person has already tried and how successful this has been, and what they learned from the experience</a:t>
            </a:r>
          </a:p>
          <a:p>
            <a:pPr>
              <a:buFont typeface="Wingdings" panose="05000000000000000000" pitchFamily="2" charset="2"/>
              <a:buChar char="v"/>
            </a:pPr>
            <a:r>
              <a:rPr lang="en-GB" sz="1800" dirty="0">
                <a:solidFill>
                  <a:schemeClr val="bg1"/>
                </a:solidFill>
              </a:rPr>
              <a:t>Find out what the person enjoys doing or wants to try</a:t>
            </a:r>
          </a:p>
          <a:p>
            <a:pPr>
              <a:buFont typeface="Wingdings" panose="05000000000000000000" pitchFamily="2" charset="2"/>
              <a:buChar char="v"/>
            </a:pPr>
            <a:r>
              <a:rPr lang="en-GB" sz="1800" dirty="0">
                <a:solidFill>
                  <a:schemeClr val="bg1"/>
                </a:solidFill>
              </a:rPr>
              <a:t>Assess the person's confidence in making changes</a:t>
            </a:r>
          </a:p>
          <a:p>
            <a:pPr marL="0" indent="0">
              <a:buFont typeface="Arial" panose="020B0604020202020204" pitchFamily="34" charset="0"/>
              <a:buNone/>
            </a:pPr>
            <a:endParaRPr lang="en-GB" sz="1800" dirty="0">
              <a:solidFill>
                <a:schemeClr val="bg1"/>
              </a:solidFill>
            </a:endParaRPr>
          </a:p>
          <a:p>
            <a:pPr marL="0" indent="0">
              <a:buFont typeface="Arial" panose="020B0604020202020204" pitchFamily="34" charset="0"/>
              <a:buNone/>
            </a:pPr>
            <a:r>
              <a:rPr lang="en-GB" sz="1800" dirty="0">
                <a:solidFill>
                  <a:schemeClr val="bg1"/>
                </a:solidFill>
              </a:rPr>
              <a:t>Consider assessing readiness to change before making an action plan:</a:t>
            </a:r>
          </a:p>
          <a:p>
            <a:pPr>
              <a:buFont typeface="Wingdings" panose="05000000000000000000" pitchFamily="2" charset="2"/>
              <a:buChar char="v"/>
            </a:pPr>
            <a:r>
              <a:rPr lang="en-GB" sz="1800" dirty="0">
                <a:solidFill>
                  <a:schemeClr val="bg1"/>
                </a:solidFill>
              </a:rPr>
              <a:t>If a person (or their family or carers) does not feel this is the right time for them to take action, explain that advice and support will be available in the future whenever they need it – provide contact details so that the person can get in touch when they are ready</a:t>
            </a:r>
          </a:p>
          <a:p>
            <a:pPr>
              <a:buFont typeface="Wingdings" panose="05000000000000000000" pitchFamily="2" charset="2"/>
              <a:buChar char="v"/>
            </a:pPr>
            <a:r>
              <a:rPr lang="en-GB" sz="1800" dirty="0">
                <a:solidFill>
                  <a:schemeClr val="bg1"/>
                </a:solidFill>
              </a:rPr>
              <a:t>Give information on the benefits of healthier eating and ways to move more that is appropriate to their needs</a:t>
            </a:r>
          </a:p>
        </p:txBody>
      </p:sp>
      <p:sp>
        <p:nvSpPr>
          <p:cNvPr id="14" name="Rectangle 13">
            <a:extLst>
              <a:ext uri="{FF2B5EF4-FFF2-40B4-BE49-F238E27FC236}">
                <a16:creationId xmlns:a16="http://schemas.microsoft.com/office/drawing/2014/main" id="{19DDEDD2-12ED-0785-EDB2-559464075441}"/>
              </a:ext>
            </a:extLst>
          </p:cNvPr>
          <p:cNvSpPr/>
          <p:nvPr/>
        </p:nvSpPr>
        <p:spPr>
          <a:xfrm>
            <a:off x="11184119" y="3352244"/>
            <a:ext cx="6338513" cy="2343206"/>
          </a:xfrm>
          <a:prstGeom prst="rect">
            <a:avLst/>
          </a:prstGeom>
          <a:noFill/>
          <a:ln>
            <a:solidFill>
              <a:schemeClr val="bg2"/>
            </a:solidFill>
          </a:ln>
        </p:spPr>
        <p:style>
          <a:lnRef idx="2">
            <a:schemeClr val="accent1"/>
          </a:lnRef>
          <a:fillRef idx="1">
            <a:schemeClr val="lt1"/>
          </a:fillRef>
          <a:effectRef idx="0">
            <a:schemeClr val="accent1"/>
          </a:effectRef>
          <a:fontRef idx="minor">
            <a:schemeClr val="dk1"/>
          </a:fontRef>
        </p:style>
        <p:txBody>
          <a:bodyPr wrap="square" lIns="91440" tIns="45720" rIns="91440" bIns="45720" rtlCol="0" anchor="ctr">
            <a:spAutoFit/>
          </a:bodyPr>
          <a:lstStyle/>
          <a:p>
            <a:pPr algn="ctr">
              <a:lnSpc>
                <a:spcPct val="90000"/>
              </a:lnSpc>
              <a:spcBef>
                <a:spcPts val="1000"/>
              </a:spcBef>
            </a:pPr>
            <a:r>
              <a:rPr lang="en-GB" sz="1800" dirty="0">
                <a:latin typeface="Arial"/>
                <a:cs typeface="Arial"/>
              </a:rPr>
              <a:t>*Research suggests that young people with</a:t>
            </a:r>
            <a:r>
              <a:rPr lang="en-GB" sz="1800" dirty="0">
                <a:solidFill>
                  <a:schemeClr val="bg1"/>
                </a:solidFill>
                <a:latin typeface="Arial"/>
                <a:cs typeface="Arial"/>
              </a:rPr>
              <a:t> a </a:t>
            </a:r>
            <a:r>
              <a:rPr lang="en-GB" sz="1800" dirty="0">
                <a:latin typeface="Arial"/>
                <a:cs typeface="Arial"/>
              </a:rPr>
              <a:t>learning disability are likely to hold </a:t>
            </a:r>
            <a:r>
              <a:rPr lang="en-GB" sz="1800" b="1" dirty="0">
                <a:latin typeface="Arial"/>
                <a:cs typeface="Arial"/>
              </a:rPr>
              <a:t>more posit</a:t>
            </a:r>
            <a:r>
              <a:rPr lang="en-GB" sz="1800" b="1" dirty="0">
                <a:solidFill>
                  <a:schemeClr val="bg1"/>
                </a:solidFill>
                <a:latin typeface="Arial"/>
                <a:cs typeface="Arial"/>
              </a:rPr>
              <a:t>ive beliefs</a:t>
            </a:r>
            <a:r>
              <a:rPr lang="en-GB" sz="1800" dirty="0">
                <a:solidFill>
                  <a:schemeClr val="bg1"/>
                </a:solidFill>
                <a:latin typeface="Arial"/>
                <a:cs typeface="Arial"/>
              </a:rPr>
              <a:t> about their bodies than young people without a </a:t>
            </a:r>
            <a:r>
              <a:rPr lang="en-GB" sz="1800" dirty="0">
                <a:latin typeface="Arial"/>
                <a:cs typeface="Arial"/>
              </a:rPr>
              <a:t>learning disability, irrespective of their size</a:t>
            </a:r>
          </a:p>
          <a:p>
            <a:pPr algn="ctr">
              <a:lnSpc>
                <a:spcPct val="90000"/>
              </a:lnSpc>
              <a:spcBef>
                <a:spcPts val="1000"/>
              </a:spcBef>
            </a:pPr>
            <a:r>
              <a:rPr lang="en-GB" sz="1800" dirty="0">
                <a:latin typeface="Arial"/>
                <a:cs typeface="Arial"/>
              </a:rPr>
              <a:t>Women with a learning disability tend to perceive their bodies as being </a:t>
            </a:r>
            <a:r>
              <a:rPr lang="en-GB" sz="1800" b="1" dirty="0">
                <a:latin typeface="Arial"/>
                <a:cs typeface="Arial"/>
              </a:rPr>
              <a:t>smaller than they are</a:t>
            </a:r>
            <a:endParaRPr lang="en-GB" sz="1800" dirty="0">
              <a:latin typeface="Arial"/>
              <a:cs typeface="Arial"/>
            </a:endParaRPr>
          </a:p>
          <a:p>
            <a:pPr algn="ctr">
              <a:lnSpc>
                <a:spcPct val="90000"/>
              </a:lnSpc>
              <a:spcBef>
                <a:spcPts val="1000"/>
              </a:spcBef>
            </a:pPr>
            <a:r>
              <a:rPr lang="en-GB" sz="1800" dirty="0">
                <a:latin typeface="Arial" panose="020B0604020202020204" pitchFamily="34" charset="0"/>
                <a:cs typeface="Arial" panose="020B0604020202020204" pitchFamily="34" charset="0"/>
                <a:hlinkClick r:id="rId12"/>
              </a:rPr>
              <a:t>Obesity and weight management for people with learning disabilities: guidance - GOV.UK (www.gov.uk)</a:t>
            </a:r>
            <a:endParaRPr lang="en-GB" sz="1800"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44024114-2A3D-CCD9-D9F8-1388903DBEB9}"/>
              </a:ext>
            </a:extLst>
          </p:cNvPr>
          <p:cNvSpPr txBox="1"/>
          <p:nvPr/>
        </p:nvSpPr>
        <p:spPr>
          <a:xfrm>
            <a:off x="11184119" y="5948489"/>
            <a:ext cx="6338513" cy="1818959"/>
          </a:xfrm>
          <a:prstGeom prst="rect">
            <a:avLst/>
          </a:prstGeom>
          <a:noFill/>
          <a:ln>
            <a:solidFill>
              <a:schemeClr val="accent3"/>
            </a:solidFill>
          </a:ln>
        </p:spPr>
        <p:style>
          <a:lnRef idx="2">
            <a:schemeClr val="accent6"/>
          </a:lnRef>
          <a:fillRef idx="1">
            <a:schemeClr val="lt1"/>
          </a:fillRef>
          <a:effectRef idx="0">
            <a:schemeClr val="accent6"/>
          </a:effectRef>
          <a:fontRef idx="minor">
            <a:schemeClr val="dk1"/>
          </a:fontRef>
        </p:style>
        <p:txBody>
          <a:bodyPr wrap="square" lIns="91440" tIns="45720" rIns="91440" bIns="45720" rtlCol="0" anchor="t">
            <a:spAutoFit/>
          </a:bodyPr>
          <a:lstStyle/>
          <a:p>
            <a:pPr algn="ctr">
              <a:lnSpc>
                <a:spcPct val="90000"/>
              </a:lnSpc>
              <a:spcBef>
                <a:spcPts val="600"/>
              </a:spcBef>
            </a:pPr>
            <a:r>
              <a:rPr lang="en-GB" sz="1800" b="1" dirty="0">
                <a:latin typeface="Arial"/>
                <a:cs typeface="Arial"/>
              </a:rPr>
              <a:t>People with a learning disability and </a:t>
            </a:r>
            <a:r>
              <a:rPr lang="en-GB" sz="1800" b="1" dirty="0">
                <a:solidFill>
                  <a:schemeClr val="bg1"/>
                </a:solidFill>
                <a:latin typeface="Arial"/>
                <a:cs typeface="Arial"/>
              </a:rPr>
              <a:t>autistic people </a:t>
            </a:r>
            <a:r>
              <a:rPr lang="en-GB" sz="1800" b="1" dirty="0">
                <a:latin typeface="Arial"/>
                <a:cs typeface="Arial"/>
              </a:rPr>
              <a:t>say:</a:t>
            </a:r>
          </a:p>
          <a:p>
            <a:pPr algn="ctr">
              <a:lnSpc>
                <a:spcPct val="90000"/>
              </a:lnSpc>
              <a:spcBef>
                <a:spcPts val="600"/>
              </a:spcBef>
            </a:pPr>
            <a:r>
              <a:rPr lang="en-GB" sz="1800" dirty="0">
                <a:latin typeface="Arial" panose="020B0604020202020204" pitchFamily="34" charset="0"/>
                <a:cs typeface="Arial" panose="020B0604020202020204" pitchFamily="34" charset="0"/>
              </a:rPr>
              <a:t>We need to </a:t>
            </a:r>
            <a:r>
              <a:rPr lang="en-GB" sz="1800" b="1" dirty="0">
                <a:latin typeface="Arial" panose="020B0604020202020204" pitchFamily="34" charset="0"/>
                <a:cs typeface="Arial" panose="020B0604020202020204" pitchFamily="34" charset="0"/>
              </a:rPr>
              <a:t>reframe</a:t>
            </a:r>
            <a:r>
              <a:rPr lang="en-GB" sz="1800" dirty="0">
                <a:latin typeface="Arial" panose="020B0604020202020204" pitchFamily="34" charset="0"/>
                <a:cs typeface="Arial" panose="020B0604020202020204" pitchFamily="34" charset="0"/>
              </a:rPr>
              <a:t> and be creative about weight, recognising that </a:t>
            </a:r>
            <a:r>
              <a:rPr lang="en-GB" sz="1800" b="1" dirty="0">
                <a:latin typeface="Arial" panose="020B0604020202020204" pitchFamily="34" charset="0"/>
                <a:cs typeface="Arial" panose="020B0604020202020204" pitchFamily="34" charset="0"/>
              </a:rPr>
              <a:t>it’s about physical health </a:t>
            </a:r>
            <a:r>
              <a:rPr lang="en-GB" sz="1800" dirty="0">
                <a:latin typeface="Arial" panose="020B0604020202020204" pitchFamily="34" charset="0"/>
                <a:cs typeface="Arial" panose="020B0604020202020204" pitchFamily="34" charset="0"/>
              </a:rPr>
              <a:t>and not looks</a:t>
            </a:r>
          </a:p>
          <a:p>
            <a:pPr algn="ctr">
              <a:lnSpc>
                <a:spcPct val="90000"/>
              </a:lnSpc>
              <a:spcBef>
                <a:spcPts val="600"/>
              </a:spcBef>
            </a:pPr>
            <a:r>
              <a:rPr lang="en-GB" sz="1800" dirty="0">
                <a:latin typeface="Arial" panose="020B0604020202020204" pitchFamily="34" charset="0"/>
                <a:cs typeface="Arial" panose="020B0604020202020204" pitchFamily="34" charset="0"/>
              </a:rPr>
              <a:t>Exercise </a:t>
            </a:r>
            <a:r>
              <a:rPr lang="en-GB" sz="1800" b="1" dirty="0">
                <a:latin typeface="Arial" panose="020B0604020202020204" pitchFamily="34" charset="0"/>
                <a:cs typeface="Arial" panose="020B0604020202020204" pitchFamily="34" charset="0"/>
              </a:rPr>
              <a:t>can be fun</a:t>
            </a:r>
          </a:p>
          <a:p>
            <a:pPr algn="ctr">
              <a:lnSpc>
                <a:spcPct val="90000"/>
              </a:lnSpc>
              <a:spcBef>
                <a:spcPts val="600"/>
              </a:spcBef>
            </a:pPr>
            <a:r>
              <a:rPr lang="en-GB" sz="1800" dirty="0">
                <a:latin typeface="Arial" panose="020B0604020202020204" pitchFamily="34" charset="0"/>
                <a:cs typeface="Arial" panose="020B0604020202020204" pitchFamily="34" charset="0"/>
              </a:rPr>
              <a:t>Finding</a:t>
            </a:r>
            <a:r>
              <a:rPr lang="en-GB" sz="1800" b="1" dirty="0">
                <a:latin typeface="Arial" panose="020B0604020202020204" pitchFamily="34" charset="0"/>
                <a:cs typeface="Arial" panose="020B0604020202020204" pitchFamily="34" charset="0"/>
              </a:rPr>
              <a:t> a personal reason </a:t>
            </a:r>
            <a:r>
              <a:rPr lang="en-GB" sz="1800" dirty="0">
                <a:latin typeface="Arial" panose="020B0604020202020204" pitchFamily="34" charset="0"/>
                <a:cs typeface="Arial" panose="020B0604020202020204" pitchFamily="34" charset="0"/>
              </a:rPr>
              <a:t>to lose weight can motivate people</a:t>
            </a:r>
          </a:p>
        </p:txBody>
      </p:sp>
      <p:sp>
        <p:nvSpPr>
          <p:cNvPr id="21" name="TextBox 20">
            <a:extLst>
              <a:ext uri="{FF2B5EF4-FFF2-40B4-BE49-F238E27FC236}">
                <a16:creationId xmlns:a16="http://schemas.microsoft.com/office/drawing/2014/main" id="{CA6AD75D-0586-E81D-3A07-477A311D820A}"/>
              </a:ext>
            </a:extLst>
          </p:cNvPr>
          <p:cNvSpPr txBox="1"/>
          <p:nvPr/>
        </p:nvSpPr>
        <p:spPr>
          <a:xfrm>
            <a:off x="11184120" y="8143166"/>
            <a:ext cx="6338513" cy="646331"/>
          </a:xfrm>
          <a:prstGeom prst="rect">
            <a:avLst/>
          </a:prstGeom>
          <a:noFill/>
          <a:ln>
            <a:solidFill>
              <a:srgbClr val="FF0000"/>
            </a:solidFill>
          </a:ln>
        </p:spPr>
        <p:style>
          <a:lnRef idx="2">
            <a:schemeClr val="accent1"/>
          </a:lnRef>
          <a:fillRef idx="1">
            <a:schemeClr val="lt1"/>
          </a:fillRef>
          <a:effectRef idx="0">
            <a:schemeClr val="accent1"/>
          </a:effectRef>
          <a:fontRef idx="minor">
            <a:schemeClr val="dk1"/>
          </a:fontRef>
        </p:style>
        <p:txBody>
          <a:bodyPr wrap="square">
            <a:spAutoFit/>
          </a:bodyPr>
          <a:lstStyle/>
          <a:p>
            <a:pPr marL="0" indent="0" algn="ctr">
              <a:buNone/>
            </a:pPr>
            <a:r>
              <a:rPr lang="en-GB" sz="1800" b="1">
                <a:solidFill>
                  <a:schemeClr val="accent1"/>
                </a:solidFill>
                <a:latin typeface="Arial" panose="020B0604020202020204" pitchFamily="34" charset="0"/>
                <a:cs typeface="Arial" panose="020B0604020202020204" pitchFamily="34" charset="0"/>
              </a:rPr>
              <a:t>Before any referral check if services are inclusive and if referral is appropriate/ accessible</a:t>
            </a:r>
          </a:p>
        </p:txBody>
      </p:sp>
      <p:sp>
        <p:nvSpPr>
          <p:cNvPr id="22" name="Rectangle: Top Corners Rounded 21">
            <a:extLst>
              <a:ext uri="{FF2B5EF4-FFF2-40B4-BE49-F238E27FC236}">
                <a16:creationId xmlns:a16="http://schemas.microsoft.com/office/drawing/2014/main" id="{1BD16CFD-179A-7547-5088-AB98EC12DD83}"/>
              </a:ext>
            </a:extLst>
          </p:cNvPr>
          <p:cNvSpPr/>
          <p:nvPr/>
        </p:nvSpPr>
        <p:spPr>
          <a:xfrm>
            <a:off x="-9922" y="575682"/>
            <a:ext cx="1933038" cy="1093782"/>
          </a:xfrm>
          <a:prstGeom prst="round2SameRect">
            <a:avLst/>
          </a:prstGeom>
          <a:solidFill>
            <a:srgbClr val="DD25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13" action="ppaction://hlinksldjump">
                  <a:extLst>
                    <a:ext uri="{A12FA001-AC4F-418D-AE19-62706E023703}">
                      <ahyp:hlinkClr xmlns:ahyp="http://schemas.microsoft.com/office/drawing/2018/hyperlinkcolor" val="tx"/>
                    </a:ext>
                  </a:extLst>
                </a:hlinkClick>
              </a:rPr>
              <a:t>Weight Management Pathway</a:t>
            </a:r>
            <a:endParaRPr lang="en-GB" sz="1400" b="1">
              <a:solidFill>
                <a:schemeClr val="tx1"/>
              </a:solidFill>
            </a:endParaRPr>
          </a:p>
        </p:txBody>
      </p:sp>
    </p:spTree>
    <p:extLst>
      <p:ext uri="{BB962C8B-B14F-4D97-AF65-F5344CB8AC3E}">
        <p14:creationId xmlns:p14="http://schemas.microsoft.com/office/powerpoint/2010/main" val="1786343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B1E8BA9C-923E-8A77-1833-DBB8159EBE10}"/>
              </a:ext>
            </a:extLst>
          </p:cNvPr>
          <p:cNvSpPr>
            <a:spLocks noGrp="1"/>
          </p:cNvSpPr>
          <p:nvPr>
            <p:ph type="title"/>
          </p:nvPr>
        </p:nvSpPr>
        <p:spPr>
          <a:xfrm>
            <a:off x="378240" y="2376384"/>
            <a:ext cx="16548793" cy="865128"/>
          </a:xfrm>
        </p:spPr>
        <p:txBody>
          <a:bodyPr>
            <a:noAutofit/>
          </a:bodyPr>
          <a:lstStyle/>
          <a:p>
            <a:r>
              <a:rPr lang="en-GB" sz="4000" b="1" dirty="0"/>
              <a:t>Tier 2: </a:t>
            </a:r>
            <a:r>
              <a:rPr lang="en-GB" sz="4000" b="1" i="0" dirty="0">
                <a:latin typeface="Arial" panose="020B0604020202020204" pitchFamily="34" charset="0"/>
                <a:ea typeface="+mn-ea"/>
                <a:cs typeface="Arial" panose="020B0604020202020204" pitchFamily="34" charset="0"/>
              </a:rPr>
              <a:t>Weight Management Services- </a:t>
            </a:r>
            <a:r>
              <a:rPr lang="en-GB" sz="4000" i="0" dirty="0">
                <a:latin typeface="Arial" panose="020B0604020202020204" pitchFamily="34" charset="0"/>
                <a:ea typeface="+mn-ea"/>
                <a:cs typeface="Arial" panose="020B0604020202020204" pitchFamily="34" charset="0"/>
              </a:rPr>
              <a:t>Primary care with community interventions to embed positive routines</a:t>
            </a:r>
            <a:br>
              <a:rPr lang="en-GB" sz="1400" dirty="0"/>
            </a:br>
            <a:endParaRPr lang="en-GB" sz="4200" b="1" dirty="0"/>
          </a:p>
        </p:txBody>
      </p:sp>
      <p:sp>
        <p:nvSpPr>
          <p:cNvPr id="3" name="Slide Number Placeholder 2">
            <a:extLst>
              <a:ext uri="{FF2B5EF4-FFF2-40B4-BE49-F238E27FC236}">
                <a16:creationId xmlns:a16="http://schemas.microsoft.com/office/drawing/2014/main" id="{39985B66-2FBC-B739-FFE7-0957AEC11B25}"/>
              </a:ext>
            </a:extLst>
          </p:cNvPr>
          <p:cNvSpPr>
            <a:spLocks noGrp="1"/>
          </p:cNvSpPr>
          <p:nvPr>
            <p:ph type="sldNum" sz="quarter" idx="12"/>
          </p:nvPr>
        </p:nvSpPr>
        <p:spPr>
          <a:xfrm>
            <a:off x="13969822" y="9507960"/>
            <a:ext cx="4114800" cy="547688"/>
          </a:xfrm>
        </p:spPr>
        <p:txBody>
          <a:bodyPr/>
          <a:lstStyle/>
          <a:p>
            <a:r>
              <a:rPr lang="en-GB" sz="1800" b="1">
                <a:solidFill>
                  <a:schemeClr val="bg2"/>
                </a:solidFill>
              </a:rPr>
              <a:t>Page </a:t>
            </a:r>
            <a:fld id="{950FC886-343C-4B72-AFE6-F0497CBE7873}" type="slidenum">
              <a:rPr lang="en-GB" b="1" smtClean="0"/>
              <a:pPr/>
              <a:t>7</a:t>
            </a:fld>
            <a:endParaRPr lang="en-GB" b="1"/>
          </a:p>
        </p:txBody>
      </p:sp>
      <p:sp>
        <p:nvSpPr>
          <p:cNvPr id="15" name="Rectangle 14">
            <a:extLst>
              <a:ext uri="{FF2B5EF4-FFF2-40B4-BE49-F238E27FC236}">
                <a16:creationId xmlns:a16="http://schemas.microsoft.com/office/drawing/2014/main" id="{36819A51-A6FC-2B52-956E-0C8F21BBC64C}"/>
              </a:ext>
            </a:extLst>
          </p:cNvPr>
          <p:cNvSpPr/>
          <p:nvPr/>
        </p:nvSpPr>
        <p:spPr>
          <a:xfrm>
            <a:off x="-19845" y="1150784"/>
            <a:ext cx="18307844" cy="563981"/>
          </a:xfrm>
          <a:prstGeom prst="rect">
            <a:avLst/>
          </a:prstGeom>
          <a:solidFill>
            <a:schemeClr val="accent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487"/>
          </a:p>
        </p:txBody>
      </p:sp>
      <p:sp>
        <p:nvSpPr>
          <p:cNvPr id="16" name="Rectangle 15">
            <a:extLst>
              <a:ext uri="{FF2B5EF4-FFF2-40B4-BE49-F238E27FC236}">
                <a16:creationId xmlns:a16="http://schemas.microsoft.com/office/drawing/2014/main" id="{F1C4366D-6E88-7150-6390-5EE8E4C38858}"/>
              </a:ext>
            </a:extLst>
          </p:cNvPr>
          <p:cNvSpPr>
            <a:spLocks/>
          </p:cNvSpPr>
          <p:nvPr/>
        </p:nvSpPr>
        <p:spPr>
          <a:xfrm>
            <a:off x="-19843" y="1667760"/>
            <a:ext cx="18307844" cy="169277"/>
          </a:xfrm>
          <a:prstGeom prst="rect">
            <a:avLst/>
          </a:prstGeom>
          <a:solidFill>
            <a:schemeClr val="accent2"/>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500"/>
          </a:p>
        </p:txBody>
      </p:sp>
      <p:sp>
        <p:nvSpPr>
          <p:cNvPr id="18" name="Rectangle: Top Corners Rounded 17">
            <a:extLst>
              <a:ext uri="{FF2B5EF4-FFF2-40B4-BE49-F238E27FC236}">
                <a16:creationId xmlns:a16="http://schemas.microsoft.com/office/drawing/2014/main" id="{609FCF41-C457-130A-DA2E-57CA2172932E}"/>
              </a:ext>
            </a:extLst>
          </p:cNvPr>
          <p:cNvSpPr/>
          <p:nvPr/>
        </p:nvSpPr>
        <p:spPr>
          <a:xfrm>
            <a:off x="8052917" y="534623"/>
            <a:ext cx="1380602" cy="1133340"/>
          </a:xfrm>
          <a:prstGeom prst="round2SameRect">
            <a:avLst/>
          </a:prstGeom>
          <a:solidFill>
            <a:srgbClr val="F08C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3" action="ppaction://hlinksldjump">
                  <a:extLst>
                    <a:ext uri="{A12FA001-AC4F-418D-AE19-62706E023703}">
                      <ahyp:hlinkClr xmlns:ahyp="http://schemas.microsoft.com/office/drawing/2018/hyperlinkcolor" val="tx"/>
                    </a:ext>
                  </a:extLst>
                </a:hlinkClick>
              </a:rPr>
              <a:t>Tier 3 &amp; 4</a:t>
            </a:r>
            <a:endParaRPr lang="en-GB" sz="1400" b="1">
              <a:solidFill>
                <a:schemeClr val="tx1"/>
              </a:solidFill>
            </a:endParaRPr>
          </a:p>
        </p:txBody>
      </p:sp>
      <p:sp>
        <p:nvSpPr>
          <p:cNvPr id="19" name="Rectangle: Top Corners Rounded 18">
            <a:extLst>
              <a:ext uri="{FF2B5EF4-FFF2-40B4-BE49-F238E27FC236}">
                <a16:creationId xmlns:a16="http://schemas.microsoft.com/office/drawing/2014/main" id="{3AD4BA1C-5E39-4499-11CD-ED30000C302B}"/>
              </a:ext>
            </a:extLst>
          </p:cNvPr>
          <p:cNvSpPr/>
          <p:nvPr/>
        </p:nvSpPr>
        <p:spPr>
          <a:xfrm>
            <a:off x="2029731" y="562879"/>
            <a:ext cx="1535539" cy="1097679"/>
          </a:xfrm>
          <a:prstGeom prst="round2SameRect">
            <a:avLst/>
          </a:prstGeom>
          <a:solidFill>
            <a:srgbClr val="7D275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4" action="ppaction://hlinksldjump">
                  <a:extLst>
                    <a:ext uri="{A12FA001-AC4F-418D-AE19-62706E023703}">
                      <ahyp:hlinkClr xmlns:ahyp="http://schemas.microsoft.com/office/drawing/2018/hyperlinkcolor" val="tx"/>
                    </a:ext>
                  </a:extLst>
                </a:hlinkClick>
              </a:rPr>
              <a:t>Tier 1</a:t>
            </a:r>
            <a:endParaRPr lang="en-GB" sz="1400" b="1">
              <a:solidFill>
                <a:schemeClr val="tx1"/>
              </a:solidFill>
            </a:endParaRPr>
          </a:p>
        </p:txBody>
      </p:sp>
      <p:sp>
        <p:nvSpPr>
          <p:cNvPr id="27" name="Rectangle: Top Corners Rounded 26">
            <a:extLst>
              <a:ext uri="{FF2B5EF4-FFF2-40B4-BE49-F238E27FC236}">
                <a16:creationId xmlns:a16="http://schemas.microsoft.com/office/drawing/2014/main" id="{1B8E09EA-BFA2-CBB1-A19D-6713DE15DCEA}"/>
              </a:ext>
            </a:extLst>
          </p:cNvPr>
          <p:cNvSpPr/>
          <p:nvPr/>
        </p:nvSpPr>
        <p:spPr>
          <a:xfrm>
            <a:off x="3701776" y="522072"/>
            <a:ext cx="1387739" cy="1145688"/>
          </a:xfrm>
          <a:prstGeom prst="round2SameRect">
            <a:avLst/>
          </a:prstGeom>
          <a:solidFill>
            <a:srgbClr val="0096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5" action="ppaction://hlinksldjump">
                  <a:extLst>
                    <a:ext uri="{A12FA001-AC4F-418D-AE19-62706E023703}">
                      <ahyp:hlinkClr xmlns:ahyp="http://schemas.microsoft.com/office/drawing/2018/hyperlinkcolor" val="tx"/>
                    </a:ext>
                  </a:extLst>
                </a:hlinkClick>
              </a:rPr>
              <a:t>Discussing Perceptions and Motivations</a:t>
            </a:r>
            <a:endParaRPr lang="en-GB" sz="1400" b="1">
              <a:solidFill>
                <a:schemeClr val="tx1"/>
              </a:solidFill>
            </a:endParaRPr>
          </a:p>
        </p:txBody>
      </p:sp>
      <p:sp>
        <p:nvSpPr>
          <p:cNvPr id="28" name="Rectangle: Top Corners Rounded 27">
            <a:extLst>
              <a:ext uri="{FF2B5EF4-FFF2-40B4-BE49-F238E27FC236}">
                <a16:creationId xmlns:a16="http://schemas.microsoft.com/office/drawing/2014/main" id="{92C32237-C75D-E2EB-E577-C0F6DFDBC2EC}"/>
              </a:ext>
            </a:extLst>
          </p:cNvPr>
          <p:cNvSpPr/>
          <p:nvPr/>
        </p:nvSpPr>
        <p:spPr>
          <a:xfrm>
            <a:off x="5182973" y="551770"/>
            <a:ext cx="1387739" cy="1107853"/>
          </a:xfrm>
          <a:prstGeom prst="round2SameRect">
            <a:avLst/>
          </a:prstGeom>
          <a:solidFill>
            <a:srgbClr val="39B5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rPr>
              <a:t>Tier 2</a:t>
            </a:r>
          </a:p>
        </p:txBody>
      </p:sp>
      <p:sp>
        <p:nvSpPr>
          <p:cNvPr id="29" name="Rectangle: Top Corners Rounded 28">
            <a:extLst>
              <a:ext uri="{FF2B5EF4-FFF2-40B4-BE49-F238E27FC236}">
                <a16:creationId xmlns:a16="http://schemas.microsoft.com/office/drawing/2014/main" id="{7646321C-95A9-6A88-2300-282627ED3036}"/>
              </a:ext>
            </a:extLst>
          </p:cNvPr>
          <p:cNvSpPr/>
          <p:nvPr/>
        </p:nvSpPr>
        <p:spPr>
          <a:xfrm>
            <a:off x="6637418" y="534303"/>
            <a:ext cx="1322041" cy="1126255"/>
          </a:xfrm>
          <a:prstGeom prst="round2SameRect">
            <a:avLst/>
          </a:prstGeom>
          <a:solidFill>
            <a:srgbClr val="74869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6" action="ppaction://hlinksldjump">
                  <a:extLst>
                    <a:ext uri="{A12FA001-AC4F-418D-AE19-62706E023703}">
                      <ahyp:hlinkClr xmlns:ahyp="http://schemas.microsoft.com/office/drawing/2018/hyperlinkcolor" val="tx"/>
                    </a:ext>
                  </a:extLst>
                </a:hlinkClick>
              </a:rPr>
              <a:t>Referring: Community Services/ Activities</a:t>
            </a:r>
            <a:endParaRPr lang="en-GB" sz="1400" b="1">
              <a:solidFill>
                <a:schemeClr val="tx1"/>
              </a:solidFill>
            </a:endParaRPr>
          </a:p>
        </p:txBody>
      </p:sp>
      <p:sp>
        <p:nvSpPr>
          <p:cNvPr id="30" name="Rectangle: Top Corners Rounded 29">
            <a:extLst>
              <a:ext uri="{FF2B5EF4-FFF2-40B4-BE49-F238E27FC236}">
                <a16:creationId xmlns:a16="http://schemas.microsoft.com/office/drawing/2014/main" id="{DFE1800F-BB1E-009F-CA17-FE3C614705D2}"/>
              </a:ext>
            </a:extLst>
          </p:cNvPr>
          <p:cNvSpPr/>
          <p:nvPr/>
        </p:nvSpPr>
        <p:spPr>
          <a:xfrm>
            <a:off x="9544783" y="534304"/>
            <a:ext cx="1322042" cy="1126255"/>
          </a:xfrm>
          <a:prstGeom prst="round2SameRect">
            <a:avLst/>
          </a:prstGeom>
          <a:solidFill>
            <a:srgbClr val="FFB90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100" b="1">
                <a:solidFill>
                  <a:schemeClr val="tx1"/>
                </a:solidFill>
                <a:hlinkClick r:id="rId7" action="ppaction://hlinksldjump">
                  <a:extLst>
                    <a:ext uri="{A12FA001-AC4F-418D-AE19-62706E023703}">
                      <ahyp:hlinkClr xmlns:ahyp="http://schemas.microsoft.com/office/drawing/2018/hyperlinkcolor" val="tx"/>
                    </a:ext>
                  </a:extLst>
                </a:hlinkClick>
              </a:rPr>
              <a:t>Identifying Opportunities to Support Weight Management</a:t>
            </a:r>
            <a:endParaRPr lang="en-GB" sz="1100" b="1">
              <a:solidFill>
                <a:schemeClr val="tx1"/>
              </a:solidFill>
            </a:endParaRPr>
          </a:p>
        </p:txBody>
      </p:sp>
      <p:sp>
        <p:nvSpPr>
          <p:cNvPr id="32" name="Rectangle: Top Corners Rounded 31">
            <a:extLst>
              <a:ext uri="{FF2B5EF4-FFF2-40B4-BE49-F238E27FC236}">
                <a16:creationId xmlns:a16="http://schemas.microsoft.com/office/drawing/2014/main" id="{6AE247FC-DB4D-0C3A-4EF2-3E7B1B5B45CF}"/>
              </a:ext>
            </a:extLst>
          </p:cNvPr>
          <p:cNvSpPr/>
          <p:nvPr/>
        </p:nvSpPr>
        <p:spPr>
          <a:xfrm>
            <a:off x="11004966" y="527483"/>
            <a:ext cx="1466322" cy="1140277"/>
          </a:xfrm>
          <a:prstGeom prst="round2SameRect">
            <a:avLst/>
          </a:prstGeom>
          <a:solidFill>
            <a:srgbClr val="0071D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8" action="ppaction://hlinksldjump">
                  <a:extLst>
                    <a:ext uri="{A12FA001-AC4F-418D-AE19-62706E023703}">
                      <ahyp:hlinkClr xmlns:ahyp="http://schemas.microsoft.com/office/drawing/2018/hyperlinkcolor" val="tx"/>
                    </a:ext>
                  </a:extLst>
                </a:hlinkClick>
              </a:rPr>
              <a:t>Measuring Weight</a:t>
            </a:r>
            <a:endParaRPr lang="en-GB" sz="1400" b="1">
              <a:solidFill>
                <a:schemeClr val="tx1"/>
              </a:solidFill>
            </a:endParaRPr>
          </a:p>
        </p:txBody>
      </p:sp>
      <p:sp>
        <p:nvSpPr>
          <p:cNvPr id="33" name="Rectangle: Top Corners Rounded 32">
            <a:extLst>
              <a:ext uri="{FF2B5EF4-FFF2-40B4-BE49-F238E27FC236}">
                <a16:creationId xmlns:a16="http://schemas.microsoft.com/office/drawing/2014/main" id="{62F272EC-A20C-54AC-DBB5-52CEB0AC45FE}"/>
              </a:ext>
            </a:extLst>
          </p:cNvPr>
          <p:cNvSpPr/>
          <p:nvPr/>
        </p:nvSpPr>
        <p:spPr>
          <a:xfrm>
            <a:off x="12609429" y="528632"/>
            <a:ext cx="1624725" cy="1131927"/>
          </a:xfrm>
          <a:prstGeom prst="round2SameRect">
            <a:avLst/>
          </a:prstGeom>
          <a:solidFill>
            <a:srgbClr val="00A4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9" action="ppaction://hlinksldjump">
                  <a:extLst>
                    <a:ext uri="{A12FA001-AC4F-418D-AE19-62706E023703}">
                      <ahyp:hlinkClr xmlns:ahyp="http://schemas.microsoft.com/office/drawing/2018/hyperlinkcolor" val="tx"/>
                    </a:ext>
                  </a:extLst>
                </a:hlinkClick>
              </a:rPr>
              <a:t>Accessibility</a:t>
            </a:r>
            <a:endParaRPr lang="en-GB" sz="1400" b="1">
              <a:solidFill>
                <a:schemeClr val="tx1"/>
              </a:solidFill>
            </a:endParaRPr>
          </a:p>
        </p:txBody>
      </p:sp>
      <p:sp>
        <p:nvSpPr>
          <p:cNvPr id="23" name="TextBox 22">
            <a:extLst>
              <a:ext uri="{FF2B5EF4-FFF2-40B4-BE49-F238E27FC236}">
                <a16:creationId xmlns:a16="http://schemas.microsoft.com/office/drawing/2014/main" id="{FC4505E8-EA8B-5C24-9AAE-111E4D38C503}"/>
              </a:ext>
            </a:extLst>
          </p:cNvPr>
          <p:cNvSpPr txBox="1"/>
          <p:nvPr/>
        </p:nvSpPr>
        <p:spPr>
          <a:xfrm>
            <a:off x="21526" y="10146385"/>
            <a:ext cx="18307843" cy="169277"/>
          </a:xfrm>
          <a:prstGeom prst="rect">
            <a:avLst/>
          </a:prstGeom>
          <a:solidFill>
            <a:srgbClr val="DD2509"/>
          </a:solidFill>
        </p:spPr>
        <p:txBody>
          <a:bodyPr wrap="square" rtlCol="0">
            <a:spAutoFit/>
          </a:bodyPr>
          <a:lstStyle/>
          <a:p>
            <a:endParaRPr lang="en-GB" sz="500"/>
          </a:p>
        </p:txBody>
      </p:sp>
      <p:sp>
        <p:nvSpPr>
          <p:cNvPr id="2" name="TextBox 1">
            <a:extLst>
              <a:ext uri="{FF2B5EF4-FFF2-40B4-BE49-F238E27FC236}">
                <a16:creationId xmlns:a16="http://schemas.microsoft.com/office/drawing/2014/main" id="{64CA76C1-5534-00DD-3D11-352066B3FAA2}"/>
              </a:ext>
            </a:extLst>
          </p:cNvPr>
          <p:cNvSpPr txBox="1"/>
          <p:nvPr/>
        </p:nvSpPr>
        <p:spPr>
          <a:xfrm>
            <a:off x="0" y="0"/>
            <a:ext cx="18288000" cy="461665"/>
          </a:xfrm>
          <a:prstGeom prst="rect">
            <a:avLst/>
          </a:prstGeom>
          <a:solidFill>
            <a:schemeClr val="bg2"/>
          </a:solidFill>
        </p:spPr>
        <p:txBody>
          <a:bodyPr wrap="square" rtlCol="0">
            <a:spAutoFit/>
          </a:bodyPr>
          <a:lstStyle/>
          <a:p>
            <a:r>
              <a:rPr lang="en-GB" sz="2400" b="1" dirty="0"/>
              <a:t>  </a:t>
            </a:r>
            <a:r>
              <a:rPr lang="en-GB" sz="2400" spc="92" dirty="0">
                <a:solidFill>
                  <a:srgbClr val="FFFFFF"/>
                </a:solidFill>
                <a:latin typeface="Arial Bold"/>
              </a:rPr>
              <a:t>Learning Disability &amp; Autism Weight Management in the </a:t>
            </a:r>
            <a:r>
              <a:rPr lang="en-GB" sz="2400" spc="92" dirty="0">
                <a:latin typeface="Arial Bold"/>
              </a:rPr>
              <a:t>South</a:t>
            </a:r>
            <a:r>
              <a:rPr lang="en-GB" sz="2400" spc="92" dirty="0">
                <a:solidFill>
                  <a:srgbClr val="FFFFFF"/>
                </a:solidFill>
                <a:latin typeface="Arial Bold"/>
              </a:rPr>
              <a:t> West of England</a:t>
            </a:r>
            <a:endParaRPr lang="en-US" sz="2400" spc="92" dirty="0">
              <a:solidFill>
                <a:srgbClr val="FFFFFF"/>
              </a:solidFill>
              <a:latin typeface="Arial Bold"/>
            </a:endParaRPr>
          </a:p>
        </p:txBody>
      </p:sp>
      <p:sp>
        <p:nvSpPr>
          <p:cNvPr id="4" name="Rectangle: Top Corners Rounded 3">
            <a:extLst>
              <a:ext uri="{FF2B5EF4-FFF2-40B4-BE49-F238E27FC236}">
                <a16:creationId xmlns:a16="http://schemas.microsoft.com/office/drawing/2014/main" id="{EB34B3D6-3482-1D3A-9EA5-65A4FE48F053}"/>
              </a:ext>
            </a:extLst>
          </p:cNvPr>
          <p:cNvSpPr/>
          <p:nvPr/>
        </p:nvSpPr>
        <p:spPr>
          <a:xfrm>
            <a:off x="14353377" y="548669"/>
            <a:ext cx="1212689" cy="1105337"/>
          </a:xfrm>
          <a:prstGeom prst="round2SameRect">
            <a:avLst/>
          </a:prstGeom>
          <a:solidFill>
            <a:schemeClr val="accent5"/>
          </a:solidFill>
          <a:ln w="57150">
            <a:solidFill>
              <a:schemeClr val="tx2"/>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200" b="1">
                <a:solidFill>
                  <a:schemeClr val="tx1"/>
                </a:solidFill>
                <a:hlinkClick r:id="rId10" action="ppaction://hlinksldjump">
                  <a:extLst>
                    <a:ext uri="{A12FA001-AC4F-418D-AE19-62706E023703}">
                      <ahyp:hlinkClr xmlns:ahyp="http://schemas.microsoft.com/office/drawing/2018/hyperlinkcolor" val="tx"/>
                    </a:ext>
                  </a:extLst>
                </a:hlinkClick>
              </a:rPr>
              <a:t>The Importance of Families and Carers</a:t>
            </a:r>
            <a:endParaRPr lang="en-GB" sz="1200" b="1">
              <a:solidFill>
                <a:schemeClr val="tx1"/>
              </a:solidFill>
            </a:endParaRPr>
          </a:p>
        </p:txBody>
      </p:sp>
      <p:sp>
        <p:nvSpPr>
          <p:cNvPr id="7" name="Rectangle: Top Corners Rounded 6">
            <a:extLst>
              <a:ext uri="{FF2B5EF4-FFF2-40B4-BE49-F238E27FC236}">
                <a16:creationId xmlns:a16="http://schemas.microsoft.com/office/drawing/2014/main" id="{C153D2C6-40CC-EBE6-55FE-04D503A06E4D}"/>
              </a:ext>
            </a:extLst>
          </p:cNvPr>
          <p:cNvSpPr/>
          <p:nvPr/>
        </p:nvSpPr>
        <p:spPr>
          <a:xfrm>
            <a:off x="15714344" y="548670"/>
            <a:ext cx="1212689" cy="1088710"/>
          </a:xfrm>
          <a:prstGeom prst="round2SameRect">
            <a:avLst/>
          </a:prstGeom>
          <a:solidFill>
            <a:schemeClr val="accent3"/>
          </a:solidFill>
          <a:ln w="57150">
            <a:solidFill>
              <a:schemeClr val="accent3"/>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400" b="1">
                <a:solidFill>
                  <a:schemeClr val="tx1"/>
                </a:solidFill>
                <a:hlinkClick r:id="rId11" action="ppaction://hlinksldjump">
                  <a:extLst>
                    <a:ext uri="{A12FA001-AC4F-418D-AE19-62706E023703}">
                      <ahyp:hlinkClr xmlns:ahyp="http://schemas.microsoft.com/office/drawing/2018/hyperlinkcolor" val="tx"/>
                    </a:ext>
                  </a:extLst>
                </a:hlinkClick>
              </a:rPr>
              <a:t>Guidance, Activities and Resources</a:t>
            </a:r>
            <a:endParaRPr lang="en-GB" sz="1400" b="1">
              <a:solidFill>
                <a:schemeClr val="tx1"/>
              </a:solidFill>
            </a:endParaRPr>
          </a:p>
        </p:txBody>
      </p:sp>
      <p:sp>
        <p:nvSpPr>
          <p:cNvPr id="5" name="Content Placeholder 2">
            <a:extLst>
              <a:ext uri="{FF2B5EF4-FFF2-40B4-BE49-F238E27FC236}">
                <a16:creationId xmlns:a16="http://schemas.microsoft.com/office/drawing/2014/main" id="{4FFD0C85-3D7C-277C-CEC2-2A8352AD4AC6}"/>
              </a:ext>
            </a:extLst>
          </p:cNvPr>
          <p:cNvSpPr txBox="1">
            <a:spLocks/>
          </p:cNvSpPr>
          <p:nvPr/>
        </p:nvSpPr>
        <p:spPr>
          <a:xfrm>
            <a:off x="397516" y="3578997"/>
            <a:ext cx="10012575" cy="5395820"/>
          </a:xfrm>
          <a:prstGeom prst="rect">
            <a:avLst/>
          </a:prstGeom>
        </p:spPr>
        <p:txBody>
          <a:bodyPr lIns="91440" tIns="45720" rIns="91440" bIns="45720" anchor="t">
            <a:noAutofit/>
          </a:bodyPr>
          <a:lstStyle>
            <a:lvl1pPr marL="256461" indent="-256461" algn="l" defTabSz="1025834" rtl="0" eaLnBrk="1" latinLnBrk="0" hangingPunct="1">
              <a:lnSpc>
                <a:spcPct val="90000"/>
              </a:lnSpc>
              <a:spcBef>
                <a:spcPts val="1121"/>
              </a:spcBef>
              <a:buFont typeface="Arial" panose="020B0604020202020204" pitchFamily="34" charset="0"/>
              <a:buChar char="•"/>
              <a:defRPr sz="3140" kern="1200">
                <a:solidFill>
                  <a:schemeClr val="tx1"/>
                </a:solidFill>
                <a:latin typeface="+mn-lt"/>
                <a:ea typeface="+mn-ea"/>
                <a:cs typeface="+mn-cs"/>
              </a:defRPr>
            </a:lvl1pPr>
            <a:lvl2pPr marL="769372" indent="-256461" algn="l" defTabSz="1025834" rtl="0" eaLnBrk="1" latinLnBrk="0" hangingPunct="1">
              <a:lnSpc>
                <a:spcPct val="90000"/>
              </a:lnSpc>
              <a:spcBef>
                <a:spcPts val="561"/>
              </a:spcBef>
              <a:buFont typeface="Arial" panose="020B0604020202020204" pitchFamily="34" charset="0"/>
              <a:buChar char="•"/>
              <a:defRPr sz="2694" kern="1200">
                <a:solidFill>
                  <a:schemeClr val="tx1"/>
                </a:solidFill>
                <a:latin typeface="+mn-lt"/>
                <a:ea typeface="+mn-ea"/>
                <a:cs typeface="+mn-cs"/>
              </a:defRPr>
            </a:lvl2pPr>
            <a:lvl3pPr marL="1282289" indent="-256461" algn="l" defTabSz="1025834" rtl="0" eaLnBrk="1" latinLnBrk="0" hangingPunct="1">
              <a:lnSpc>
                <a:spcPct val="90000"/>
              </a:lnSpc>
              <a:spcBef>
                <a:spcPts val="561"/>
              </a:spcBef>
              <a:buFont typeface="Arial" panose="020B0604020202020204" pitchFamily="34" charset="0"/>
              <a:buChar char="•"/>
              <a:defRPr sz="2243" kern="1200">
                <a:solidFill>
                  <a:schemeClr val="tx1"/>
                </a:solidFill>
                <a:latin typeface="+mn-lt"/>
                <a:ea typeface="+mn-ea"/>
                <a:cs typeface="+mn-cs"/>
              </a:defRPr>
            </a:lvl3pPr>
            <a:lvl4pPr marL="1795206"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4pPr>
            <a:lvl5pPr marL="2308123"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5pPr>
            <a:lvl6pPr marL="2821040"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6pPr>
            <a:lvl7pPr marL="3333955"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7pPr>
            <a:lvl8pPr marL="3846870"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8pPr>
            <a:lvl9pPr marL="4359785" indent="-256461" algn="l" defTabSz="1025834" rtl="0" eaLnBrk="1" latinLnBrk="0" hangingPunct="1">
              <a:lnSpc>
                <a:spcPct val="90000"/>
              </a:lnSpc>
              <a:spcBef>
                <a:spcPts val="561"/>
              </a:spcBef>
              <a:buFont typeface="Arial" panose="020B0604020202020204" pitchFamily="34" charset="0"/>
              <a:buChar char="•"/>
              <a:defRPr sz="2018" kern="1200">
                <a:solidFill>
                  <a:schemeClr val="tx1"/>
                </a:solidFill>
                <a:latin typeface="+mn-lt"/>
                <a:ea typeface="+mn-ea"/>
                <a:cs typeface="+mn-cs"/>
              </a:defRPr>
            </a:lvl9pPr>
          </a:lstStyle>
          <a:p>
            <a:pPr marL="0" indent="0">
              <a:buNone/>
            </a:pPr>
            <a:r>
              <a:rPr lang="en-GB" sz="1800" dirty="0">
                <a:solidFill>
                  <a:schemeClr val="bg1"/>
                </a:solidFill>
              </a:rPr>
              <a:t>Tier 2 weight management programmes are multicomponent interventions that include behaviour change strategies to increase people's physical activity levels or decrease inactivity, improve eating behaviour and the quality of the person's diet. They should:</a:t>
            </a:r>
          </a:p>
          <a:p>
            <a:pPr marL="0" indent="0">
              <a:buFont typeface="Arial" panose="020B0604020202020204" pitchFamily="34" charset="0"/>
              <a:buNone/>
            </a:pPr>
            <a:endParaRPr lang="en-GB" sz="1800" dirty="0">
              <a:solidFill>
                <a:schemeClr val="bg1"/>
              </a:solidFill>
            </a:endParaRPr>
          </a:p>
          <a:p>
            <a:pPr marL="255905" indent="-255905">
              <a:buFont typeface="Wingdings" panose="05000000000000000000" pitchFamily="2" charset="2"/>
              <a:buChar char="v"/>
            </a:pPr>
            <a:r>
              <a:rPr lang="en-GB" sz="1800" dirty="0">
                <a:solidFill>
                  <a:schemeClr val="bg1"/>
                </a:solidFill>
              </a:rPr>
              <a:t>Provide a sensitive approach that is compassionate, non-judgemental, empathetic and non-threatening</a:t>
            </a:r>
            <a:endParaRPr lang="en-GB" sz="1800" dirty="0">
              <a:solidFill>
                <a:schemeClr val="bg1"/>
              </a:solidFill>
              <a:cs typeface="Arial" panose="020B0604020202020204"/>
            </a:endParaRPr>
          </a:p>
          <a:p>
            <a:pPr marL="255905" indent="-255905">
              <a:buFont typeface="Wingdings" panose="05000000000000000000" pitchFamily="2" charset="2"/>
              <a:buChar char="v"/>
            </a:pPr>
            <a:r>
              <a:rPr lang="en-GB" sz="1800" dirty="0">
                <a:solidFill>
                  <a:schemeClr val="bg1"/>
                </a:solidFill>
              </a:rPr>
              <a:t>Tailor the components of the planned weight management programme to the person's preferences, health status and lifestyle</a:t>
            </a:r>
            <a:endParaRPr lang="en-GB" sz="1800" dirty="0">
              <a:solidFill>
                <a:schemeClr val="bg1"/>
              </a:solidFill>
              <a:cs typeface="Arial" panose="020B0604020202020204"/>
            </a:endParaRPr>
          </a:p>
          <a:p>
            <a:pPr marL="255905" indent="-255905">
              <a:buFont typeface="Wingdings" panose="05000000000000000000" pitchFamily="2" charset="2"/>
              <a:buChar char="v"/>
            </a:pPr>
            <a:r>
              <a:rPr lang="en-GB" sz="1800" dirty="0">
                <a:solidFill>
                  <a:schemeClr val="bg1"/>
                </a:solidFill>
              </a:rPr>
              <a:t>Provide a welcoming environment, be fun and enjoyable with support and reminders to help them implement and sustain changes</a:t>
            </a:r>
            <a:endParaRPr lang="en-GB" sz="1800" dirty="0">
              <a:solidFill>
                <a:schemeClr val="bg1"/>
              </a:solidFill>
              <a:cs typeface="Arial" panose="020B0604020202020204"/>
            </a:endParaRPr>
          </a:p>
          <a:p>
            <a:pPr marL="255905" indent="-255905">
              <a:buFont typeface="Wingdings" panose="05000000000000000000" pitchFamily="2" charset="2"/>
              <a:buChar char="v"/>
            </a:pPr>
            <a:r>
              <a:rPr lang="en-GB" sz="1800" dirty="0">
                <a:solidFill>
                  <a:schemeClr val="bg1"/>
                </a:solidFill>
              </a:rPr>
              <a:t>Praise successes, however small</a:t>
            </a:r>
            <a:endParaRPr lang="en-GB" sz="1800" dirty="0">
              <a:solidFill>
                <a:schemeClr val="bg1"/>
              </a:solidFill>
              <a:cs typeface="Arial" panose="020B0604020202020204"/>
            </a:endParaRPr>
          </a:p>
          <a:p>
            <a:pPr marL="255905" indent="-255905">
              <a:buFont typeface="Wingdings" panose="05000000000000000000" pitchFamily="2" charset="2"/>
              <a:buChar char="v"/>
            </a:pPr>
            <a:r>
              <a:rPr lang="en-GB" sz="1800" dirty="0">
                <a:solidFill>
                  <a:schemeClr val="bg1"/>
                </a:solidFill>
              </a:rPr>
              <a:t>Consist of local knowledge (onward referrals) offering a graduated exit from the programme</a:t>
            </a:r>
            <a:endParaRPr lang="en-GB" sz="1800" dirty="0">
              <a:solidFill>
                <a:schemeClr val="bg1"/>
              </a:solidFill>
              <a:cs typeface="Arial" panose="020B0604020202020204"/>
            </a:endParaRPr>
          </a:p>
          <a:p>
            <a:pPr marL="255905" indent="-255905">
              <a:buFont typeface="Wingdings" panose="05000000000000000000" pitchFamily="2" charset="2"/>
              <a:buChar char="v"/>
            </a:pPr>
            <a:r>
              <a:rPr lang="en-GB" sz="1800" dirty="0">
                <a:solidFill>
                  <a:schemeClr val="bg1"/>
                </a:solidFill>
              </a:rPr>
              <a:t>Give people and their families and/or carers relevant information on realistic goals to maintain a healthy weight</a:t>
            </a:r>
            <a:endParaRPr lang="en-GB" sz="1800" strike="sngStrike" dirty="0">
              <a:solidFill>
                <a:srgbClr val="FF0000"/>
              </a:solidFill>
              <a:cs typeface="Arial" panose="020B0604020202020204"/>
            </a:endParaRPr>
          </a:p>
        </p:txBody>
      </p:sp>
      <p:sp>
        <p:nvSpPr>
          <p:cNvPr id="6" name="TextBox 5">
            <a:extLst>
              <a:ext uri="{FF2B5EF4-FFF2-40B4-BE49-F238E27FC236}">
                <a16:creationId xmlns:a16="http://schemas.microsoft.com/office/drawing/2014/main" id="{00CDDBE4-38D4-55A2-FC3F-13F4145D02AE}"/>
              </a:ext>
            </a:extLst>
          </p:cNvPr>
          <p:cNvSpPr txBox="1"/>
          <p:nvPr/>
        </p:nvSpPr>
        <p:spPr>
          <a:xfrm>
            <a:off x="11290277" y="3136813"/>
            <a:ext cx="6376400" cy="1200329"/>
          </a:xfrm>
          <a:prstGeom prst="rect">
            <a:avLst/>
          </a:prstGeom>
          <a:noFill/>
          <a:ln>
            <a:solidFill>
              <a:schemeClr val="bg2"/>
            </a:solidFill>
          </a:ln>
        </p:spPr>
        <p:style>
          <a:lnRef idx="2">
            <a:schemeClr val="accent1"/>
          </a:lnRef>
          <a:fillRef idx="1">
            <a:schemeClr val="lt1"/>
          </a:fillRef>
          <a:effectRef idx="0">
            <a:schemeClr val="accent1"/>
          </a:effectRef>
          <a:fontRef idx="minor">
            <a:schemeClr val="dk1"/>
          </a:fontRef>
        </p:style>
        <p:txBody>
          <a:bodyPr wrap="square">
            <a:spAutoFit/>
          </a:bodyPr>
          <a:lstStyle/>
          <a:p>
            <a:pPr marL="0" indent="0" algn="ctr">
              <a:buNone/>
            </a:pPr>
            <a:r>
              <a:rPr lang="en-GB" sz="1800" b="1" dirty="0">
                <a:latin typeface="Arial" panose="020B0604020202020204" pitchFamily="34" charset="0"/>
                <a:cs typeface="Arial" panose="020B0604020202020204" pitchFamily="34" charset="0"/>
              </a:rPr>
              <a:t>If </a:t>
            </a:r>
            <a:r>
              <a:rPr lang="en-GB" sz="1800" b="1" dirty="0">
                <a:solidFill>
                  <a:schemeClr val="bg1"/>
                </a:solidFill>
                <a:latin typeface="Arial" panose="020B0604020202020204" pitchFamily="34" charset="0"/>
                <a:cs typeface="Arial" panose="020B0604020202020204" pitchFamily="34" charset="0"/>
              </a:rPr>
              <a:t>an individual does not </a:t>
            </a:r>
            <a:r>
              <a:rPr lang="en-GB" sz="1800" b="1" dirty="0">
                <a:latin typeface="Arial" panose="020B0604020202020204" pitchFamily="34" charset="0"/>
                <a:cs typeface="Arial" panose="020B0604020202020204" pitchFamily="34" charset="0"/>
              </a:rPr>
              <a:t>complete the 12-week programme-</a:t>
            </a:r>
            <a:r>
              <a:rPr lang="en-GB" sz="1800" dirty="0">
                <a:latin typeface="Arial" panose="020B0604020202020204" pitchFamily="34" charset="0"/>
                <a:cs typeface="Arial" panose="020B0604020202020204" pitchFamily="34" charset="0"/>
              </a:rPr>
              <a:t> identify reasons for not being able to attend and whether </a:t>
            </a:r>
            <a:r>
              <a:rPr lang="en-GB" sz="1800" dirty="0">
                <a:solidFill>
                  <a:schemeClr val="bg1"/>
                </a:solidFill>
                <a:latin typeface="Arial" panose="020B0604020202020204" pitchFamily="34" charset="0"/>
                <a:cs typeface="Arial" panose="020B0604020202020204" pitchFamily="34" charset="0"/>
              </a:rPr>
              <a:t>they wish</a:t>
            </a:r>
            <a:r>
              <a:rPr lang="en-GB" sz="1800" dirty="0">
                <a:solidFill>
                  <a:srgbClr val="FF0000"/>
                </a:solidFill>
                <a:latin typeface="Arial" panose="020B0604020202020204" pitchFamily="34" charset="0"/>
                <a:cs typeface="Arial" panose="020B0604020202020204" pitchFamily="34" charset="0"/>
              </a:rPr>
              <a:t> </a:t>
            </a:r>
            <a:r>
              <a:rPr lang="en-GB" sz="1800" dirty="0">
                <a:latin typeface="Arial" panose="020B0604020202020204" pitchFamily="34" charset="0"/>
                <a:cs typeface="Arial" panose="020B0604020202020204" pitchFamily="34" charset="0"/>
              </a:rPr>
              <a:t>to continue or try alternative options. Support the patient as needed</a:t>
            </a:r>
          </a:p>
        </p:txBody>
      </p:sp>
      <p:sp>
        <p:nvSpPr>
          <p:cNvPr id="8" name="TextBox 7">
            <a:extLst>
              <a:ext uri="{FF2B5EF4-FFF2-40B4-BE49-F238E27FC236}">
                <a16:creationId xmlns:a16="http://schemas.microsoft.com/office/drawing/2014/main" id="{D65B4966-5EF0-7970-06A9-F38C3C757BE1}"/>
              </a:ext>
            </a:extLst>
          </p:cNvPr>
          <p:cNvSpPr txBox="1"/>
          <p:nvPr/>
        </p:nvSpPr>
        <p:spPr>
          <a:xfrm>
            <a:off x="11290277" y="4617703"/>
            <a:ext cx="6376400" cy="3524042"/>
          </a:xfrm>
          <a:prstGeom prst="rect">
            <a:avLst/>
          </a:prstGeom>
          <a:noFill/>
          <a:ln>
            <a:solidFill>
              <a:schemeClr val="accent3"/>
            </a:solidFill>
          </a:ln>
        </p:spPr>
        <p:style>
          <a:lnRef idx="2">
            <a:schemeClr val="accent6"/>
          </a:lnRef>
          <a:fillRef idx="1">
            <a:schemeClr val="lt1"/>
          </a:fillRef>
          <a:effectRef idx="0">
            <a:schemeClr val="accent6"/>
          </a:effectRef>
          <a:fontRef idx="minor">
            <a:schemeClr val="dk1"/>
          </a:fontRef>
        </p:style>
        <p:txBody>
          <a:bodyPr wrap="square" lIns="91440" tIns="45720" rIns="91440" bIns="45720" rtlCol="0" anchor="t">
            <a:spAutoFit/>
          </a:bodyPr>
          <a:lstStyle/>
          <a:p>
            <a:pPr algn="ctr">
              <a:spcBef>
                <a:spcPts val="600"/>
              </a:spcBef>
            </a:pPr>
            <a:r>
              <a:rPr lang="en-GB" sz="1800" b="1" dirty="0">
                <a:latin typeface="Arial"/>
                <a:cs typeface="Arial"/>
              </a:rPr>
              <a:t>People with a learning disability and autistic people have told us:</a:t>
            </a:r>
          </a:p>
          <a:p>
            <a:pPr algn="ctr">
              <a:lnSpc>
                <a:spcPct val="90000"/>
              </a:lnSpc>
              <a:spcBef>
                <a:spcPts val="600"/>
              </a:spcBef>
            </a:pPr>
            <a:r>
              <a:rPr lang="en-GB" sz="1800" dirty="0">
                <a:latin typeface="Arial" panose="020B0604020202020204" pitchFamily="34" charset="0"/>
                <a:cs typeface="Arial" panose="020B0604020202020204" pitchFamily="34" charset="0"/>
              </a:rPr>
              <a:t>Using the word ‘exercise’ makes it feel really hard, so using different language can help e.g. moving more</a:t>
            </a:r>
          </a:p>
          <a:p>
            <a:pPr algn="ctr">
              <a:lnSpc>
                <a:spcPct val="90000"/>
              </a:lnSpc>
              <a:spcBef>
                <a:spcPts val="600"/>
              </a:spcBef>
            </a:pPr>
            <a:r>
              <a:rPr lang="en-GB" sz="1800" dirty="0">
                <a:latin typeface="Arial" panose="020B0604020202020204" pitchFamily="34" charset="0"/>
                <a:cs typeface="Arial" panose="020B0604020202020204" pitchFamily="34" charset="0"/>
              </a:rPr>
              <a:t>Sometimes people find it hard to go to outdoor activities so indoor settings might be easier</a:t>
            </a:r>
          </a:p>
          <a:p>
            <a:pPr algn="ctr">
              <a:lnSpc>
                <a:spcPct val="90000"/>
              </a:lnSpc>
              <a:spcBef>
                <a:spcPts val="600"/>
              </a:spcBef>
            </a:pPr>
            <a:r>
              <a:rPr lang="en-GB" sz="1800" dirty="0">
                <a:latin typeface="Arial" panose="020B0604020202020204" pitchFamily="34" charset="0"/>
                <a:cs typeface="Arial" panose="020B0604020202020204" pitchFamily="34" charset="0"/>
              </a:rPr>
              <a:t>Being more active can be fun and less traditional, especially if run by peers</a:t>
            </a:r>
          </a:p>
          <a:p>
            <a:pPr algn="ctr">
              <a:lnSpc>
                <a:spcPct val="90000"/>
              </a:lnSpc>
              <a:spcBef>
                <a:spcPts val="600"/>
              </a:spcBef>
            </a:pPr>
            <a:r>
              <a:rPr lang="en-GB" sz="1800" dirty="0">
                <a:latin typeface="Arial"/>
                <a:cs typeface="Arial"/>
              </a:rPr>
              <a:t>Dance, swimming, football, martial arts, walking, and gardening are all great exercise, and it doesn’t feel like you’re doing exercise. </a:t>
            </a:r>
            <a:endParaRPr lang="en-GB" sz="1800" dirty="0">
              <a:latin typeface="Arial" panose="020B0604020202020204" pitchFamily="34" charset="0"/>
              <a:cs typeface="Arial" panose="020B0604020202020204" pitchFamily="34" charset="0"/>
            </a:endParaRPr>
          </a:p>
          <a:p>
            <a:pPr algn="ctr">
              <a:lnSpc>
                <a:spcPct val="90000"/>
              </a:lnSpc>
              <a:spcBef>
                <a:spcPts val="600"/>
              </a:spcBef>
            </a:pPr>
            <a:endParaRPr lang="en-GB" sz="18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AA702F22-7E9A-D5AD-9067-2969E80A6D13}"/>
              </a:ext>
            </a:extLst>
          </p:cNvPr>
          <p:cNvSpPr txBox="1"/>
          <p:nvPr/>
        </p:nvSpPr>
        <p:spPr>
          <a:xfrm>
            <a:off x="11290277" y="8534552"/>
            <a:ext cx="6376400" cy="1200329"/>
          </a:xfrm>
          <a:prstGeom prst="rect">
            <a:avLst/>
          </a:prstGeom>
          <a:noFill/>
          <a:ln>
            <a:solidFill>
              <a:schemeClr val="bg2"/>
            </a:solidFill>
          </a:ln>
        </p:spPr>
        <p:style>
          <a:lnRef idx="2">
            <a:schemeClr val="accent1"/>
          </a:lnRef>
          <a:fillRef idx="1">
            <a:schemeClr val="lt1"/>
          </a:fillRef>
          <a:effectRef idx="0">
            <a:schemeClr val="accent1"/>
          </a:effectRef>
          <a:fontRef idx="minor">
            <a:schemeClr val="dk1"/>
          </a:fontRef>
        </p:style>
        <p:txBody>
          <a:bodyPr wrap="square">
            <a:spAutoFit/>
          </a:bodyPr>
          <a:lstStyle/>
          <a:p>
            <a:pPr marL="0" indent="0" algn="ctr">
              <a:buNone/>
            </a:pPr>
            <a:r>
              <a:rPr lang="en-GB" sz="1800" b="1">
                <a:solidFill>
                  <a:schemeClr val="accent1"/>
                </a:solidFill>
                <a:latin typeface="Arial" panose="020B0604020202020204" pitchFamily="34" charset="0"/>
                <a:cs typeface="Arial" panose="020B0604020202020204" pitchFamily="34" charset="0"/>
              </a:rPr>
              <a:t>When there is a wait for referral</a:t>
            </a:r>
          </a:p>
          <a:p>
            <a:pPr algn="ctr"/>
            <a:r>
              <a:rPr lang="en-GB" sz="1800">
                <a:latin typeface="Arial" panose="020B0604020202020204" pitchFamily="34" charset="0"/>
                <a:cs typeface="Arial" panose="020B0604020202020204" pitchFamily="34" charset="0"/>
              </a:rPr>
              <a:t>Manage expectations about a referral and if a delay is likely before starting, link them with other lifestyle activities and groups</a:t>
            </a:r>
          </a:p>
        </p:txBody>
      </p:sp>
      <p:sp>
        <p:nvSpPr>
          <p:cNvPr id="10" name="Rectangle: Top Corners Rounded 9">
            <a:extLst>
              <a:ext uri="{FF2B5EF4-FFF2-40B4-BE49-F238E27FC236}">
                <a16:creationId xmlns:a16="http://schemas.microsoft.com/office/drawing/2014/main" id="{6434A0C0-29DB-0110-DB32-4B19FAC8B817}"/>
              </a:ext>
            </a:extLst>
          </p:cNvPr>
          <p:cNvSpPr/>
          <p:nvPr/>
        </p:nvSpPr>
        <p:spPr>
          <a:xfrm>
            <a:off x="-9922" y="575682"/>
            <a:ext cx="1933038" cy="1093782"/>
          </a:xfrm>
          <a:prstGeom prst="round2SameRect">
            <a:avLst/>
          </a:prstGeom>
          <a:solidFill>
            <a:srgbClr val="DD25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12" action="ppaction://hlinksldjump">
                  <a:extLst>
                    <a:ext uri="{A12FA001-AC4F-418D-AE19-62706E023703}">
                      <ahyp:hlinkClr xmlns:ahyp="http://schemas.microsoft.com/office/drawing/2018/hyperlinkcolor" val="tx"/>
                    </a:ext>
                  </a:extLst>
                </a:hlinkClick>
              </a:rPr>
              <a:t>Weight Management Pathway</a:t>
            </a:r>
            <a:endParaRPr lang="en-GB" sz="1400" b="1">
              <a:solidFill>
                <a:schemeClr val="tx1"/>
              </a:solidFill>
            </a:endParaRPr>
          </a:p>
        </p:txBody>
      </p:sp>
    </p:spTree>
    <p:extLst>
      <p:ext uri="{BB962C8B-B14F-4D97-AF65-F5344CB8AC3E}">
        <p14:creationId xmlns:p14="http://schemas.microsoft.com/office/powerpoint/2010/main" val="2440824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B1E8BA9C-923E-8A77-1833-DBB8159EBE10}"/>
              </a:ext>
            </a:extLst>
          </p:cNvPr>
          <p:cNvSpPr>
            <a:spLocks noGrp="1"/>
          </p:cNvSpPr>
          <p:nvPr>
            <p:ph type="title"/>
          </p:nvPr>
        </p:nvSpPr>
        <p:spPr>
          <a:xfrm>
            <a:off x="289994" y="2246016"/>
            <a:ext cx="16548793" cy="865128"/>
          </a:xfrm>
        </p:spPr>
        <p:txBody>
          <a:bodyPr>
            <a:noAutofit/>
          </a:bodyPr>
          <a:lstStyle/>
          <a:p>
            <a:r>
              <a:rPr lang="en-GB" sz="4200" b="1" dirty="0"/>
              <a:t>Referring to Tier 2 weight management and Community Services and Activities</a:t>
            </a:r>
            <a:endParaRPr lang="en-GB" sz="4200" b="1" dirty="0">
              <a:solidFill>
                <a:schemeClr val="bg1"/>
              </a:solidFill>
              <a:highlight>
                <a:srgbClr val="FFFF00"/>
              </a:highlight>
            </a:endParaRPr>
          </a:p>
        </p:txBody>
      </p:sp>
      <p:sp>
        <p:nvSpPr>
          <p:cNvPr id="3" name="Slide Number Placeholder 2">
            <a:extLst>
              <a:ext uri="{FF2B5EF4-FFF2-40B4-BE49-F238E27FC236}">
                <a16:creationId xmlns:a16="http://schemas.microsoft.com/office/drawing/2014/main" id="{39985B66-2FBC-B739-FFE7-0957AEC11B25}"/>
              </a:ext>
            </a:extLst>
          </p:cNvPr>
          <p:cNvSpPr>
            <a:spLocks noGrp="1"/>
          </p:cNvSpPr>
          <p:nvPr>
            <p:ph type="sldNum" sz="quarter" idx="12"/>
          </p:nvPr>
        </p:nvSpPr>
        <p:spPr>
          <a:xfrm>
            <a:off x="13969822" y="9507960"/>
            <a:ext cx="4114800" cy="547688"/>
          </a:xfrm>
        </p:spPr>
        <p:txBody>
          <a:bodyPr/>
          <a:lstStyle/>
          <a:p>
            <a:r>
              <a:rPr lang="en-GB" sz="1800" b="1">
                <a:solidFill>
                  <a:schemeClr val="bg2"/>
                </a:solidFill>
              </a:rPr>
              <a:t>Page </a:t>
            </a:r>
            <a:fld id="{950FC886-343C-4B72-AFE6-F0497CBE7873}" type="slidenum">
              <a:rPr lang="en-GB" b="1" smtClean="0"/>
              <a:pPr/>
              <a:t>8</a:t>
            </a:fld>
            <a:endParaRPr lang="en-GB" b="1"/>
          </a:p>
        </p:txBody>
      </p:sp>
      <p:sp>
        <p:nvSpPr>
          <p:cNvPr id="15" name="Rectangle 14">
            <a:extLst>
              <a:ext uri="{FF2B5EF4-FFF2-40B4-BE49-F238E27FC236}">
                <a16:creationId xmlns:a16="http://schemas.microsoft.com/office/drawing/2014/main" id="{36819A51-A6FC-2B52-956E-0C8F21BBC64C}"/>
              </a:ext>
            </a:extLst>
          </p:cNvPr>
          <p:cNvSpPr/>
          <p:nvPr/>
        </p:nvSpPr>
        <p:spPr>
          <a:xfrm>
            <a:off x="-19845" y="1150784"/>
            <a:ext cx="18307844" cy="563981"/>
          </a:xfrm>
          <a:prstGeom prst="rect">
            <a:avLst/>
          </a:prstGeom>
          <a:solidFill>
            <a:schemeClr val="accent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487"/>
          </a:p>
        </p:txBody>
      </p:sp>
      <p:sp>
        <p:nvSpPr>
          <p:cNvPr id="16" name="Rectangle 15">
            <a:extLst>
              <a:ext uri="{FF2B5EF4-FFF2-40B4-BE49-F238E27FC236}">
                <a16:creationId xmlns:a16="http://schemas.microsoft.com/office/drawing/2014/main" id="{F1C4366D-6E88-7150-6390-5EE8E4C38858}"/>
              </a:ext>
            </a:extLst>
          </p:cNvPr>
          <p:cNvSpPr>
            <a:spLocks/>
          </p:cNvSpPr>
          <p:nvPr/>
        </p:nvSpPr>
        <p:spPr>
          <a:xfrm>
            <a:off x="-19843" y="1667760"/>
            <a:ext cx="18307844" cy="169277"/>
          </a:xfrm>
          <a:prstGeom prst="rect">
            <a:avLst/>
          </a:prstGeom>
          <a:solidFill>
            <a:schemeClr val="tx1">
              <a:lumMod val="50000"/>
            </a:schemeClr>
          </a:solidFill>
          <a:ln>
            <a:solidFill>
              <a:schemeClr val="tx1">
                <a:lumMod val="6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500"/>
          </a:p>
        </p:txBody>
      </p:sp>
      <p:sp>
        <p:nvSpPr>
          <p:cNvPr id="18" name="Rectangle: Top Corners Rounded 17">
            <a:extLst>
              <a:ext uri="{FF2B5EF4-FFF2-40B4-BE49-F238E27FC236}">
                <a16:creationId xmlns:a16="http://schemas.microsoft.com/office/drawing/2014/main" id="{609FCF41-C457-130A-DA2E-57CA2172932E}"/>
              </a:ext>
            </a:extLst>
          </p:cNvPr>
          <p:cNvSpPr/>
          <p:nvPr/>
        </p:nvSpPr>
        <p:spPr>
          <a:xfrm>
            <a:off x="8052917" y="534623"/>
            <a:ext cx="1380602" cy="1133340"/>
          </a:xfrm>
          <a:prstGeom prst="round2SameRect">
            <a:avLst/>
          </a:prstGeom>
          <a:solidFill>
            <a:srgbClr val="F08C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3" action="ppaction://hlinksldjump">
                  <a:extLst>
                    <a:ext uri="{A12FA001-AC4F-418D-AE19-62706E023703}">
                      <ahyp:hlinkClr xmlns:ahyp="http://schemas.microsoft.com/office/drawing/2018/hyperlinkcolor" val="tx"/>
                    </a:ext>
                  </a:extLst>
                </a:hlinkClick>
              </a:rPr>
              <a:t>Tier 3 &amp; 4</a:t>
            </a:r>
            <a:endParaRPr lang="en-GB" sz="1400" b="1">
              <a:solidFill>
                <a:schemeClr val="tx1"/>
              </a:solidFill>
            </a:endParaRPr>
          </a:p>
        </p:txBody>
      </p:sp>
      <p:sp>
        <p:nvSpPr>
          <p:cNvPr id="19" name="Rectangle: Top Corners Rounded 18">
            <a:extLst>
              <a:ext uri="{FF2B5EF4-FFF2-40B4-BE49-F238E27FC236}">
                <a16:creationId xmlns:a16="http://schemas.microsoft.com/office/drawing/2014/main" id="{3AD4BA1C-5E39-4499-11CD-ED30000C302B}"/>
              </a:ext>
            </a:extLst>
          </p:cNvPr>
          <p:cNvSpPr/>
          <p:nvPr/>
        </p:nvSpPr>
        <p:spPr>
          <a:xfrm>
            <a:off x="2029731" y="562879"/>
            <a:ext cx="1535539" cy="1097679"/>
          </a:xfrm>
          <a:prstGeom prst="round2SameRect">
            <a:avLst/>
          </a:prstGeom>
          <a:solidFill>
            <a:srgbClr val="7D275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4" action="ppaction://hlinksldjump">
                  <a:extLst>
                    <a:ext uri="{A12FA001-AC4F-418D-AE19-62706E023703}">
                      <ahyp:hlinkClr xmlns:ahyp="http://schemas.microsoft.com/office/drawing/2018/hyperlinkcolor" val="tx"/>
                    </a:ext>
                  </a:extLst>
                </a:hlinkClick>
              </a:rPr>
              <a:t>Tier 1</a:t>
            </a:r>
            <a:endParaRPr lang="en-GB" sz="1400" b="1">
              <a:solidFill>
                <a:schemeClr val="tx1"/>
              </a:solidFill>
            </a:endParaRPr>
          </a:p>
        </p:txBody>
      </p:sp>
      <p:sp>
        <p:nvSpPr>
          <p:cNvPr id="27" name="Rectangle: Top Corners Rounded 26">
            <a:extLst>
              <a:ext uri="{FF2B5EF4-FFF2-40B4-BE49-F238E27FC236}">
                <a16:creationId xmlns:a16="http://schemas.microsoft.com/office/drawing/2014/main" id="{1B8E09EA-BFA2-CBB1-A19D-6713DE15DCEA}"/>
              </a:ext>
            </a:extLst>
          </p:cNvPr>
          <p:cNvSpPr/>
          <p:nvPr/>
        </p:nvSpPr>
        <p:spPr>
          <a:xfrm>
            <a:off x="3701776" y="522072"/>
            <a:ext cx="1387739" cy="1145688"/>
          </a:xfrm>
          <a:prstGeom prst="round2SameRect">
            <a:avLst/>
          </a:prstGeom>
          <a:solidFill>
            <a:srgbClr val="0096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5" action="ppaction://hlinksldjump">
                  <a:extLst>
                    <a:ext uri="{A12FA001-AC4F-418D-AE19-62706E023703}">
                      <ahyp:hlinkClr xmlns:ahyp="http://schemas.microsoft.com/office/drawing/2018/hyperlinkcolor" val="tx"/>
                    </a:ext>
                  </a:extLst>
                </a:hlinkClick>
              </a:rPr>
              <a:t>Discussing Perceptions and Motivations</a:t>
            </a:r>
            <a:endParaRPr lang="en-GB" sz="1400" b="1">
              <a:solidFill>
                <a:schemeClr val="tx1"/>
              </a:solidFill>
            </a:endParaRPr>
          </a:p>
        </p:txBody>
      </p:sp>
      <p:sp>
        <p:nvSpPr>
          <p:cNvPr id="28" name="Rectangle: Top Corners Rounded 27">
            <a:extLst>
              <a:ext uri="{FF2B5EF4-FFF2-40B4-BE49-F238E27FC236}">
                <a16:creationId xmlns:a16="http://schemas.microsoft.com/office/drawing/2014/main" id="{92C32237-C75D-E2EB-E577-C0F6DFDBC2EC}"/>
              </a:ext>
            </a:extLst>
          </p:cNvPr>
          <p:cNvSpPr/>
          <p:nvPr/>
        </p:nvSpPr>
        <p:spPr>
          <a:xfrm>
            <a:off x="5182973" y="551770"/>
            <a:ext cx="1387739" cy="1107853"/>
          </a:xfrm>
          <a:prstGeom prst="round2SameRect">
            <a:avLst/>
          </a:prstGeom>
          <a:solidFill>
            <a:srgbClr val="39B5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a:solidFill>
                  <a:schemeClr val="tx1"/>
                </a:solidFill>
                <a:hlinkClick r:id="rId6" action="ppaction://hlinksldjump">
                  <a:extLst>
                    <a:ext uri="{A12FA001-AC4F-418D-AE19-62706E023703}">
                      <ahyp:hlinkClr xmlns:ahyp="http://schemas.microsoft.com/office/drawing/2018/hyperlinkcolor" val="tx"/>
                    </a:ext>
                  </a:extLst>
                </a:hlinkClick>
              </a:rPr>
              <a:t>Tier 2</a:t>
            </a:r>
            <a:endParaRPr lang="en-GB" sz="1400" b="1" dirty="0">
              <a:solidFill>
                <a:schemeClr val="tx1"/>
              </a:solidFill>
            </a:endParaRPr>
          </a:p>
        </p:txBody>
      </p:sp>
      <p:sp>
        <p:nvSpPr>
          <p:cNvPr id="29" name="Rectangle: Top Corners Rounded 28">
            <a:extLst>
              <a:ext uri="{FF2B5EF4-FFF2-40B4-BE49-F238E27FC236}">
                <a16:creationId xmlns:a16="http://schemas.microsoft.com/office/drawing/2014/main" id="{7646321C-95A9-6A88-2300-282627ED3036}"/>
              </a:ext>
            </a:extLst>
          </p:cNvPr>
          <p:cNvSpPr/>
          <p:nvPr/>
        </p:nvSpPr>
        <p:spPr>
          <a:xfrm>
            <a:off x="6637418" y="534303"/>
            <a:ext cx="1322041" cy="1126255"/>
          </a:xfrm>
          <a:prstGeom prst="round2SameRect">
            <a:avLst/>
          </a:prstGeom>
          <a:solidFill>
            <a:srgbClr val="74869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a:solidFill>
                  <a:schemeClr val="tx1"/>
                </a:solidFill>
              </a:rPr>
              <a:t>Referring to Community Services &amp; Activities</a:t>
            </a:r>
          </a:p>
        </p:txBody>
      </p:sp>
      <p:sp>
        <p:nvSpPr>
          <p:cNvPr id="30" name="Rectangle: Top Corners Rounded 29">
            <a:extLst>
              <a:ext uri="{FF2B5EF4-FFF2-40B4-BE49-F238E27FC236}">
                <a16:creationId xmlns:a16="http://schemas.microsoft.com/office/drawing/2014/main" id="{DFE1800F-BB1E-009F-CA17-FE3C614705D2}"/>
              </a:ext>
            </a:extLst>
          </p:cNvPr>
          <p:cNvSpPr/>
          <p:nvPr/>
        </p:nvSpPr>
        <p:spPr>
          <a:xfrm>
            <a:off x="9544783" y="534304"/>
            <a:ext cx="1322042" cy="1126255"/>
          </a:xfrm>
          <a:prstGeom prst="round2SameRect">
            <a:avLst/>
          </a:prstGeom>
          <a:solidFill>
            <a:srgbClr val="FFB90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100" b="1">
                <a:solidFill>
                  <a:schemeClr val="tx1"/>
                </a:solidFill>
                <a:hlinkClick r:id="rId7" action="ppaction://hlinksldjump">
                  <a:extLst>
                    <a:ext uri="{A12FA001-AC4F-418D-AE19-62706E023703}">
                      <ahyp:hlinkClr xmlns:ahyp="http://schemas.microsoft.com/office/drawing/2018/hyperlinkcolor" val="tx"/>
                    </a:ext>
                  </a:extLst>
                </a:hlinkClick>
              </a:rPr>
              <a:t>Identifying Opportunities to Support Weight Management</a:t>
            </a:r>
            <a:endParaRPr lang="en-GB" sz="1100" b="1">
              <a:solidFill>
                <a:schemeClr val="tx1"/>
              </a:solidFill>
            </a:endParaRPr>
          </a:p>
        </p:txBody>
      </p:sp>
      <p:sp>
        <p:nvSpPr>
          <p:cNvPr id="32" name="Rectangle: Top Corners Rounded 31">
            <a:extLst>
              <a:ext uri="{FF2B5EF4-FFF2-40B4-BE49-F238E27FC236}">
                <a16:creationId xmlns:a16="http://schemas.microsoft.com/office/drawing/2014/main" id="{6AE247FC-DB4D-0C3A-4EF2-3E7B1B5B45CF}"/>
              </a:ext>
            </a:extLst>
          </p:cNvPr>
          <p:cNvSpPr/>
          <p:nvPr/>
        </p:nvSpPr>
        <p:spPr>
          <a:xfrm>
            <a:off x="11004966" y="527483"/>
            <a:ext cx="1466322" cy="1140277"/>
          </a:xfrm>
          <a:prstGeom prst="round2SameRect">
            <a:avLst/>
          </a:prstGeom>
          <a:solidFill>
            <a:srgbClr val="0071D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8" action="ppaction://hlinksldjump">
                  <a:extLst>
                    <a:ext uri="{A12FA001-AC4F-418D-AE19-62706E023703}">
                      <ahyp:hlinkClr xmlns:ahyp="http://schemas.microsoft.com/office/drawing/2018/hyperlinkcolor" val="tx"/>
                    </a:ext>
                  </a:extLst>
                </a:hlinkClick>
              </a:rPr>
              <a:t>Measuring Weight</a:t>
            </a:r>
            <a:endParaRPr lang="en-GB" sz="1400" b="1">
              <a:solidFill>
                <a:schemeClr val="tx1"/>
              </a:solidFill>
            </a:endParaRPr>
          </a:p>
        </p:txBody>
      </p:sp>
      <p:sp>
        <p:nvSpPr>
          <p:cNvPr id="33" name="Rectangle: Top Corners Rounded 32">
            <a:extLst>
              <a:ext uri="{FF2B5EF4-FFF2-40B4-BE49-F238E27FC236}">
                <a16:creationId xmlns:a16="http://schemas.microsoft.com/office/drawing/2014/main" id="{62F272EC-A20C-54AC-DBB5-52CEB0AC45FE}"/>
              </a:ext>
            </a:extLst>
          </p:cNvPr>
          <p:cNvSpPr/>
          <p:nvPr/>
        </p:nvSpPr>
        <p:spPr>
          <a:xfrm>
            <a:off x="12609429" y="528632"/>
            <a:ext cx="1624725" cy="1131927"/>
          </a:xfrm>
          <a:prstGeom prst="round2SameRect">
            <a:avLst/>
          </a:prstGeom>
          <a:solidFill>
            <a:srgbClr val="00A4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9" action="ppaction://hlinksldjump">
                  <a:extLst>
                    <a:ext uri="{A12FA001-AC4F-418D-AE19-62706E023703}">
                      <ahyp:hlinkClr xmlns:ahyp="http://schemas.microsoft.com/office/drawing/2018/hyperlinkcolor" val="tx"/>
                    </a:ext>
                  </a:extLst>
                </a:hlinkClick>
              </a:rPr>
              <a:t>Accessibility</a:t>
            </a:r>
            <a:endParaRPr lang="en-GB" sz="1400" b="1">
              <a:solidFill>
                <a:schemeClr val="tx1"/>
              </a:solidFill>
            </a:endParaRPr>
          </a:p>
        </p:txBody>
      </p:sp>
      <p:sp>
        <p:nvSpPr>
          <p:cNvPr id="23" name="TextBox 22">
            <a:extLst>
              <a:ext uri="{FF2B5EF4-FFF2-40B4-BE49-F238E27FC236}">
                <a16:creationId xmlns:a16="http://schemas.microsoft.com/office/drawing/2014/main" id="{FC4505E8-EA8B-5C24-9AAE-111E4D38C503}"/>
              </a:ext>
            </a:extLst>
          </p:cNvPr>
          <p:cNvSpPr txBox="1"/>
          <p:nvPr/>
        </p:nvSpPr>
        <p:spPr>
          <a:xfrm>
            <a:off x="21526" y="10146385"/>
            <a:ext cx="18307843" cy="169277"/>
          </a:xfrm>
          <a:prstGeom prst="rect">
            <a:avLst/>
          </a:prstGeom>
          <a:solidFill>
            <a:srgbClr val="DD2509"/>
          </a:solidFill>
        </p:spPr>
        <p:txBody>
          <a:bodyPr wrap="square" rtlCol="0">
            <a:spAutoFit/>
          </a:bodyPr>
          <a:lstStyle/>
          <a:p>
            <a:endParaRPr lang="en-GB" sz="500"/>
          </a:p>
        </p:txBody>
      </p:sp>
      <p:sp>
        <p:nvSpPr>
          <p:cNvPr id="2" name="TextBox 1">
            <a:extLst>
              <a:ext uri="{FF2B5EF4-FFF2-40B4-BE49-F238E27FC236}">
                <a16:creationId xmlns:a16="http://schemas.microsoft.com/office/drawing/2014/main" id="{64CA76C1-5534-00DD-3D11-352066B3FAA2}"/>
              </a:ext>
            </a:extLst>
          </p:cNvPr>
          <p:cNvSpPr txBox="1"/>
          <p:nvPr/>
        </p:nvSpPr>
        <p:spPr>
          <a:xfrm>
            <a:off x="0" y="0"/>
            <a:ext cx="18288000" cy="461665"/>
          </a:xfrm>
          <a:prstGeom prst="rect">
            <a:avLst/>
          </a:prstGeom>
          <a:solidFill>
            <a:schemeClr val="bg2"/>
          </a:solidFill>
        </p:spPr>
        <p:txBody>
          <a:bodyPr wrap="square" rtlCol="0">
            <a:spAutoFit/>
          </a:bodyPr>
          <a:lstStyle/>
          <a:p>
            <a:r>
              <a:rPr lang="en-GB" sz="2400" b="1" dirty="0"/>
              <a:t>  </a:t>
            </a:r>
            <a:r>
              <a:rPr lang="en-GB" sz="2400" spc="92" dirty="0">
                <a:solidFill>
                  <a:srgbClr val="FFFFFF"/>
                </a:solidFill>
                <a:latin typeface="Arial Bold"/>
              </a:rPr>
              <a:t>Learning Disability &amp; Autism Weight Management in the </a:t>
            </a:r>
            <a:r>
              <a:rPr lang="en-GB" sz="2400" spc="92" dirty="0">
                <a:latin typeface="Arial Bold"/>
              </a:rPr>
              <a:t>South</a:t>
            </a:r>
            <a:r>
              <a:rPr lang="en-GB" sz="2400" spc="92" dirty="0">
                <a:solidFill>
                  <a:srgbClr val="FFFFFF"/>
                </a:solidFill>
                <a:latin typeface="Arial Bold"/>
              </a:rPr>
              <a:t> West of England</a:t>
            </a:r>
            <a:endParaRPr lang="en-US" sz="2400" spc="92" dirty="0">
              <a:solidFill>
                <a:srgbClr val="FFFFFF"/>
              </a:solidFill>
              <a:latin typeface="Arial Bold"/>
            </a:endParaRPr>
          </a:p>
        </p:txBody>
      </p:sp>
      <p:sp>
        <p:nvSpPr>
          <p:cNvPr id="4" name="Rectangle: Top Corners Rounded 3">
            <a:extLst>
              <a:ext uri="{FF2B5EF4-FFF2-40B4-BE49-F238E27FC236}">
                <a16:creationId xmlns:a16="http://schemas.microsoft.com/office/drawing/2014/main" id="{EB34B3D6-3482-1D3A-9EA5-65A4FE48F053}"/>
              </a:ext>
            </a:extLst>
          </p:cNvPr>
          <p:cNvSpPr/>
          <p:nvPr/>
        </p:nvSpPr>
        <p:spPr>
          <a:xfrm>
            <a:off x="14353377" y="548669"/>
            <a:ext cx="1212689" cy="1105337"/>
          </a:xfrm>
          <a:prstGeom prst="round2SameRect">
            <a:avLst/>
          </a:prstGeom>
          <a:solidFill>
            <a:schemeClr val="accent5"/>
          </a:solidFill>
          <a:ln w="57150">
            <a:solidFill>
              <a:schemeClr val="tx2"/>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200" b="1">
                <a:solidFill>
                  <a:schemeClr val="tx1"/>
                </a:solidFill>
                <a:hlinkClick r:id="rId10" action="ppaction://hlinksldjump">
                  <a:extLst>
                    <a:ext uri="{A12FA001-AC4F-418D-AE19-62706E023703}">
                      <ahyp:hlinkClr xmlns:ahyp="http://schemas.microsoft.com/office/drawing/2018/hyperlinkcolor" val="tx"/>
                    </a:ext>
                  </a:extLst>
                </a:hlinkClick>
              </a:rPr>
              <a:t>The Importance of Families and Carers</a:t>
            </a:r>
            <a:endParaRPr lang="en-GB" sz="1200" b="1">
              <a:solidFill>
                <a:schemeClr val="tx1"/>
              </a:solidFill>
            </a:endParaRPr>
          </a:p>
        </p:txBody>
      </p:sp>
      <p:sp>
        <p:nvSpPr>
          <p:cNvPr id="7" name="Rectangle: Top Corners Rounded 6">
            <a:extLst>
              <a:ext uri="{FF2B5EF4-FFF2-40B4-BE49-F238E27FC236}">
                <a16:creationId xmlns:a16="http://schemas.microsoft.com/office/drawing/2014/main" id="{C153D2C6-40CC-EBE6-55FE-04D503A06E4D}"/>
              </a:ext>
            </a:extLst>
          </p:cNvPr>
          <p:cNvSpPr/>
          <p:nvPr/>
        </p:nvSpPr>
        <p:spPr>
          <a:xfrm>
            <a:off x="15714344" y="548670"/>
            <a:ext cx="1212689" cy="1088710"/>
          </a:xfrm>
          <a:prstGeom prst="round2SameRect">
            <a:avLst/>
          </a:prstGeom>
          <a:solidFill>
            <a:schemeClr val="accent3"/>
          </a:solidFill>
          <a:ln w="57150">
            <a:solidFill>
              <a:schemeClr val="accent3"/>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400" b="1">
                <a:solidFill>
                  <a:schemeClr val="tx1"/>
                </a:solidFill>
                <a:hlinkClick r:id="rId11" action="ppaction://hlinksldjump">
                  <a:extLst>
                    <a:ext uri="{A12FA001-AC4F-418D-AE19-62706E023703}">
                      <ahyp:hlinkClr xmlns:ahyp="http://schemas.microsoft.com/office/drawing/2018/hyperlinkcolor" val="tx"/>
                    </a:ext>
                  </a:extLst>
                </a:hlinkClick>
              </a:rPr>
              <a:t>Guidance, Activities and Resources</a:t>
            </a:r>
            <a:endParaRPr lang="en-GB" sz="1400" b="1">
              <a:solidFill>
                <a:schemeClr val="tx1"/>
              </a:solidFill>
            </a:endParaRPr>
          </a:p>
        </p:txBody>
      </p:sp>
      <p:sp>
        <p:nvSpPr>
          <p:cNvPr id="10" name="TextBox 9">
            <a:extLst>
              <a:ext uri="{FF2B5EF4-FFF2-40B4-BE49-F238E27FC236}">
                <a16:creationId xmlns:a16="http://schemas.microsoft.com/office/drawing/2014/main" id="{BA01EC63-D4FF-B6B6-F29A-BF85FE317DEE}"/>
              </a:ext>
            </a:extLst>
          </p:cNvPr>
          <p:cNvSpPr txBox="1"/>
          <p:nvPr/>
        </p:nvSpPr>
        <p:spPr>
          <a:xfrm>
            <a:off x="342008" y="3638301"/>
            <a:ext cx="11069667" cy="6522811"/>
          </a:xfrm>
          <a:prstGeom prst="rect">
            <a:avLst/>
          </a:prstGeom>
          <a:noFill/>
        </p:spPr>
        <p:txBody>
          <a:bodyPr wrap="square" lIns="91440" tIns="45720" rIns="91440" bIns="45720" anchor="t">
            <a:spAutoFit/>
          </a:bodyPr>
          <a:lstStyle/>
          <a:p>
            <a:r>
              <a:rPr lang="en-GB" sz="1800" dirty="0">
                <a:solidFill>
                  <a:schemeClr val="bg1"/>
                </a:solidFill>
                <a:latin typeface="Arial"/>
                <a:cs typeface="Arial"/>
              </a:rPr>
              <a:t>Make contact with Social Prescribing Link Workers for information and support on suitable local community activities and groups</a:t>
            </a:r>
          </a:p>
          <a:p>
            <a:endParaRPr lang="en-GB" sz="1800" dirty="0">
              <a:solidFill>
                <a:schemeClr val="bg1"/>
              </a:solidFill>
              <a:latin typeface="Arial" panose="020B0604020202020204" pitchFamily="34" charset="0"/>
              <a:cs typeface="Arial" panose="020B0604020202020204" pitchFamily="34" charset="0"/>
            </a:endParaRPr>
          </a:p>
          <a:p>
            <a:r>
              <a:rPr lang="en-GB" sz="1800" dirty="0">
                <a:solidFill>
                  <a:schemeClr val="bg1"/>
                </a:solidFill>
                <a:latin typeface="Arial" panose="020B0604020202020204" pitchFamily="34" charset="0"/>
                <a:cs typeface="Arial" panose="020B0604020202020204" pitchFamily="34" charset="0"/>
              </a:rPr>
              <a:t>Accessing Tier 2 weight management may require a referral from a professional when BMI ≥30 kg/m</a:t>
            </a:r>
            <a:r>
              <a:rPr lang="en-GB" sz="1800" baseline="30000" dirty="0">
                <a:solidFill>
                  <a:schemeClr val="bg1"/>
                </a:solidFill>
                <a:latin typeface="Arial" panose="020B0604020202020204" pitchFamily="34" charset="0"/>
                <a:cs typeface="Arial" panose="020B0604020202020204" pitchFamily="34" charset="0"/>
              </a:rPr>
              <a:t>2 </a:t>
            </a:r>
            <a:r>
              <a:rPr lang="en-GB" sz="1800" dirty="0">
                <a:solidFill>
                  <a:schemeClr val="bg1"/>
                </a:solidFill>
                <a:latin typeface="Arial" panose="020B0604020202020204" pitchFamily="34" charset="0"/>
                <a:cs typeface="Arial" panose="020B0604020202020204" pitchFamily="34" charset="0"/>
              </a:rPr>
              <a:t>.</a:t>
            </a:r>
            <a:r>
              <a:rPr lang="en-GB" sz="1800" baseline="30000" dirty="0">
                <a:solidFill>
                  <a:schemeClr val="bg1"/>
                </a:solidFill>
                <a:latin typeface="Arial" panose="020B0604020202020204" pitchFamily="34" charset="0"/>
                <a:cs typeface="Arial" panose="020B0604020202020204" pitchFamily="34" charset="0"/>
              </a:rPr>
              <a:t> </a:t>
            </a:r>
            <a:r>
              <a:rPr lang="en-GB" sz="1800" dirty="0">
                <a:solidFill>
                  <a:schemeClr val="bg1"/>
                </a:solidFill>
                <a:latin typeface="Arial" panose="020B0604020202020204" pitchFamily="34" charset="0"/>
                <a:cs typeface="Arial" panose="020B0604020202020204" pitchFamily="34" charset="0"/>
              </a:rPr>
              <a:t>Self-referral may also be possible for some Tier 2 services.</a:t>
            </a:r>
          </a:p>
          <a:p>
            <a:endParaRPr lang="en-GB" sz="1800" dirty="0">
              <a:solidFill>
                <a:schemeClr val="bg1"/>
              </a:solidFill>
              <a:latin typeface="Arial" panose="020B0604020202020204" pitchFamily="34" charset="0"/>
              <a:cs typeface="Arial" panose="020B0604020202020204" pitchFamily="34" charset="0"/>
            </a:endParaRPr>
          </a:p>
          <a:p>
            <a:r>
              <a:rPr lang="en-GB" sz="1800" dirty="0">
                <a:solidFill>
                  <a:schemeClr val="bg1"/>
                </a:solidFill>
                <a:latin typeface="Arial" panose="020B0604020202020204" pitchFamily="34" charset="0"/>
                <a:cs typeface="Arial" panose="020B0604020202020204" pitchFamily="34" charset="0"/>
              </a:rPr>
              <a:t>Refer people with both learning and physical disabilities to services with experience and expertise in neurological impairments where available.</a:t>
            </a:r>
          </a:p>
          <a:p>
            <a:endParaRPr lang="en-GB" sz="1800" dirty="0">
              <a:solidFill>
                <a:schemeClr val="bg1"/>
              </a:solidFill>
              <a:latin typeface="Arial" panose="020B0604020202020204" pitchFamily="34" charset="0"/>
              <a:cs typeface="Arial" panose="020B0604020202020204" pitchFamily="34" charset="0"/>
            </a:endParaRPr>
          </a:p>
          <a:p>
            <a:pPr marL="0" indent="0">
              <a:buNone/>
            </a:pPr>
            <a:r>
              <a:rPr lang="en-GB" sz="1800" b="1" dirty="0">
                <a:solidFill>
                  <a:schemeClr val="bg1"/>
                </a:solidFill>
                <a:latin typeface="Arial" panose="020B0604020202020204" pitchFamily="34" charset="0"/>
                <a:cs typeface="Arial" panose="020B0604020202020204" pitchFamily="34" charset="0"/>
              </a:rPr>
              <a:t>For any patients Underweight </a:t>
            </a:r>
            <a:r>
              <a:rPr lang="en-GB" sz="1800" dirty="0">
                <a:solidFill>
                  <a:schemeClr val="bg1"/>
                </a:solidFill>
                <a:latin typeface="Arial" panose="020B0604020202020204" pitchFamily="34" charset="0"/>
                <a:cs typeface="Arial" panose="020B0604020202020204" pitchFamily="34" charset="0"/>
              </a:rPr>
              <a:t>(BMI ≤18.4 kg/m</a:t>
            </a:r>
            <a:r>
              <a:rPr lang="en-GB" sz="1800" baseline="30000" dirty="0">
                <a:solidFill>
                  <a:schemeClr val="bg1"/>
                </a:solidFill>
                <a:latin typeface="Arial" panose="020B0604020202020204" pitchFamily="34" charset="0"/>
                <a:cs typeface="Arial" panose="020B0604020202020204" pitchFamily="34" charset="0"/>
              </a:rPr>
              <a:t>2</a:t>
            </a:r>
            <a:r>
              <a:rPr lang="en-GB" sz="1800" dirty="0">
                <a:solidFill>
                  <a:schemeClr val="bg1"/>
                </a:solidFill>
                <a:latin typeface="Arial" panose="020B0604020202020204" pitchFamily="34" charset="0"/>
                <a:cs typeface="Arial" panose="020B0604020202020204" pitchFamily="34" charset="0"/>
              </a:rPr>
              <a:t>) </a:t>
            </a:r>
            <a:r>
              <a:rPr lang="en-GB" sz="1800" b="1" dirty="0">
                <a:solidFill>
                  <a:schemeClr val="bg1"/>
                </a:solidFill>
                <a:latin typeface="Arial" panose="020B0604020202020204" pitchFamily="34" charset="0"/>
                <a:cs typeface="Arial" panose="020B0604020202020204" pitchFamily="34" charset="0"/>
              </a:rPr>
              <a:t>- </a:t>
            </a:r>
            <a:r>
              <a:rPr lang="en-GB" sz="1800" dirty="0">
                <a:solidFill>
                  <a:schemeClr val="bg1"/>
                </a:solidFill>
                <a:latin typeface="Arial" panose="020B0604020202020204" pitchFamily="34" charset="0"/>
                <a:cs typeface="Arial" panose="020B0604020202020204" pitchFamily="34" charset="0"/>
              </a:rPr>
              <a:t>Consider referral to a dietician</a:t>
            </a:r>
            <a:endParaRPr lang="en-GB" sz="1800" strike="sngStrike" dirty="0">
              <a:solidFill>
                <a:srgbClr val="FF0000"/>
              </a:solidFill>
              <a:latin typeface="Arial" panose="020B0604020202020204" pitchFamily="34" charset="0"/>
              <a:cs typeface="Arial" panose="020B0604020202020204" pitchFamily="34" charset="0"/>
            </a:endParaRPr>
          </a:p>
          <a:p>
            <a:endParaRPr lang="en-GB" sz="1800" dirty="0">
              <a:solidFill>
                <a:schemeClr val="bg1"/>
              </a:solidFill>
              <a:latin typeface="Arial" panose="020B0604020202020204" pitchFamily="34" charset="0"/>
              <a:cs typeface="Arial" panose="020B0604020202020204" pitchFamily="34" charset="0"/>
            </a:endParaRPr>
          </a:p>
          <a:p>
            <a:pPr>
              <a:lnSpc>
                <a:spcPct val="90000"/>
              </a:lnSpc>
              <a:spcBef>
                <a:spcPts val="1000"/>
              </a:spcBef>
            </a:pPr>
            <a:r>
              <a:rPr lang="en-GB" sz="1800" dirty="0">
                <a:solidFill>
                  <a:schemeClr val="bg1"/>
                </a:solidFill>
                <a:latin typeface="Arial"/>
                <a:cs typeface="Arial"/>
              </a:rPr>
              <a:t>Find out more information about the type of activities that are available so that people with a learning disability and autistic people can make a more informed choice.  For example, are they group-based, peer-led or with peer-to-peer support elements, have a variety of forms of activity (e.g. dance, martial arts, gardening) and are accessible for people with additional support needs.  A person with a learning disability or an autistic person may also wish to take a carer or friend with them for support.  </a:t>
            </a:r>
          </a:p>
          <a:p>
            <a:pPr>
              <a:lnSpc>
                <a:spcPct val="90000"/>
              </a:lnSpc>
              <a:spcBef>
                <a:spcPts val="1000"/>
              </a:spcBef>
            </a:pPr>
            <a:endParaRPr lang="en-GB" sz="1800" dirty="0">
              <a:solidFill>
                <a:schemeClr val="bg1"/>
              </a:solidFill>
              <a:latin typeface="Arial" panose="020B0604020202020204" pitchFamily="34" charset="0"/>
              <a:cs typeface="Arial" panose="020B0604020202020204" pitchFamily="34" charset="0"/>
            </a:endParaRPr>
          </a:p>
          <a:p>
            <a:pPr>
              <a:lnSpc>
                <a:spcPct val="90000"/>
              </a:lnSpc>
              <a:spcBef>
                <a:spcPts val="1000"/>
              </a:spcBef>
            </a:pPr>
            <a:r>
              <a:rPr lang="en-GB" sz="1800" dirty="0">
                <a:solidFill>
                  <a:schemeClr val="bg1"/>
                </a:solidFill>
                <a:latin typeface="Arial"/>
                <a:cs typeface="Arial"/>
              </a:rPr>
              <a:t>Activities accessed by people with a learning disability and people who are autistic should be inclusive, accessible and culturally appropriate. </a:t>
            </a:r>
            <a:endParaRPr lang="en-GB" sz="1800" dirty="0">
              <a:solidFill>
                <a:schemeClr val="bg1"/>
              </a:solidFill>
              <a:latin typeface="Arial" panose="020B0604020202020204" pitchFamily="34" charset="0"/>
              <a:cs typeface="Arial" panose="020B0604020202020204" pitchFamily="34" charset="0"/>
            </a:endParaRPr>
          </a:p>
          <a:p>
            <a:pPr>
              <a:lnSpc>
                <a:spcPct val="90000"/>
              </a:lnSpc>
              <a:spcBef>
                <a:spcPts val="1000"/>
              </a:spcBef>
            </a:pPr>
            <a:endParaRPr lang="en-GB" sz="1800" dirty="0">
              <a:solidFill>
                <a:schemeClr val="bg1"/>
              </a:solidFill>
              <a:latin typeface="Arial" panose="020B0604020202020204" pitchFamily="34" charset="0"/>
              <a:cs typeface="Arial" panose="020B0604020202020204" pitchFamily="34" charset="0"/>
            </a:endParaRPr>
          </a:p>
          <a:p>
            <a:pPr>
              <a:lnSpc>
                <a:spcPct val="90000"/>
              </a:lnSpc>
              <a:spcBef>
                <a:spcPts val="1000"/>
              </a:spcBef>
            </a:pPr>
            <a:r>
              <a:rPr lang="en-GB" sz="1800" b="1" dirty="0">
                <a:solidFill>
                  <a:schemeClr val="bg1"/>
                </a:solidFill>
                <a:latin typeface="Arial" panose="020B0604020202020204" pitchFamily="34" charset="0"/>
                <a:cs typeface="Arial" panose="020B0604020202020204" pitchFamily="34" charset="0"/>
              </a:rPr>
              <a:t>All areas have a directory of community services, activities for children and young people with special educational needs.</a:t>
            </a:r>
            <a:endParaRPr lang="en-GB" sz="1800" dirty="0">
              <a:solidFill>
                <a:schemeClr val="bg1"/>
              </a:solidFill>
            </a:endParaRPr>
          </a:p>
        </p:txBody>
      </p:sp>
      <p:sp>
        <p:nvSpPr>
          <p:cNvPr id="13" name="TextBox 12">
            <a:extLst>
              <a:ext uri="{FF2B5EF4-FFF2-40B4-BE49-F238E27FC236}">
                <a16:creationId xmlns:a16="http://schemas.microsoft.com/office/drawing/2014/main" id="{FC049734-24BA-617B-C7B6-CDE8ADE8B1AD}"/>
              </a:ext>
            </a:extLst>
          </p:cNvPr>
          <p:cNvSpPr txBox="1"/>
          <p:nvPr/>
        </p:nvSpPr>
        <p:spPr>
          <a:xfrm>
            <a:off x="11574004" y="3303050"/>
            <a:ext cx="6207865" cy="4316566"/>
          </a:xfrm>
          <a:prstGeom prst="rect">
            <a:avLst/>
          </a:prstGeom>
          <a:noFill/>
          <a:ln>
            <a:solidFill>
              <a:schemeClr val="accent3"/>
            </a:solidFill>
          </a:ln>
        </p:spPr>
        <p:style>
          <a:lnRef idx="2">
            <a:schemeClr val="accent6"/>
          </a:lnRef>
          <a:fillRef idx="1">
            <a:schemeClr val="lt1"/>
          </a:fillRef>
          <a:effectRef idx="0">
            <a:schemeClr val="accent6"/>
          </a:effectRef>
          <a:fontRef idx="minor">
            <a:schemeClr val="dk1"/>
          </a:fontRef>
        </p:style>
        <p:txBody>
          <a:bodyPr wrap="square" lIns="91440" tIns="45720" rIns="91440" bIns="45720" rtlCol="0" anchor="t">
            <a:spAutoFit/>
          </a:bodyPr>
          <a:lstStyle/>
          <a:p>
            <a:pPr algn="ctr">
              <a:lnSpc>
                <a:spcPct val="90000"/>
              </a:lnSpc>
              <a:spcBef>
                <a:spcPts val="600"/>
              </a:spcBef>
            </a:pPr>
            <a:r>
              <a:rPr lang="en-GB" sz="1700" b="1">
                <a:latin typeface="Arial"/>
                <a:cs typeface="Arial"/>
              </a:rPr>
              <a:t>People with a learning disability and </a:t>
            </a:r>
            <a:r>
              <a:rPr lang="en-GB" sz="1600" b="1">
                <a:solidFill>
                  <a:schemeClr val="bg1"/>
                </a:solidFill>
                <a:latin typeface="Arial"/>
                <a:cs typeface="Arial"/>
              </a:rPr>
              <a:t>autistic people </a:t>
            </a:r>
            <a:r>
              <a:rPr lang="en-GB" sz="1700" b="1">
                <a:latin typeface="Arial"/>
                <a:cs typeface="Arial"/>
              </a:rPr>
              <a:t>say:</a:t>
            </a:r>
          </a:p>
          <a:p>
            <a:pPr algn="ctr">
              <a:lnSpc>
                <a:spcPct val="90000"/>
              </a:lnSpc>
              <a:spcBef>
                <a:spcPts val="600"/>
              </a:spcBef>
            </a:pPr>
            <a:r>
              <a:rPr lang="en-GB" sz="1700">
                <a:latin typeface="Arial"/>
                <a:cs typeface="Arial"/>
              </a:rPr>
              <a:t>Very few know what a social prescriber is, let alone have ever seen one</a:t>
            </a:r>
          </a:p>
          <a:p>
            <a:pPr algn="ctr">
              <a:lnSpc>
                <a:spcPct val="90000"/>
              </a:lnSpc>
              <a:spcBef>
                <a:spcPts val="600"/>
              </a:spcBef>
            </a:pPr>
            <a:r>
              <a:rPr lang="en-GB" sz="1700">
                <a:latin typeface="Arial"/>
                <a:cs typeface="Arial"/>
              </a:rPr>
              <a:t>Community connectors are not always aware of learning disability &amp; autism needs</a:t>
            </a:r>
          </a:p>
          <a:p>
            <a:pPr algn="ctr">
              <a:lnSpc>
                <a:spcPct val="90000"/>
              </a:lnSpc>
              <a:spcBef>
                <a:spcPts val="600"/>
              </a:spcBef>
            </a:pPr>
            <a:r>
              <a:rPr lang="en-GB" sz="1700">
                <a:latin typeface="Arial"/>
                <a:cs typeface="Arial"/>
              </a:rPr>
              <a:t>I make friends through group activities and feel better for it</a:t>
            </a:r>
          </a:p>
          <a:p>
            <a:pPr algn="ctr">
              <a:lnSpc>
                <a:spcPct val="90000"/>
              </a:lnSpc>
              <a:spcBef>
                <a:spcPts val="600"/>
              </a:spcBef>
            </a:pPr>
            <a:r>
              <a:rPr lang="en-GB" sz="1700">
                <a:latin typeface="Arial"/>
                <a:cs typeface="Arial"/>
              </a:rPr>
              <a:t>Laps around the local park don’t require any access to services</a:t>
            </a:r>
          </a:p>
          <a:p>
            <a:pPr algn="ctr">
              <a:lnSpc>
                <a:spcPct val="90000"/>
              </a:lnSpc>
              <a:spcBef>
                <a:spcPts val="600"/>
              </a:spcBef>
            </a:pPr>
            <a:r>
              <a:rPr lang="en-GB" sz="1700">
                <a:latin typeface="Arial"/>
                <a:cs typeface="Arial"/>
              </a:rPr>
              <a:t>Swimming helps mental and physical health</a:t>
            </a:r>
          </a:p>
          <a:p>
            <a:pPr algn="ctr">
              <a:lnSpc>
                <a:spcPct val="90000"/>
              </a:lnSpc>
              <a:spcBef>
                <a:spcPts val="600"/>
              </a:spcBef>
            </a:pPr>
            <a:r>
              <a:rPr lang="en-GB" sz="1700">
                <a:latin typeface="Arial"/>
                <a:cs typeface="Arial"/>
              </a:rPr>
              <a:t>Need rollators for people with disability and those in wheelchairs who can walk a little</a:t>
            </a:r>
          </a:p>
          <a:p>
            <a:pPr algn="ctr">
              <a:lnSpc>
                <a:spcPct val="90000"/>
              </a:lnSpc>
              <a:spcBef>
                <a:spcPts val="600"/>
              </a:spcBef>
            </a:pPr>
            <a:r>
              <a:rPr lang="en-GB" sz="1700">
                <a:latin typeface="Arial"/>
                <a:cs typeface="Arial"/>
              </a:rPr>
              <a:t>We need a special gym</a:t>
            </a:r>
          </a:p>
          <a:p>
            <a:pPr algn="ctr">
              <a:lnSpc>
                <a:spcPct val="90000"/>
              </a:lnSpc>
              <a:spcBef>
                <a:spcPts val="600"/>
              </a:spcBef>
            </a:pPr>
            <a:r>
              <a:rPr lang="en-GB" sz="1700">
                <a:latin typeface="Arial"/>
                <a:cs typeface="Arial"/>
              </a:rPr>
              <a:t>Leaflets can help to signpost people</a:t>
            </a:r>
          </a:p>
          <a:p>
            <a:pPr algn="ctr">
              <a:lnSpc>
                <a:spcPct val="90000"/>
              </a:lnSpc>
              <a:spcBef>
                <a:spcPts val="600"/>
              </a:spcBef>
            </a:pPr>
            <a:r>
              <a:rPr lang="en-GB" sz="1700">
                <a:latin typeface="Arial"/>
                <a:cs typeface="Arial"/>
              </a:rPr>
              <a:t>It’s not just about being overweight – some struggle to put weight on, e.g. with Crohn’s</a:t>
            </a:r>
          </a:p>
        </p:txBody>
      </p:sp>
      <p:sp>
        <p:nvSpPr>
          <p:cNvPr id="14" name="TextBox 13">
            <a:extLst>
              <a:ext uri="{FF2B5EF4-FFF2-40B4-BE49-F238E27FC236}">
                <a16:creationId xmlns:a16="http://schemas.microsoft.com/office/drawing/2014/main" id="{0D14A6CF-2E68-A7BE-8E71-91548C322EFA}"/>
              </a:ext>
            </a:extLst>
          </p:cNvPr>
          <p:cNvSpPr txBox="1"/>
          <p:nvPr/>
        </p:nvSpPr>
        <p:spPr>
          <a:xfrm>
            <a:off x="11574004" y="8482803"/>
            <a:ext cx="6207865" cy="1200329"/>
          </a:xfrm>
          <a:prstGeom prst="rect">
            <a:avLst/>
          </a:prstGeom>
          <a:noFill/>
          <a:ln>
            <a:solidFill>
              <a:srgbClr val="FF0000"/>
            </a:solid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gn="ctr"/>
            <a:r>
              <a:rPr lang="en-GB" sz="1800" dirty="0">
                <a:latin typeface="Arial"/>
                <a:cs typeface="Arial"/>
              </a:rPr>
              <a:t>N.B. </a:t>
            </a:r>
            <a:r>
              <a:rPr lang="en-GB" sz="1800" b="1" dirty="0">
                <a:latin typeface="Arial"/>
                <a:cs typeface="Arial"/>
              </a:rPr>
              <a:t>Signposting</a:t>
            </a:r>
            <a:r>
              <a:rPr lang="en-GB" sz="1800" dirty="0">
                <a:latin typeface="Arial"/>
                <a:cs typeface="Arial"/>
              </a:rPr>
              <a:t> alone may not always be suitable for people with a learning disability and who are autistic – some will need </a:t>
            </a:r>
            <a:r>
              <a:rPr lang="en-GB" sz="1800" b="1" dirty="0">
                <a:latin typeface="Arial"/>
                <a:cs typeface="Arial"/>
              </a:rPr>
              <a:t>additional support and </a:t>
            </a:r>
            <a:r>
              <a:rPr lang="en-GB" sz="1800" b="1" dirty="0">
                <a:solidFill>
                  <a:schemeClr val="bg1"/>
                </a:solidFill>
                <a:latin typeface="Arial"/>
                <a:cs typeface="Arial"/>
              </a:rPr>
              <a:t>guidance </a:t>
            </a:r>
            <a:r>
              <a:rPr lang="en-GB" sz="1800" dirty="0">
                <a:solidFill>
                  <a:schemeClr val="bg1"/>
                </a:solidFill>
                <a:latin typeface="Arial"/>
                <a:cs typeface="Arial"/>
              </a:rPr>
              <a:t>to contact services</a:t>
            </a:r>
          </a:p>
        </p:txBody>
      </p:sp>
      <p:sp>
        <p:nvSpPr>
          <p:cNvPr id="17" name="Rectangle: Top Corners Rounded 16">
            <a:extLst>
              <a:ext uri="{FF2B5EF4-FFF2-40B4-BE49-F238E27FC236}">
                <a16:creationId xmlns:a16="http://schemas.microsoft.com/office/drawing/2014/main" id="{5D4123FB-3691-F574-61AA-37EEBD218C2D}"/>
              </a:ext>
            </a:extLst>
          </p:cNvPr>
          <p:cNvSpPr/>
          <p:nvPr/>
        </p:nvSpPr>
        <p:spPr>
          <a:xfrm>
            <a:off x="-9922" y="575682"/>
            <a:ext cx="1933038" cy="1093782"/>
          </a:xfrm>
          <a:prstGeom prst="round2SameRect">
            <a:avLst/>
          </a:prstGeom>
          <a:solidFill>
            <a:srgbClr val="DD25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12" action="ppaction://hlinksldjump">
                  <a:extLst>
                    <a:ext uri="{A12FA001-AC4F-418D-AE19-62706E023703}">
                      <ahyp:hlinkClr xmlns:ahyp="http://schemas.microsoft.com/office/drawing/2018/hyperlinkcolor" val="tx"/>
                    </a:ext>
                  </a:extLst>
                </a:hlinkClick>
              </a:rPr>
              <a:t>Weight Management Pathway</a:t>
            </a:r>
            <a:endParaRPr lang="en-GB" sz="1400" b="1">
              <a:solidFill>
                <a:schemeClr val="tx1"/>
              </a:solidFill>
            </a:endParaRPr>
          </a:p>
        </p:txBody>
      </p:sp>
    </p:spTree>
    <p:extLst>
      <p:ext uri="{BB962C8B-B14F-4D97-AF65-F5344CB8AC3E}">
        <p14:creationId xmlns:p14="http://schemas.microsoft.com/office/powerpoint/2010/main" val="3535875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B1E8BA9C-923E-8A77-1833-DBB8159EBE10}"/>
              </a:ext>
            </a:extLst>
          </p:cNvPr>
          <p:cNvSpPr>
            <a:spLocks noGrp="1"/>
          </p:cNvSpPr>
          <p:nvPr>
            <p:ph type="title"/>
          </p:nvPr>
        </p:nvSpPr>
        <p:spPr>
          <a:xfrm>
            <a:off x="468821" y="2268772"/>
            <a:ext cx="16548793" cy="865128"/>
          </a:xfrm>
        </p:spPr>
        <p:txBody>
          <a:bodyPr>
            <a:noAutofit/>
          </a:bodyPr>
          <a:lstStyle/>
          <a:p>
            <a:r>
              <a:rPr lang="en-GB" sz="4200" b="1" dirty="0"/>
              <a:t>Tier 3 &amp; 4 Weight Management</a:t>
            </a:r>
            <a:endParaRPr lang="en-GB" sz="4200" b="1" dirty="0">
              <a:highlight>
                <a:srgbClr val="FFFF00"/>
              </a:highlight>
            </a:endParaRPr>
          </a:p>
        </p:txBody>
      </p:sp>
      <p:sp>
        <p:nvSpPr>
          <p:cNvPr id="3" name="Slide Number Placeholder 2">
            <a:extLst>
              <a:ext uri="{FF2B5EF4-FFF2-40B4-BE49-F238E27FC236}">
                <a16:creationId xmlns:a16="http://schemas.microsoft.com/office/drawing/2014/main" id="{39985B66-2FBC-B739-FFE7-0957AEC11B25}"/>
              </a:ext>
            </a:extLst>
          </p:cNvPr>
          <p:cNvSpPr>
            <a:spLocks noGrp="1"/>
          </p:cNvSpPr>
          <p:nvPr>
            <p:ph type="sldNum" sz="quarter" idx="12"/>
          </p:nvPr>
        </p:nvSpPr>
        <p:spPr>
          <a:xfrm>
            <a:off x="13969822" y="9507960"/>
            <a:ext cx="4114800" cy="547688"/>
          </a:xfrm>
        </p:spPr>
        <p:txBody>
          <a:bodyPr/>
          <a:lstStyle/>
          <a:p>
            <a:r>
              <a:rPr lang="en-GB" sz="1800" b="1">
                <a:solidFill>
                  <a:schemeClr val="bg2"/>
                </a:solidFill>
              </a:rPr>
              <a:t>Page </a:t>
            </a:r>
            <a:fld id="{950FC886-343C-4B72-AFE6-F0497CBE7873}" type="slidenum">
              <a:rPr lang="en-GB" b="1" smtClean="0"/>
              <a:pPr/>
              <a:t>9</a:t>
            </a:fld>
            <a:endParaRPr lang="en-GB" b="1"/>
          </a:p>
        </p:txBody>
      </p:sp>
      <p:sp>
        <p:nvSpPr>
          <p:cNvPr id="15" name="Rectangle 14">
            <a:extLst>
              <a:ext uri="{FF2B5EF4-FFF2-40B4-BE49-F238E27FC236}">
                <a16:creationId xmlns:a16="http://schemas.microsoft.com/office/drawing/2014/main" id="{36819A51-A6FC-2B52-956E-0C8F21BBC64C}"/>
              </a:ext>
            </a:extLst>
          </p:cNvPr>
          <p:cNvSpPr/>
          <p:nvPr/>
        </p:nvSpPr>
        <p:spPr>
          <a:xfrm>
            <a:off x="-19845" y="1150784"/>
            <a:ext cx="18307844" cy="563981"/>
          </a:xfrm>
          <a:prstGeom prst="rect">
            <a:avLst/>
          </a:prstGeom>
          <a:solidFill>
            <a:schemeClr val="accent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487"/>
          </a:p>
        </p:txBody>
      </p:sp>
      <p:sp>
        <p:nvSpPr>
          <p:cNvPr id="16" name="Rectangle 15">
            <a:extLst>
              <a:ext uri="{FF2B5EF4-FFF2-40B4-BE49-F238E27FC236}">
                <a16:creationId xmlns:a16="http://schemas.microsoft.com/office/drawing/2014/main" id="{F1C4366D-6E88-7150-6390-5EE8E4C38858}"/>
              </a:ext>
            </a:extLst>
          </p:cNvPr>
          <p:cNvSpPr>
            <a:spLocks/>
          </p:cNvSpPr>
          <p:nvPr/>
        </p:nvSpPr>
        <p:spPr>
          <a:xfrm>
            <a:off x="-19843" y="1667760"/>
            <a:ext cx="18307844" cy="169277"/>
          </a:xfrm>
          <a:prstGeom prst="rect">
            <a:avLst/>
          </a:prstGeom>
          <a:solidFill>
            <a:srgbClr val="F08C00"/>
          </a:solidFill>
          <a:ln>
            <a:solidFill>
              <a:srgbClr val="F08C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500"/>
          </a:p>
        </p:txBody>
      </p:sp>
      <p:sp>
        <p:nvSpPr>
          <p:cNvPr id="18" name="Rectangle: Top Corners Rounded 17">
            <a:extLst>
              <a:ext uri="{FF2B5EF4-FFF2-40B4-BE49-F238E27FC236}">
                <a16:creationId xmlns:a16="http://schemas.microsoft.com/office/drawing/2014/main" id="{609FCF41-C457-130A-DA2E-57CA2172932E}"/>
              </a:ext>
            </a:extLst>
          </p:cNvPr>
          <p:cNvSpPr/>
          <p:nvPr/>
        </p:nvSpPr>
        <p:spPr>
          <a:xfrm>
            <a:off x="8052917" y="534623"/>
            <a:ext cx="1380602" cy="1133340"/>
          </a:xfrm>
          <a:prstGeom prst="round2SameRect">
            <a:avLst/>
          </a:prstGeom>
          <a:solidFill>
            <a:srgbClr val="F08C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rPr>
              <a:t>Tier 3 &amp; 4</a:t>
            </a:r>
          </a:p>
        </p:txBody>
      </p:sp>
      <p:sp>
        <p:nvSpPr>
          <p:cNvPr id="19" name="Rectangle: Top Corners Rounded 18">
            <a:extLst>
              <a:ext uri="{FF2B5EF4-FFF2-40B4-BE49-F238E27FC236}">
                <a16:creationId xmlns:a16="http://schemas.microsoft.com/office/drawing/2014/main" id="{3AD4BA1C-5E39-4499-11CD-ED30000C302B}"/>
              </a:ext>
            </a:extLst>
          </p:cNvPr>
          <p:cNvSpPr/>
          <p:nvPr/>
        </p:nvSpPr>
        <p:spPr>
          <a:xfrm>
            <a:off x="2029731" y="562879"/>
            <a:ext cx="1535539" cy="1097679"/>
          </a:xfrm>
          <a:prstGeom prst="round2SameRect">
            <a:avLst/>
          </a:prstGeom>
          <a:solidFill>
            <a:srgbClr val="7D275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3" action="ppaction://hlinksldjump">
                  <a:extLst>
                    <a:ext uri="{A12FA001-AC4F-418D-AE19-62706E023703}">
                      <ahyp:hlinkClr xmlns:ahyp="http://schemas.microsoft.com/office/drawing/2018/hyperlinkcolor" val="tx"/>
                    </a:ext>
                  </a:extLst>
                </a:hlinkClick>
              </a:rPr>
              <a:t>Tier 1</a:t>
            </a:r>
            <a:endParaRPr lang="en-GB" sz="1400" b="1">
              <a:solidFill>
                <a:schemeClr val="tx1"/>
              </a:solidFill>
            </a:endParaRPr>
          </a:p>
        </p:txBody>
      </p:sp>
      <p:sp>
        <p:nvSpPr>
          <p:cNvPr id="27" name="Rectangle: Top Corners Rounded 26">
            <a:extLst>
              <a:ext uri="{FF2B5EF4-FFF2-40B4-BE49-F238E27FC236}">
                <a16:creationId xmlns:a16="http://schemas.microsoft.com/office/drawing/2014/main" id="{1B8E09EA-BFA2-CBB1-A19D-6713DE15DCEA}"/>
              </a:ext>
            </a:extLst>
          </p:cNvPr>
          <p:cNvSpPr/>
          <p:nvPr/>
        </p:nvSpPr>
        <p:spPr>
          <a:xfrm>
            <a:off x="3701776" y="522072"/>
            <a:ext cx="1387739" cy="1145688"/>
          </a:xfrm>
          <a:prstGeom prst="round2SameRect">
            <a:avLst/>
          </a:prstGeom>
          <a:solidFill>
            <a:srgbClr val="0096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4" action="ppaction://hlinksldjump">
                  <a:extLst>
                    <a:ext uri="{A12FA001-AC4F-418D-AE19-62706E023703}">
                      <ahyp:hlinkClr xmlns:ahyp="http://schemas.microsoft.com/office/drawing/2018/hyperlinkcolor" val="tx"/>
                    </a:ext>
                  </a:extLst>
                </a:hlinkClick>
              </a:rPr>
              <a:t>Discussing Perceptions and Motivations</a:t>
            </a:r>
            <a:endParaRPr lang="en-GB" sz="1400" b="1">
              <a:solidFill>
                <a:schemeClr val="tx1"/>
              </a:solidFill>
            </a:endParaRPr>
          </a:p>
        </p:txBody>
      </p:sp>
      <p:sp>
        <p:nvSpPr>
          <p:cNvPr id="28" name="Rectangle: Top Corners Rounded 27">
            <a:extLst>
              <a:ext uri="{FF2B5EF4-FFF2-40B4-BE49-F238E27FC236}">
                <a16:creationId xmlns:a16="http://schemas.microsoft.com/office/drawing/2014/main" id="{92C32237-C75D-E2EB-E577-C0F6DFDBC2EC}"/>
              </a:ext>
            </a:extLst>
          </p:cNvPr>
          <p:cNvSpPr/>
          <p:nvPr/>
        </p:nvSpPr>
        <p:spPr>
          <a:xfrm>
            <a:off x="5182973" y="551770"/>
            <a:ext cx="1387739" cy="1107853"/>
          </a:xfrm>
          <a:prstGeom prst="round2SameRect">
            <a:avLst/>
          </a:prstGeom>
          <a:solidFill>
            <a:srgbClr val="39B5E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5" action="ppaction://hlinksldjump">
                  <a:extLst>
                    <a:ext uri="{A12FA001-AC4F-418D-AE19-62706E023703}">
                      <ahyp:hlinkClr xmlns:ahyp="http://schemas.microsoft.com/office/drawing/2018/hyperlinkcolor" val="tx"/>
                    </a:ext>
                  </a:extLst>
                </a:hlinkClick>
              </a:rPr>
              <a:t>Tier 2</a:t>
            </a:r>
            <a:endParaRPr lang="en-GB" sz="1400" b="1">
              <a:solidFill>
                <a:schemeClr val="tx1"/>
              </a:solidFill>
            </a:endParaRPr>
          </a:p>
        </p:txBody>
      </p:sp>
      <p:sp>
        <p:nvSpPr>
          <p:cNvPr id="29" name="Rectangle: Top Corners Rounded 28">
            <a:extLst>
              <a:ext uri="{FF2B5EF4-FFF2-40B4-BE49-F238E27FC236}">
                <a16:creationId xmlns:a16="http://schemas.microsoft.com/office/drawing/2014/main" id="{7646321C-95A9-6A88-2300-282627ED3036}"/>
              </a:ext>
            </a:extLst>
          </p:cNvPr>
          <p:cNvSpPr/>
          <p:nvPr/>
        </p:nvSpPr>
        <p:spPr>
          <a:xfrm>
            <a:off x="6637418" y="534303"/>
            <a:ext cx="1322041" cy="1126255"/>
          </a:xfrm>
          <a:prstGeom prst="round2SameRect">
            <a:avLst/>
          </a:prstGeom>
          <a:solidFill>
            <a:srgbClr val="74869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6" action="ppaction://hlinksldjump">
                  <a:extLst>
                    <a:ext uri="{A12FA001-AC4F-418D-AE19-62706E023703}">
                      <ahyp:hlinkClr xmlns:ahyp="http://schemas.microsoft.com/office/drawing/2018/hyperlinkcolor" val="tx"/>
                    </a:ext>
                  </a:extLst>
                </a:hlinkClick>
              </a:rPr>
              <a:t>Referring: Community Services/ Activities</a:t>
            </a:r>
            <a:endParaRPr lang="en-GB" sz="1400" b="1">
              <a:solidFill>
                <a:schemeClr val="tx1"/>
              </a:solidFill>
            </a:endParaRPr>
          </a:p>
        </p:txBody>
      </p:sp>
      <p:sp>
        <p:nvSpPr>
          <p:cNvPr id="30" name="Rectangle: Top Corners Rounded 29">
            <a:extLst>
              <a:ext uri="{FF2B5EF4-FFF2-40B4-BE49-F238E27FC236}">
                <a16:creationId xmlns:a16="http://schemas.microsoft.com/office/drawing/2014/main" id="{DFE1800F-BB1E-009F-CA17-FE3C614705D2}"/>
              </a:ext>
            </a:extLst>
          </p:cNvPr>
          <p:cNvSpPr/>
          <p:nvPr/>
        </p:nvSpPr>
        <p:spPr>
          <a:xfrm>
            <a:off x="9544783" y="534304"/>
            <a:ext cx="1322042" cy="1126255"/>
          </a:xfrm>
          <a:prstGeom prst="round2SameRect">
            <a:avLst/>
          </a:prstGeom>
          <a:solidFill>
            <a:srgbClr val="FFB90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100" b="1">
                <a:solidFill>
                  <a:schemeClr val="tx1"/>
                </a:solidFill>
                <a:hlinkClick r:id="rId7" action="ppaction://hlinksldjump">
                  <a:extLst>
                    <a:ext uri="{A12FA001-AC4F-418D-AE19-62706E023703}">
                      <ahyp:hlinkClr xmlns:ahyp="http://schemas.microsoft.com/office/drawing/2018/hyperlinkcolor" val="tx"/>
                    </a:ext>
                  </a:extLst>
                </a:hlinkClick>
              </a:rPr>
              <a:t>Identifying Opportunities to Support Weight Management</a:t>
            </a:r>
            <a:endParaRPr lang="en-GB" sz="1100" b="1">
              <a:solidFill>
                <a:schemeClr val="tx1"/>
              </a:solidFill>
            </a:endParaRPr>
          </a:p>
        </p:txBody>
      </p:sp>
      <p:sp>
        <p:nvSpPr>
          <p:cNvPr id="32" name="Rectangle: Top Corners Rounded 31">
            <a:extLst>
              <a:ext uri="{FF2B5EF4-FFF2-40B4-BE49-F238E27FC236}">
                <a16:creationId xmlns:a16="http://schemas.microsoft.com/office/drawing/2014/main" id="{6AE247FC-DB4D-0C3A-4EF2-3E7B1B5B45CF}"/>
              </a:ext>
            </a:extLst>
          </p:cNvPr>
          <p:cNvSpPr/>
          <p:nvPr/>
        </p:nvSpPr>
        <p:spPr>
          <a:xfrm>
            <a:off x="11004966" y="527483"/>
            <a:ext cx="1466322" cy="1140277"/>
          </a:xfrm>
          <a:prstGeom prst="round2SameRect">
            <a:avLst/>
          </a:prstGeom>
          <a:solidFill>
            <a:srgbClr val="0071D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8" action="ppaction://hlinksldjump">
                  <a:extLst>
                    <a:ext uri="{A12FA001-AC4F-418D-AE19-62706E023703}">
                      <ahyp:hlinkClr xmlns:ahyp="http://schemas.microsoft.com/office/drawing/2018/hyperlinkcolor" val="tx"/>
                    </a:ext>
                  </a:extLst>
                </a:hlinkClick>
              </a:rPr>
              <a:t>Measuring Weight</a:t>
            </a:r>
            <a:endParaRPr lang="en-GB" sz="1400" b="1">
              <a:solidFill>
                <a:schemeClr val="tx1"/>
              </a:solidFill>
            </a:endParaRPr>
          </a:p>
        </p:txBody>
      </p:sp>
      <p:sp>
        <p:nvSpPr>
          <p:cNvPr id="33" name="Rectangle: Top Corners Rounded 32">
            <a:extLst>
              <a:ext uri="{FF2B5EF4-FFF2-40B4-BE49-F238E27FC236}">
                <a16:creationId xmlns:a16="http://schemas.microsoft.com/office/drawing/2014/main" id="{62F272EC-A20C-54AC-DBB5-52CEB0AC45FE}"/>
              </a:ext>
            </a:extLst>
          </p:cNvPr>
          <p:cNvSpPr/>
          <p:nvPr/>
        </p:nvSpPr>
        <p:spPr>
          <a:xfrm>
            <a:off x="12609429" y="528632"/>
            <a:ext cx="1624725" cy="1131927"/>
          </a:xfrm>
          <a:prstGeom prst="round2SameRect">
            <a:avLst/>
          </a:prstGeom>
          <a:solidFill>
            <a:srgbClr val="00A49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9" action="ppaction://hlinksldjump">
                  <a:extLst>
                    <a:ext uri="{A12FA001-AC4F-418D-AE19-62706E023703}">
                      <ahyp:hlinkClr xmlns:ahyp="http://schemas.microsoft.com/office/drawing/2018/hyperlinkcolor" val="tx"/>
                    </a:ext>
                  </a:extLst>
                </a:hlinkClick>
              </a:rPr>
              <a:t>Accessibility</a:t>
            </a:r>
            <a:endParaRPr lang="en-GB" sz="1400" b="1">
              <a:solidFill>
                <a:schemeClr val="tx1"/>
              </a:solidFill>
            </a:endParaRPr>
          </a:p>
        </p:txBody>
      </p:sp>
      <p:sp>
        <p:nvSpPr>
          <p:cNvPr id="23" name="TextBox 22">
            <a:extLst>
              <a:ext uri="{FF2B5EF4-FFF2-40B4-BE49-F238E27FC236}">
                <a16:creationId xmlns:a16="http://schemas.microsoft.com/office/drawing/2014/main" id="{FC4505E8-EA8B-5C24-9AAE-111E4D38C503}"/>
              </a:ext>
            </a:extLst>
          </p:cNvPr>
          <p:cNvSpPr txBox="1"/>
          <p:nvPr/>
        </p:nvSpPr>
        <p:spPr>
          <a:xfrm>
            <a:off x="21526" y="10146385"/>
            <a:ext cx="18307843" cy="169277"/>
          </a:xfrm>
          <a:prstGeom prst="rect">
            <a:avLst/>
          </a:prstGeom>
          <a:solidFill>
            <a:srgbClr val="DD2509"/>
          </a:solidFill>
        </p:spPr>
        <p:txBody>
          <a:bodyPr wrap="square" rtlCol="0">
            <a:spAutoFit/>
          </a:bodyPr>
          <a:lstStyle/>
          <a:p>
            <a:endParaRPr lang="en-GB" sz="500"/>
          </a:p>
        </p:txBody>
      </p:sp>
      <p:sp>
        <p:nvSpPr>
          <p:cNvPr id="2" name="TextBox 1">
            <a:extLst>
              <a:ext uri="{FF2B5EF4-FFF2-40B4-BE49-F238E27FC236}">
                <a16:creationId xmlns:a16="http://schemas.microsoft.com/office/drawing/2014/main" id="{64CA76C1-5534-00DD-3D11-352066B3FAA2}"/>
              </a:ext>
            </a:extLst>
          </p:cNvPr>
          <p:cNvSpPr txBox="1"/>
          <p:nvPr/>
        </p:nvSpPr>
        <p:spPr>
          <a:xfrm>
            <a:off x="0" y="0"/>
            <a:ext cx="18288000" cy="461665"/>
          </a:xfrm>
          <a:prstGeom prst="rect">
            <a:avLst/>
          </a:prstGeom>
          <a:solidFill>
            <a:schemeClr val="bg2"/>
          </a:solidFill>
        </p:spPr>
        <p:txBody>
          <a:bodyPr wrap="square" rtlCol="0">
            <a:spAutoFit/>
          </a:bodyPr>
          <a:lstStyle/>
          <a:p>
            <a:r>
              <a:rPr lang="en-GB" sz="2400" b="1" dirty="0"/>
              <a:t>  </a:t>
            </a:r>
            <a:r>
              <a:rPr lang="en-GB" sz="2400" spc="92" dirty="0">
                <a:solidFill>
                  <a:srgbClr val="FFFFFF"/>
                </a:solidFill>
                <a:latin typeface="Arial Bold"/>
              </a:rPr>
              <a:t>Learning Disability &amp; Autism Weight Management in the </a:t>
            </a:r>
            <a:r>
              <a:rPr lang="en-GB" sz="2400" spc="92" dirty="0">
                <a:latin typeface="Arial Bold"/>
              </a:rPr>
              <a:t>South</a:t>
            </a:r>
            <a:r>
              <a:rPr lang="en-GB" sz="2400" spc="92" dirty="0">
                <a:solidFill>
                  <a:srgbClr val="FFFFFF"/>
                </a:solidFill>
                <a:latin typeface="Arial Bold"/>
              </a:rPr>
              <a:t> West of England</a:t>
            </a:r>
            <a:endParaRPr lang="en-US" sz="2400" spc="92" dirty="0">
              <a:solidFill>
                <a:srgbClr val="FFFFFF"/>
              </a:solidFill>
              <a:latin typeface="Arial Bold"/>
            </a:endParaRPr>
          </a:p>
        </p:txBody>
      </p:sp>
      <p:sp>
        <p:nvSpPr>
          <p:cNvPr id="4" name="Rectangle: Top Corners Rounded 3">
            <a:extLst>
              <a:ext uri="{FF2B5EF4-FFF2-40B4-BE49-F238E27FC236}">
                <a16:creationId xmlns:a16="http://schemas.microsoft.com/office/drawing/2014/main" id="{EB34B3D6-3482-1D3A-9EA5-65A4FE48F053}"/>
              </a:ext>
            </a:extLst>
          </p:cNvPr>
          <p:cNvSpPr/>
          <p:nvPr/>
        </p:nvSpPr>
        <p:spPr>
          <a:xfrm>
            <a:off x="14353377" y="548669"/>
            <a:ext cx="1212689" cy="1105337"/>
          </a:xfrm>
          <a:prstGeom prst="round2SameRect">
            <a:avLst/>
          </a:prstGeom>
          <a:solidFill>
            <a:schemeClr val="accent5"/>
          </a:solidFill>
          <a:ln w="57150">
            <a:solidFill>
              <a:schemeClr val="tx2"/>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200" b="1">
                <a:solidFill>
                  <a:schemeClr val="tx1"/>
                </a:solidFill>
                <a:hlinkClick r:id="rId10" action="ppaction://hlinksldjump">
                  <a:extLst>
                    <a:ext uri="{A12FA001-AC4F-418D-AE19-62706E023703}">
                      <ahyp:hlinkClr xmlns:ahyp="http://schemas.microsoft.com/office/drawing/2018/hyperlinkcolor" val="tx"/>
                    </a:ext>
                  </a:extLst>
                </a:hlinkClick>
              </a:rPr>
              <a:t>The Importance of Families and Carers</a:t>
            </a:r>
            <a:endParaRPr lang="en-GB" sz="1200" b="1">
              <a:solidFill>
                <a:schemeClr val="tx1"/>
              </a:solidFill>
            </a:endParaRPr>
          </a:p>
        </p:txBody>
      </p:sp>
      <p:sp>
        <p:nvSpPr>
          <p:cNvPr id="7" name="Rectangle: Top Corners Rounded 6">
            <a:extLst>
              <a:ext uri="{FF2B5EF4-FFF2-40B4-BE49-F238E27FC236}">
                <a16:creationId xmlns:a16="http://schemas.microsoft.com/office/drawing/2014/main" id="{C153D2C6-40CC-EBE6-55FE-04D503A06E4D}"/>
              </a:ext>
            </a:extLst>
          </p:cNvPr>
          <p:cNvSpPr/>
          <p:nvPr/>
        </p:nvSpPr>
        <p:spPr>
          <a:xfrm>
            <a:off x="15714344" y="548670"/>
            <a:ext cx="1212689" cy="1088710"/>
          </a:xfrm>
          <a:prstGeom prst="round2SameRect">
            <a:avLst/>
          </a:prstGeom>
          <a:solidFill>
            <a:schemeClr val="accent3"/>
          </a:solidFill>
          <a:ln w="57150">
            <a:solidFill>
              <a:schemeClr val="accent3"/>
            </a:solidFill>
          </a:ln>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GB" sz="1400" b="1">
                <a:solidFill>
                  <a:schemeClr val="tx1"/>
                </a:solidFill>
                <a:hlinkClick r:id="rId11" action="ppaction://hlinksldjump">
                  <a:extLst>
                    <a:ext uri="{A12FA001-AC4F-418D-AE19-62706E023703}">
                      <ahyp:hlinkClr xmlns:ahyp="http://schemas.microsoft.com/office/drawing/2018/hyperlinkcolor" val="tx"/>
                    </a:ext>
                  </a:extLst>
                </a:hlinkClick>
              </a:rPr>
              <a:t>Guidance, Activities and Resources</a:t>
            </a:r>
            <a:endParaRPr lang="en-GB" sz="1400" b="1">
              <a:solidFill>
                <a:schemeClr val="tx1"/>
              </a:solidFill>
            </a:endParaRPr>
          </a:p>
        </p:txBody>
      </p:sp>
      <p:sp>
        <p:nvSpPr>
          <p:cNvPr id="5" name="TextBox 4">
            <a:extLst>
              <a:ext uri="{FF2B5EF4-FFF2-40B4-BE49-F238E27FC236}">
                <a16:creationId xmlns:a16="http://schemas.microsoft.com/office/drawing/2014/main" id="{87CB9272-616C-60B3-06B7-A4AECF73E48B}"/>
              </a:ext>
            </a:extLst>
          </p:cNvPr>
          <p:cNvSpPr txBox="1"/>
          <p:nvPr/>
        </p:nvSpPr>
        <p:spPr>
          <a:xfrm>
            <a:off x="468820" y="3323677"/>
            <a:ext cx="17104071" cy="2031325"/>
          </a:xfrm>
          <a:prstGeom prst="rect">
            <a:avLst/>
          </a:prstGeom>
          <a:noFill/>
        </p:spPr>
        <p:txBody>
          <a:bodyPr wrap="square">
            <a:spAutoFit/>
          </a:bodyPr>
          <a:lstStyle/>
          <a:p>
            <a:pPr marL="0" indent="0">
              <a:buNone/>
            </a:pPr>
            <a:r>
              <a:rPr lang="en-GB" sz="1800" b="1" dirty="0">
                <a:solidFill>
                  <a:schemeClr val="bg1"/>
                </a:solidFill>
                <a:latin typeface="Arial" panose="020B0604020202020204" pitchFamily="34" charset="0"/>
                <a:cs typeface="Arial" panose="020B0604020202020204" pitchFamily="34" charset="0"/>
              </a:rPr>
              <a:t>Tier 3- </a:t>
            </a:r>
            <a:r>
              <a:rPr lang="en-GB" sz="1800" dirty="0">
                <a:solidFill>
                  <a:schemeClr val="bg1"/>
                </a:solidFill>
                <a:latin typeface="Arial" panose="020B0604020202020204" pitchFamily="34" charset="0"/>
                <a:cs typeface="Arial" panose="020B0604020202020204" pitchFamily="34" charset="0"/>
              </a:rPr>
              <a:t>A</a:t>
            </a:r>
            <a:r>
              <a:rPr lang="en-GB" sz="1800" dirty="0">
                <a:solidFill>
                  <a:srgbClr val="FF0000"/>
                </a:solidFill>
                <a:latin typeface="Arial" panose="020B0604020202020204" pitchFamily="34" charset="0"/>
                <a:cs typeface="Arial" panose="020B0604020202020204" pitchFamily="34" charset="0"/>
              </a:rPr>
              <a:t> </a:t>
            </a:r>
            <a:r>
              <a:rPr lang="en-GB" sz="1800" dirty="0">
                <a:solidFill>
                  <a:schemeClr val="bg1"/>
                </a:solidFill>
                <a:latin typeface="Arial" panose="020B0604020202020204" pitchFamily="34" charset="0"/>
                <a:cs typeface="Arial" panose="020B0604020202020204" pitchFamily="34" charset="0"/>
              </a:rPr>
              <a:t>multi-disciplinary team (MDT) providing a more intensive level of input to patients which typically includes medical, dietetic and psychological therapy. The service / MDT may </a:t>
            </a:r>
            <a:r>
              <a:rPr lang="en-GB" sz="1800" b="0" i="0" dirty="0">
                <a:solidFill>
                  <a:schemeClr val="bg1"/>
                </a:solidFill>
                <a:effectLst/>
                <a:latin typeface="Arial" panose="020B0604020202020204" pitchFamily="34" charset="0"/>
                <a:cs typeface="Arial" panose="020B0604020202020204" pitchFamily="34" charset="0"/>
              </a:rPr>
              <a:t>consist of a doctor with a special interest in obesity (physician or GP), specialist nurses, specialist dietitian, psychological support and specialist exercise therapists/physiotherapist. </a:t>
            </a:r>
            <a:r>
              <a:rPr lang="en-GB" sz="1800" dirty="0">
                <a:solidFill>
                  <a:schemeClr val="bg1"/>
                </a:solidFill>
                <a:latin typeface="Arial" panose="020B0604020202020204" pitchFamily="34" charset="0"/>
                <a:cs typeface="Arial" panose="020B0604020202020204" pitchFamily="34" charset="0"/>
              </a:rPr>
              <a:t>Tier 3 services may be based in secondary care or the community. Consider referral to tier 3 services if a patient has a higher BMI (&gt;35 with additional health problems) that cannot be managed adequately in Tier 2 and other support / treatment has been unsuccessful (please refer to your local access criteria). This may include the additional support needs of people with learning disabilities. </a:t>
            </a:r>
          </a:p>
          <a:p>
            <a:endParaRPr lang="en-GB" sz="1800" dirty="0">
              <a:solidFill>
                <a:schemeClr val="bg1"/>
              </a:solidFill>
              <a:latin typeface="Arial" panose="020B0604020202020204" pitchFamily="34" charset="0"/>
              <a:cs typeface="Arial" panose="020B0604020202020204" pitchFamily="34" charset="0"/>
            </a:endParaRPr>
          </a:p>
          <a:p>
            <a:r>
              <a:rPr lang="en-GB" sz="1800" b="1" dirty="0">
                <a:solidFill>
                  <a:schemeClr val="bg1"/>
                </a:solidFill>
                <a:latin typeface="Arial" panose="020B0604020202020204" pitchFamily="34" charset="0"/>
                <a:cs typeface="Arial" panose="020B0604020202020204" pitchFamily="34" charset="0"/>
              </a:rPr>
              <a:t>Tier 4 - </a:t>
            </a:r>
            <a:r>
              <a:rPr lang="en-GB" sz="1800" dirty="0">
                <a:solidFill>
                  <a:schemeClr val="bg1"/>
                </a:solidFill>
                <a:latin typeface="Arial" panose="020B0604020202020204" pitchFamily="34" charset="0"/>
                <a:cs typeface="Arial" panose="020B0604020202020204" pitchFamily="34" charset="0"/>
              </a:rPr>
              <a:t>Specialist obesity services including bariatric surgery for patients with severe and complex needs. </a:t>
            </a:r>
          </a:p>
        </p:txBody>
      </p:sp>
      <p:sp>
        <p:nvSpPr>
          <p:cNvPr id="6" name="TextBox 5">
            <a:extLst>
              <a:ext uri="{FF2B5EF4-FFF2-40B4-BE49-F238E27FC236}">
                <a16:creationId xmlns:a16="http://schemas.microsoft.com/office/drawing/2014/main" id="{1613FD25-BF52-34A9-D068-445FD66DE9A4}"/>
              </a:ext>
            </a:extLst>
          </p:cNvPr>
          <p:cNvSpPr txBox="1"/>
          <p:nvPr/>
        </p:nvSpPr>
        <p:spPr>
          <a:xfrm>
            <a:off x="602609" y="5942332"/>
            <a:ext cx="8140608" cy="4185761"/>
          </a:xfrm>
          <a:prstGeom prst="rect">
            <a:avLst/>
          </a:prstGeom>
          <a:noFill/>
          <a:ln>
            <a:solidFill>
              <a:schemeClr val="bg2"/>
            </a:solid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r>
              <a:rPr lang="en-GB" sz="1800" b="1" dirty="0">
                <a:latin typeface="Arial"/>
                <a:cs typeface="Arial"/>
              </a:rPr>
              <a:t>Important points to note:</a:t>
            </a:r>
            <a:endParaRPr lang="en-GB" sz="1800" dirty="0">
              <a:latin typeface="Arial"/>
              <a:cs typeface="Arial"/>
            </a:endParaRPr>
          </a:p>
          <a:p>
            <a:pPr marL="285750" indent="-285750">
              <a:buFont typeface="Arial" panose="020B0604020202020204" pitchFamily="34" charset="0"/>
              <a:buChar char="•"/>
            </a:pPr>
            <a:r>
              <a:rPr lang="en-GB" sz="1800" dirty="0">
                <a:solidFill>
                  <a:schemeClr val="bg1"/>
                </a:solidFill>
                <a:latin typeface="Arial"/>
                <a:cs typeface="Arial"/>
              </a:rPr>
              <a:t>2 in 3 adults live with overweight or obesity</a:t>
            </a:r>
            <a:r>
              <a:rPr lang="en-GB" sz="1800" dirty="0">
                <a:solidFill>
                  <a:srgbClr val="FF0000"/>
                </a:solidFill>
                <a:latin typeface="Arial"/>
                <a:cs typeface="Arial"/>
              </a:rPr>
              <a:t> </a:t>
            </a:r>
            <a:r>
              <a:rPr lang="en-GB" sz="1800" dirty="0">
                <a:solidFill>
                  <a:schemeClr val="bg1"/>
                </a:solidFill>
                <a:latin typeface="Arial"/>
                <a:cs typeface="Arial"/>
              </a:rPr>
              <a:t>and people with learning disabilities and autism are at increased risk with poor eating habits and low levels of physical activity.  They are 2.6 times more likely to be overweight and 3.4 times more likely to be obese.</a:t>
            </a:r>
          </a:p>
          <a:p>
            <a:pPr marL="285750" indent="-285750">
              <a:buFont typeface="Arial" panose="020B0604020202020204" pitchFamily="34" charset="0"/>
              <a:buChar char="•"/>
            </a:pPr>
            <a:r>
              <a:rPr lang="en-GB" sz="1800" dirty="0">
                <a:latin typeface="Arial"/>
                <a:cs typeface="Arial"/>
              </a:rPr>
              <a:t>Check the format- weight management services can be face to face, digital </a:t>
            </a:r>
            <a:r>
              <a:rPr lang="en-GB" sz="1800" dirty="0">
                <a:solidFill>
                  <a:schemeClr val="bg1"/>
                </a:solidFill>
                <a:latin typeface="Arial"/>
                <a:cs typeface="Arial"/>
              </a:rPr>
              <a:t>or</a:t>
            </a:r>
            <a:r>
              <a:rPr lang="en-GB" sz="1800" dirty="0">
                <a:solidFill>
                  <a:srgbClr val="FF0000"/>
                </a:solidFill>
                <a:latin typeface="Arial"/>
                <a:cs typeface="Arial"/>
              </a:rPr>
              <a:t> </a:t>
            </a:r>
            <a:r>
              <a:rPr lang="en-GB" sz="1800" dirty="0">
                <a:latin typeface="Arial"/>
                <a:cs typeface="Arial"/>
              </a:rPr>
              <a:t>a hybrid of both</a:t>
            </a:r>
          </a:p>
          <a:p>
            <a:pPr marL="285750" indent="-285750">
              <a:buFont typeface="Arial" panose="020B0604020202020204" pitchFamily="34" charset="0"/>
              <a:buChar char="•"/>
            </a:pPr>
            <a:r>
              <a:rPr lang="en-GB" sz="1800" dirty="0">
                <a:latin typeface="Arial"/>
                <a:cs typeface="Arial"/>
              </a:rPr>
              <a:t>Conversation about weight / language used should be person centred and have a clear understanding of weight stigma</a:t>
            </a:r>
            <a:r>
              <a:rPr lang="en-GB" sz="1800" dirty="0">
                <a:solidFill>
                  <a:srgbClr val="FF0000"/>
                </a:solidFill>
                <a:latin typeface="Arial"/>
                <a:cs typeface="Arial"/>
              </a:rPr>
              <a:t>.</a:t>
            </a:r>
            <a:r>
              <a:rPr lang="en-GB" sz="1800" dirty="0">
                <a:latin typeface="Arial"/>
                <a:cs typeface="Arial"/>
              </a:rPr>
              <a:t> </a:t>
            </a:r>
            <a:r>
              <a:rPr lang="en-GB" sz="1800" dirty="0">
                <a:latin typeface="Arial"/>
                <a:cs typeface="Arial"/>
                <a:hlinkClick r:id="rId12"/>
              </a:rPr>
              <a:t>Tackling weight stigma</a:t>
            </a:r>
            <a:r>
              <a:rPr lang="en-GB" sz="1800" dirty="0">
                <a:latin typeface="Arial"/>
                <a:cs typeface="Arial"/>
              </a:rPr>
              <a:t> and </a:t>
            </a:r>
            <a:r>
              <a:rPr lang="en-GB" sz="1800" dirty="0">
                <a:latin typeface="Arial"/>
                <a:cs typeface="Arial"/>
                <a:hlinkClick r:id="rId13"/>
              </a:rPr>
              <a:t>Challenging weight stigma</a:t>
            </a:r>
            <a:endParaRPr lang="en-GB" sz="1800" dirty="0">
              <a:latin typeface="Arial"/>
              <a:cs typeface="Arial"/>
            </a:endParaRPr>
          </a:p>
          <a:p>
            <a:pPr marL="285750" indent="-285750">
              <a:buFont typeface="Arial" panose="020B0604020202020204" pitchFamily="34" charset="0"/>
              <a:buChar char="•"/>
            </a:pPr>
            <a:r>
              <a:rPr lang="en-GB" sz="1800" dirty="0">
                <a:latin typeface="Arial"/>
                <a:cs typeface="Arial"/>
              </a:rPr>
              <a:t>There are new weight loss drugs available including </a:t>
            </a:r>
            <a:r>
              <a:rPr lang="en-GB" sz="1800" dirty="0" err="1">
                <a:latin typeface="Arial"/>
                <a:cs typeface="Arial"/>
              </a:rPr>
              <a:t>Semaglutide</a:t>
            </a:r>
            <a:r>
              <a:rPr lang="en-GB" sz="1800" dirty="0">
                <a:latin typeface="Arial"/>
                <a:cs typeface="Arial"/>
              </a:rPr>
              <a:t> and </a:t>
            </a:r>
            <a:r>
              <a:rPr lang="en-GB" sz="1800" dirty="0" err="1">
                <a:latin typeface="Arial"/>
                <a:cs typeface="Arial"/>
              </a:rPr>
              <a:t>Tirzepatide</a:t>
            </a:r>
            <a:r>
              <a:rPr lang="en-GB" sz="1800" dirty="0">
                <a:latin typeface="Arial"/>
                <a:cs typeface="Arial"/>
              </a:rPr>
              <a:t> (</a:t>
            </a:r>
            <a:r>
              <a:rPr lang="en-GB" sz="1800" dirty="0" err="1">
                <a:latin typeface="Arial"/>
                <a:cs typeface="Arial"/>
              </a:rPr>
              <a:t>Mounjaro</a:t>
            </a:r>
            <a:r>
              <a:rPr lang="en-GB" sz="1800" dirty="0">
                <a:latin typeface="Arial"/>
                <a:cs typeface="Arial"/>
              </a:rPr>
              <a:t>). NICE guidance sets out this can be prescribed from primary care. You may need to provide accessible information to help people’s understanding.</a:t>
            </a:r>
          </a:p>
          <a:p>
            <a:pPr marL="285750" indent="-285750">
              <a:buFont typeface="Arial" panose="020B0604020202020204" pitchFamily="34" charset="0"/>
              <a:buChar char="•"/>
            </a:pPr>
            <a:endParaRPr lang="en-GB" sz="14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D680BF02-1A7D-0F25-9AB5-391ECD33B9E1}"/>
              </a:ext>
            </a:extLst>
          </p:cNvPr>
          <p:cNvSpPr txBox="1"/>
          <p:nvPr/>
        </p:nvSpPr>
        <p:spPr>
          <a:xfrm>
            <a:off x="9128173" y="5952136"/>
            <a:ext cx="8290169" cy="3582519"/>
          </a:xfrm>
          <a:prstGeom prst="rect">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wrap="square" lIns="91440" tIns="45720" rIns="91440" bIns="45720" rtlCol="0" anchor="t">
            <a:spAutoFit/>
          </a:bodyPr>
          <a:lstStyle/>
          <a:p>
            <a:pPr algn="ctr">
              <a:spcBef>
                <a:spcPts val="600"/>
              </a:spcBef>
            </a:pPr>
            <a:r>
              <a:rPr lang="en-GB" sz="1800" b="1" dirty="0">
                <a:latin typeface="Arial"/>
                <a:cs typeface="Arial"/>
              </a:rPr>
              <a:t>People with a learning disability and </a:t>
            </a:r>
            <a:r>
              <a:rPr lang="en-GB" sz="1800" b="1" dirty="0">
                <a:solidFill>
                  <a:schemeClr val="bg1"/>
                </a:solidFill>
                <a:latin typeface="Arial"/>
                <a:cs typeface="Arial"/>
              </a:rPr>
              <a:t>autistic people </a:t>
            </a:r>
            <a:r>
              <a:rPr lang="en-GB" sz="1800" b="1" dirty="0">
                <a:latin typeface="Arial"/>
                <a:cs typeface="Arial"/>
              </a:rPr>
              <a:t>say:</a:t>
            </a:r>
          </a:p>
          <a:p>
            <a:pPr algn="ctr">
              <a:spcBef>
                <a:spcPts val="600"/>
              </a:spcBef>
            </a:pPr>
            <a:endParaRPr lang="en-GB" sz="1800" b="1" dirty="0">
              <a:latin typeface="Arial" panose="020B0604020202020204" pitchFamily="34" charset="0"/>
              <a:cs typeface="Arial" panose="020B0604020202020204" pitchFamily="34" charset="0"/>
            </a:endParaRPr>
          </a:p>
          <a:p>
            <a:pPr algn="ctr">
              <a:lnSpc>
                <a:spcPct val="90000"/>
              </a:lnSpc>
              <a:spcBef>
                <a:spcPts val="600"/>
              </a:spcBef>
            </a:pPr>
            <a:r>
              <a:rPr lang="en-GB" sz="1800" dirty="0">
                <a:latin typeface="Arial"/>
                <a:cs typeface="Arial"/>
              </a:rPr>
              <a:t>Many who are told they need to lose weight are not supported to find where and how they can do this</a:t>
            </a:r>
          </a:p>
          <a:p>
            <a:pPr algn="ctr">
              <a:lnSpc>
                <a:spcPct val="90000"/>
              </a:lnSpc>
              <a:spcBef>
                <a:spcPts val="600"/>
              </a:spcBef>
            </a:pPr>
            <a:endParaRPr lang="en-GB" sz="1800" dirty="0">
              <a:latin typeface="Arial" panose="020B0604020202020204" pitchFamily="34" charset="0"/>
              <a:cs typeface="Arial" panose="020B0604020202020204" pitchFamily="34" charset="0"/>
            </a:endParaRPr>
          </a:p>
          <a:p>
            <a:pPr algn="ctr">
              <a:lnSpc>
                <a:spcPct val="90000"/>
              </a:lnSpc>
              <a:spcBef>
                <a:spcPts val="600"/>
              </a:spcBef>
            </a:pPr>
            <a:r>
              <a:rPr lang="en-GB" sz="1800" dirty="0">
                <a:latin typeface="Arial"/>
                <a:cs typeface="Arial"/>
              </a:rPr>
              <a:t>It’s important to have a plan about how you want to get more active</a:t>
            </a:r>
          </a:p>
          <a:p>
            <a:pPr algn="ctr">
              <a:lnSpc>
                <a:spcPct val="90000"/>
              </a:lnSpc>
              <a:spcBef>
                <a:spcPts val="600"/>
              </a:spcBef>
            </a:pPr>
            <a:endParaRPr lang="en-GB" sz="1800" dirty="0">
              <a:latin typeface="Arial" panose="020B0604020202020204" pitchFamily="34" charset="0"/>
              <a:cs typeface="Arial" panose="020B0604020202020204" pitchFamily="34" charset="0"/>
            </a:endParaRPr>
          </a:p>
          <a:p>
            <a:pPr algn="ctr">
              <a:lnSpc>
                <a:spcPct val="90000"/>
              </a:lnSpc>
              <a:spcBef>
                <a:spcPts val="600"/>
              </a:spcBef>
            </a:pPr>
            <a:r>
              <a:rPr lang="en-GB" sz="1800" dirty="0">
                <a:latin typeface="Arial" panose="020B0604020202020204" pitchFamily="34" charset="0"/>
                <a:cs typeface="Arial" panose="020B0604020202020204" pitchFamily="34" charset="0"/>
              </a:rPr>
              <a:t>Coming out of your comfort zone is hard</a:t>
            </a:r>
          </a:p>
          <a:p>
            <a:pPr algn="ctr">
              <a:lnSpc>
                <a:spcPct val="90000"/>
              </a:lnSpc>
              <a:spcBef>
                <a:spcPts val="600"/>
              </a:spcBef>
            </a:pPr>
            <a:endParaRPr lang="en-GB" sz="1800" dirty="0">
              <a:latin typeface="Arial" panose="020B0604020202020204" pitchFamily="34" charset="0"/>
              <a:cs typeface="Arial" panose="020B0604020202020204" pitchFamily="34" charset="0"/>
            </a:endParaRPr>
          </a:p>
          <a:p>
            <a:pPr algn="ctr">
              <a:lnSpc>
                <a:spcPct val="90000"/>
              </a:lnSpc>
              <a:spcBef>
                <a:spcPts val="600"/>
              </a:spcBef>
            </a:pPr>
            <a:r>
              <a:rPr lang="en-GB" sz="1800" dirty="0">
                <a:latin typeface="Arial"/>
                <a:cs typeface="Arial"/>
              </a:rPr>
              <a:t>Small changes over time make the difference – it’s all about a new routine</a:t>
            </a:r>
          </a:p>
          <a:p>
            <a:pPr algn="ctr">
              <a:lnSpc>
                <a:spcPct val="90000"/>
              </a:lnSpc>
              <a:spcBef>
                <a:spcPts val="600"/>
              </a:spcBef>
            </a:pPr>
            <a:endParaRPr lang="en-GB" sz="1800" dirty="0">
              <a:latin typeface="Arial" panose="020B0604020202020204" pitchFamily="34" charset="0"/>
              <a:cs typeface="Arial" panose="020B0604020202020204" pitchFamily="34" charset="0"/>
            </a:endParaRPr>
          </a:p>
        </p:txBody>
      </p:sp>
      <p:sp>
        <p:nvSpPr>
          <p:cNvPr id="9" name="Rectangle: Top Corners Rounded 8">
            <a:extLst>
              <a:ext uri="{FF2B5EF4-FFF2-40B4-BE49-F238E27FC236}">
                <a16:creationId xmlns:a16="http://schemas.microsoft.com/office/drawing/2014/main" id="{7BEB8C93-301A-E214-8E60-668EF67770BF}"/>
              </a:ext>
            </a:extLst>
          </p:cNvPr>
          <p:cNvSpPr/>
          <p:nvPr/>
        </p:nvSpPr>
        <p:spPr>
          <a:xfrm>
            <a:off x="-9922" y="575682"/>
            <a:ext cx="1933038" cy="1093782"/>
          </a:xfrm>
          <a:prstGeom prst="round2SameRect">
            <a:avLst/>
          </a:prstGeom>
          <a:solidFill>
            <a:srgbClr val="DD25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a:solidFill>
                  <a:schemeClr val="tx1"/>
                </a:solidFill>
                <a:hlinkClick r:id="rId14" action="ppaction://hlinksldjump">
                  <a:extLst>
                    <a:ext uri="{A12FA001-AC4F-418D-AE19-62706E023703}">
                      <ahyp:hlinkClr xmlns:ahyp="http://schemas.microsoft.com/office/drawing/2018/hyperlinkcolor" val="tx"/>
                    </a:ext>
                  </a:extLst>
                </a:hlinkClick>
              </a:rPr>
              <a:t>Weight Management Pathway</a:t>
            </a:r>
            <a:endParaRPr lang="en-GB" sz="1400" b="1">
              <a:solidFill>
                <a:schemeClr val="tx1"/>
              </a:solidFill>
            </a:endParaRPr>
          </a:p>
        </p:txBody>
      </p:sp>
    </p:spTree>
    <p:extLst>
      <p:ext uri="{BB962C8B-B14F-4D97-AF65-F5344CB8AC3E}">
        <p14:creationId xmlns:p14="http://schemas.microsoft.com/office/powerpoint/2010/main" val="2756018458"/>
      </p:ext>
    </p:extLst>
  </p:cSld>
  <p:clrMapOvr>
    <a:masterClrMapping/>
  </p:clrMapOvr>
</p:sld>
</file>

<file path=ppt/theme/theme1.xml><?xml version="1.0" encoding="utf-8"?>
<a:theme xmlns:a="http://schemas.openxmlformats.org/drawingml/2006/main" name="nhse-share">
  <a:themeElements>
    <a:clrScheme name="NHSE">
      <a:dk1>
        <a:srgbClr val="000000"/>
      </a:dk1>
      <a:lt1>
        <a:srgbClr val="FFFFFF"/>
      </a:lt1>
      <a:dk2>
        <a:srgbClr val="005EB8"/>
      </a:dk2>
      <a:lt2>
        <a:srgbClr val="7C2855"/>
      </a:lt2>
      <a:accent1>
        <a:srgbClr val="003087"/>
      </a:accent1>
      <a:accent2>
        <a:srgbClr val="41B6E6"/>
      </a:accent2>
      <a:accent3>
        <a:srgbClr val="009639"/>
      </a:accent3>
      <a:accent4>
        <a:srgbClr val="78BE20"/>
      </a:accent4>
      <a:accent5>
        <a:srgbClr val="7C2855"/>
      </a:accent5>
      <a:accent6>
        <a:srgbClr val="AE2573"/>
      </a:accent6>
      <a:hlink>
        <a:srgbClr val="003087"/>
      </a:hlink>
      <a:folHlink>
        <a:srgbClr val="41B6E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hs_2021" id="{B4C82EC6-594C-4984-A67B-05B0B513DAE2}" vid="{A5054110-F9B8-433A-90CC-854EB57F72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76CCC975BB1FA4A9E8EC5E4AA3F69B4" ma:contentTypeVersion="20" ma:contentTypeDescription="Create a new document." ma:contentTypeScope="" ma:versionID="264f21bd5dbf442def918b2a5976c3ab">
  <xsd:schema xmlns:xsd="http://www.w3.org/2001/XMLSchema" xmlns:xs="http://www.w3.org/2001/XMLSchema" xmlns:p="http://schemas.microsoft.com/office/2006/metadata/properties" xmlns:ns2="9257fb6a-287c-4570-a2b5-82e30bd3e164" xmlns:ns3="d69ecf06-fcd1-43cf-b7f9-53d3d43b3287" targetNamespace="http://schemas.microsoft.com/office/2006/metadata/properties" ma:root="true" ma:fieldsID="3feb57ed010f301cd74be35eec64c7c0" ns2:_="" ns3:_="">
    <xsd:import namespace="9257fb6a-287c-4570-a2b5-82e30bd3e164"/>
    <xsd:import namespace="d69ecf06-fcd1-43cf-b7f9-53d3d43b3287"/>
    <xsd:element name="properties">
      <xsd:complexType>
        <xsd:sequence>
          <xsd:element name="documentManagement">
            <xsd:complexType>
              <xsd:all>
                <xsd:element ref="ns2:Review_x0020_Date" minOccurs="0"/>
                <xsd:element ref="ns2:Comments"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3:_ip_UnifiedCompliancePolicyProperties" minOccurs="0"/>
                <xsd:element ref="ns3:_ip_UnifiedCompliancePolicyUIActio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57fb6a-287c-4570-a2b5-82e30bd3e164" elementFormDefault="qualified">
    <xsd:import namespace="http://schemas.microsoft.com/office/2006/documentManagement/types"/>
    <xsd:import namespace="http://schemas.microsoft.com/office/infopath/2007/PartnerControls"/>
    <xsd:element name="Review_x0020_Date" ma:index="5" nillable="true" ma:displayName="Review date" ma:indexed="true" ma:internalName="Review_x0020_Date" ma:readOnly="false">
      <xsd:simpleType>
        <xsd:restriction base="dms:Text"/>
      </xsd:simpleType>
    </xsd:element>
    <xsd:element name="Comments" ma:index="6" nillable="true" ma:displayName="Comments" ma:internalName="Comments" ma:readOnly="false">
      <xsd:simpleType>
        <xsd:restriction base="dms:Text">
          <xsd:maxLength value="255"/>
        </xsd:restriction>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Location" ma:index="24"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69ecf06-fcd1-43cf-b7f9-53d3d43b3287"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internalName="_ip_UnifiedCompliancePolicyProperties" ma:readOnly="false">
      <xsd:simpleType>
        <xsd:restriction base="dms:Note"/>
      </xsd:simpleType>
    </xsd:element>
    <xsd:element name="_ip_UnifiedCompliancePolicyUIAction" ma:index="19" nillable="true" ma:displayName="Unified Compliance Policy UI Action" ma:hidden="true" ma:internalName="_ip_UnifiedCompliancePolicyUIAction" ma:readOnly="false">
      <xsd:simpleType>
        <xsd:restriction base="dms:Text"/>
      </xsd:simpleType>
    </xsd:element>
    <xsd:element name="TaxCatchAll" ma:index="22" nillable="true" ma:displayName="Taxonomy Catch All Column" ma:hidden="true" ma:list="{694a39e5-fde8-445f-8934-5ddc686f9472}" ma:internalName="TaxCatchAll" ma:showField="CatchAllData" ma:web="d69ecf06-fcd1-43cf-b7f9-53d3d43b328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d69ecf06-fcd1-43cf-b7f9-53d3d43b3287" xsi:nil="true"/>
    <_ip_UnifiedCompliancePolicyProperties xmlns="d69ecf06-fcd1-43cf-b7f9-53d3d43b3287" xsi:nil="true"/>
    <TaxCatchAll xmlns="d69ecf06-fcd1-43cf-b7f9-53d3d43b3287" xsi:nil="true"/>
    <lcf76f155ced4ddcb4097134ff3c332f xmlns="9257fb6a-287c-4570-a2b5-82e30bd3e164">
      <Terms xmlns="http://schemas.microsoft.com/office/infopath/2007/PartnerControls"/>
    </lcf76f155ced4ddcb4097134ff3c332f>
    <Review_x0020_Date xmlns="9257fb6a-287c-4570-a2b5-82e30bd3e164" xsi:nil="true"/>
    <Comments xmlns="9257fb6a-287c-4570-a2b5-82e30bd3e16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55B080F-7E25-44BE-88A3-D8DEBB754A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57fb6a-287c-4570-a2b5-82e30bd3e164"/>
    <ds:schemaRef ds:uri="d69ecf06-fcd1-43cf-b7f9-53d3d43b328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4D9FD49-C1C5-400A-B04D-90A236984D1F}">
  <ds:schemaRefs>
    <ds:schemaRef ds:uri="http://purl.org/dc/dcmitype/"/>
    <ds:schemaRef ds:uri="http://schemas.microsoft.com/office/2006/documentManagement/types"/>
    <ds:schemaRef ds:uri="http://purl.org/dc/terms/"/>
    <ds:schemaRef ds:uri="d69ecf06-fcd1-43cf-b7f9-53d3d43b3287"/>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9257fb6a-287c-4570-a2b5-82e30bd3e164"/>
    <ds:schemaRef ds:uri="http://www.w3.org/XML/1998/namespace"/>
  </ds:schemaRefs>
</ds:datastoreItem>
</file>

<file path=customXml/itemProps3.xml><?xml version="1.0" encoding="utf-8"?>
<ds:datastoreItem xmlns:ds="http://schemas.openxmlformats.org/officeDocument/2006/customXml" ds:itemID="{A6333066-D95F-4DC9-8F45-8431A5C3C76B}">
  <ds:schemaRefs>
    <ds:schemaRef ds:uri="http://schemas.microsoft.com/sharepoint/v3/contenttype/forms"/>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nhse-share</Template>
  <TotalTime>746</TotalTime>
  <Words>4629</Words>
  <Application>Microsoft Office PowerPoint</Application>
  <PresentationFormat>Custom</PresentationFormat>
  <Paragraphs>446</Paragraphs>
  <Slides>15</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Arial Bold</vt:lpstr>
      <vt:lpstr>Calibri</vt:lpstr>
      <vt:lpstr>Symbol</vt:lpstr>
      <vt:lpstr>Wingdings</vt:lpstr>
      <vt:lpstr>YouTube Sans</vt:lpstr>
      <vt:lpstr>nhse-share</vt:lpstr>
      <vt:lpstr>PowerPoint Presentation</vt:lpstr>
      <vt:lpstr>Introduction</vt:lpstr>
      <vt:lpstr>PowerPoint Presentation</vt:lpstr>
      <vt:lpstr>Weight Management Pathway</vt:lpstr>
      <vt:lpstr>Tier 1: Community activities, health promotion and lifestyle advice</vt:lpstr>
      <vt:lpstr>Discussing Perceptions and Motivations</vt:lpstr>
      <vt:lpstr>Tier 2: Weight Management Services- Primary care with community interventions to embed positive routines </vt:lpstr>
      <vt:lpstr>Referring to Tier 2 weight management and Community Services and Activities</vt:lpstr>
      <vt:lpstr>Tier 3 &amp; 4 Weight Management</vt:lpstr>
      <vt:lpstr>Identifying Opportunities to Support Weight Management</vt:lpstr>
      <vt:lpstr>Measuring Weight</vt:lpstr>
      <vt:lpstr>Accessibility</vt:lpstr>
      <vt:lpstr>The Importance of Families and Carers</vt:lpstr>
      <vt:lpstr>Guidance, Activities and Resources</vt:lpstr>
      <vt:lpstr>PowerPoint Presentation</vt:lpstr>
    </vt:vector>
  </TitlesOfParts>
  <Company>NHS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Yashoda Patel</dc:creator>
  <cp:lastModifiedBy>Womack, Justine</cp:lastModifiedBy>
  <cp:revision>11</cp:revision>
  <dcterms:created xsi:type="dcterms:W3CDTF">2023-01-30T14:23:50Z</dcterms:created>
  <dcterms:modified xsi:type="dcterms:W3CDTF">2025-03-19T16:11:23Z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0x010100A76CCC975BB1FA4A9E8EC5E4AA3F69B4</vt:lpwstr>
  </property>
  <property fmtid="{D5CDD505-2E9C-101B-9397-08002B2CF9AE}" pid="3" name="TaxKeyword">
    <vt:lpwstr/>
  </property>
  <property fmtid="{D5CDD505-2E9C-101B-9397-08002B2CF9AE}" pid="4" name="Subject0">
    <vt:lpwstr/>
  </property>
  <property fmtid="{D5CDD505-2E9C-101B-9397-08002B2CF9AE}" pid="5" name="Document type0">
    <vt:lpwstr/>
  </property>
  <property fmtid="{D5CDD505-2E9C-101B-9397-08002B2CF9AE}" pid="6" name="WTTeamSiteDocumentType">
    <vt:lpwstr/>
  </property>
  <property fmtid="{D5CDD505-2E9C-101B-9397-08002B2CF9AE}" pid="7" name="WTTeamSiteDocumentTypeTaxHTField0">
    <vt:lpwstr/>
  </property>
  <property fmtid="{D5CDD505-2E9C-101B-9397-08002B2CF9AE}" pid="8" name="cebceaf3e3574cdab9f9dab6bbd34ddb">
    <vt:lpwstr/>
  </property>
  <property fmtid="{D5CDD505-2E9C-101B-9397-08002B2CF9AE}" pid="9" name="n2fe4ed80ae84f2cbc880662fe0a8735">
    <vt:lpwstr/>
  </property>
  <property fmtid="{D5CDD505-2E9C-101B-9397-08002B2CF9AE}" pid="10" name="TaxCatchAll">
    <vt:lpwstr/>
  </property>
  <property fmtid="{D5CDD505-2E9C-101B-9397-08002B2CF9AE}" pid="11" name="TaxKeywordTaxHTField">
    <vt:lpwstr/>
  </property>
  <property fmtid="{D5CDD505-2E9C-101B-9397-08002B2CF9AE}" pid="12" name="MediaServiceImageTags">
    <vt:lpwstr/>
  </property>
  <property fmtid="{D5CDD505-2E9C-101B-9397-08002B2CF9AE}" pid="13" name="_ExtendedDescription">
    <vt:lpwstr/>
  </property>
</Properties>
</file>