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FA368-D613-4984-9040-5381C74D60DA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523E2-866B-4502-B14F-71F18893C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2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5753-0249-485C-A9C3-3F784BDD34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8680"/>
            <a:ext cx="103920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538800"/>
            <a:ext cx="10392000" cy="3762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7099-C9FD-49BE-98D2-DDD6A2CF1FE4}" type="datetime1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9B17AC-3D12-C5A4-4EE7-50E661B48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1" y="0"/>
            <a:ext cx="2800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8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8680"/>
            <a:ext cx="103920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538800"/>
            <a:ext cx="5028000" cy="3762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06D6-D7E5-44EF-A99F-C7B27F94E97C}" type="datetime1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4001" y="1556792"/>
            <a:ext cx="5028000" cy="3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686CD-F722-4AE3-A8FD-404CE32BE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1" y="0"/>
            <a:ext cx="2800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19625"/>
            <a:ext cx="10392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000" y="1957726"/>
            <a:ext cx="10392000" cy="723660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0000" y="6446378"/>
            <a:ext cx="7776000" cy="166712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78C4D3-0341-9D6B-8F29-E057074C6744}"/>
              </a:ext>
            </a:extLst>
          </p:cNvPr>
          <p:cNvGrpSpPr/>
          <p:nvPr userDrawn="1"/>
        </p:nvGrpSpPr>
        <p:grpSpPr>
          <a:xfrm>
            <a:off x="0" y="1340768"/>
            <a:ext cx="12192000" cy="5517232"/>
            <a:chOff x="0" y="1340768"/>
            <a:chExt cx="12192000" cy="55172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EE99A1-0549-3A82-E895-543BA444B0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51"/>
            <a:stretch/>
          </p:blipFill>
          <p:spPr>
            <a:xfrm>
              <a:off x="0" y="1340768"/>
              <a:ext cx="9144000" cy="551723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9F56C5-3EBE-C227-4738-FFE91F24BB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2" t="19551"/>
            <a:stretch/>
          </p:blipFill>
          <p:spPr>
            <a:xfrm>
              <a:off x="3863752" y="1340768"/>
              <a:ext cx="8328248" cy="5517232"/>
            </a:xfrm>
            <a:prstGeom prst="rect">
              <a:avLst/>
            </a:prstGeom>
          </p:spPr>
        </p:pic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8493925-026D-6C43-A79A-6BACB11712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78" y="161084"/>
            <a:ext cx="3119766" cy="10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9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496997"/>
            <a:ext cx="1039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788" y="1469243"/>
            <a:ext cx="10392000" cy="3762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157485"/>
            <a:ext cx="2400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C38BA8AB-C120-4C29-A312-296116AF91CD}" type="datetime1">
              <a:rPr lang="en-GB" smtClean="0"/>
              <a:t>02/05/2024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2000" y="6446378"/>
            <a:ext cx="7344000" cy="16671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446378"/>
            <a:ext cx="432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14F6F3D1-4E0B-4A1A-8A63-FA953DDDF0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5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2400"/>
        </a:spcBef>
        <a:buFont typeface="Arial" panose="020B0604020202020204" pitchFamily="34" charset="0"/>
        <a:buNone/>
        <a:defRPr sz="225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spcBef>
          <a:spcPts val="1100"/>
        </a:spcBef>
        <a:buClr>
          <a:schemeClr val="accent2"/>
        </a:buClr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52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252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liane.matthies@nhs.net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dEs6zGfCP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fxV6icXejg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BW7EwpfRt0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r--ihhcxg8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fOzK0h_kE&amp;list=PLWIbAbHNcSAy0bczf7uq0GIUSj1iyUJ1U&amp;index=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rona-cic.org.uk/nhsservices/services/community-learning-disabilities-tea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8120" y="6027482"/>
            <a:ext cx="11075760" cy="609475"/>
          </a:xfrm>
        </p:spPr>
        <p:txBody>
          <a:bodyPr/>
          <a:lstStyle/>
          <a:p>
            <a:r>
              <a:rPr lang="en-GB" sz="1600" dirty="0"/>
              <a:t>Thank you to Vicki Cooper, Alice Cooper, Angie Hawkins, Tracy </a:t>
            </a:r>
            <a:r>
              <a:rPr lang="en-GB" sz="1600" dirty="0" err="1"/>
              <a:t>Pouard</a:t>
            </a:r>
            <a:r>
              <a:rPr lang="en-GB" sz="1600" dirty="0"/>
              <a:t>, Lynda </a:t>
            </a:r>
            <a:r>
              <a:rPr lang="en-GB" sz="1600" dirty="0" err="1"/>
              <a:t>Sandlers</a:t>
            </a:r>
            <a:r>
              <a:rPr lang="en-GB" sz="1600" dirty="0"/>
              <a:t> and the LeDeR governance group for feedback and input.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00" y="1957726"/>
            <a:ext cx="10392000" cy="1578894"/>
          </a:xfrm>
        </p:spPr>
        <p:txBody>
          <a:bodyPr/>
          <a:lstStyle/>
          <a:p>
            <a:r>
              <a:rPr lang="en-GB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 disability annual health checks- information and resource pack for care and residential homes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560" y="4200868"/>
            <a:ext cx="8389710" cy="1337802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Juliane.matthies@nhs.net</a:t>
            </a:r>
            <a:endParaRPr lang="en-GB" sz="28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Juliane Matthies ICB lead GP learning disability and autism</a:t>
            </a:r>
          </a:p>
        </p:txBody>
      </p:sp>
    </p:spTree>
    <p:extLst>
      <p:ext uri="{BB962C8B-B14F-4D97-AF65-F5344CB8AC3E}">
        <p14:creationId xmlns:p14="http://schemas.microsoft.com/office/powerpoint/2010/main" val="173375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403" y="2164848"/>
            <a:ext cx="4769721" cy="923330"/>
          </a:xfrm>
        </p:spPr>
        <p:txBody>
          <a:bodyPr/>
          <a:lstStyle/>
          <a:p>
            <a:r>
              <a:rPr lang="en-GB" sz="6000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5173578"/>
            <a:ext cx="10392000" cy="969841"/>
          </a:xfrm>
        </p:spPr>
        <p:txBody>
          <a:bodyPr/>
          <a:lstStyle/>
          <a:p>
            <a:pPr rtl="0"/>
            <a:r>
              <a:rPr lang="en-GB" sz="2400" dirty="0"/>
              <a:t>For any question ad feedback contact </a:t>
            </a:r>
            <a:r>
              <a:rPr lang="en-GB" sz="2400" dirty="0">
                <a:solidFill>
                  <a:schemeClr val="accent1"/>
                </a:solidFill>
              </a:rPr>
              <a:t>juliane.matthies@nhs.net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58AAECC-F1E7-6C55-5A68-5B977481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572497"/>
            <a:ext cx="4009809" cy="41080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150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53" y="440507"/>
            <a:ext cx="10392000" cy="553998"/>
          </a:xfrm>
        </p:spPr>
        <p:txBody>
          <a:bodyPr wrap="square" anchor="ctr">
            <a:normAutofit/>
          </a:bodyPr>
          <a:lstStyle/>
          <a:p>
            <a:r>
              <a:rPr lang="en-GB" sz="3200" b="1" dirty="0">
                <a:effectLst/>
              </a:rPr>
              <a:t>Learning disability annual health checks</a:t>
            </a:r>
            <a:endParaRPr lang="en-GB" sz="3200" dirty="0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269718" y="1300932"/>
            <a:ext cx="11020358" cy="1626115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cs typeface="Calibri" panose="020F0502020204030204" pitchFamily="34" charset="0"/>
              </a:rPr>
              <a:t>This short presentation summarises everything you need to know about annual health check and health action plans.</a:t>
            </a:r>
          </a:p>
          <a:p>
            <a:r>
              <a:rPr lang="en-GB" sz="2000" dirty="0">
                <a:cs typeface="Calibri" panose="020F0502020204030204" pitchFamily="34" charset="0"/>
              </a:rPr>
              <a:t>It will take around 15 minutes to complete.</a:t>
            </a:r>
          </a:p>
          <a:p>
            <a:r>
              <a:rPr lang="en-GB" sz="2000" dirty="0">
                <a:cs typeface="Calibri" panose="020F0502020204030204" pitchFamily="34" charset="0"/>
              </a:rPr>
              <a:t>There are some additional slides on supporting your clients to staying health.</a:t>
            </a:r>
          </a:p>
          <a:p>
            <a:r>
              <a:rPr lang="en-GB" sz="2000" dirty="0">
                <a:cs typeface="Calibri" panose="020F0502020204030204" pitchFamily="34" charset="0"/>
              </a:rPr>
              <a:t>The word document gives you further information and links to carer and patient resources</a:t>
            </a:r>
            <a:endParaRPr lang="en-GB" sz="2000" dirty="0"/>
          </a:p>
        </p:txBody>
      </p:sp>
      <p:pic>
        <p:nvPicPr>
          <p:cNvPr id="6" name="Picture 5" descr="A computer screen shot of a hand">
            <a:extLst>
              <a:ext uri="{FF2B5EF4-FFF2-40B4-BE49-F238E27FC236}">
                <a16:creationId xmlns:a16="http://schemas.microsoft.com/office/drawing/2014/main" id="{AC3DFC76-46B7-E3E2-456C-4694848EF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" t="3475" r="46420" b="69651"/>
          <a:stretch/>
        </p:blipFill>
        <p:spPr>
          <a:xfrm>
            <a:off x="6388392" y="4405303"/>
            <a:ext cx="5388148" cy="1496646"/>
          </a:xfrm>
          <a:prstGeom prst="rect">
            <a:avLst/>
          </a:prstGeom>
        </p:spPr>
      </p:pic>
      <p:pic>
        <p:nvPicPr>
          <p:cNvPr id="4" name="Picture 2" descr="Supporting young people with a learning disability to stay happy and  healthy – Warwickshire County Council">
            <a:extLst>
              <a:ext uri="{FF2B5EF4-FFF2-40B4-BE49-F238E27FC236}">
                <a16:creationId xmlns:a16="http://schemas.microsoft.com/office/drawing/2014/main" id="{7EDE36EA-64E1-E56E-1A7A-A7C1D854A68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718" y="3317633"/>
            <a:ext cx="5821025" cy="3241836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E7F3DF-B86E-647D-A1FF-AA359DE66345}"/>
              </a:ext>
            </a:extLst>
          </p:cNvPr>
          <p:cNvCxnSpPr/>
          <p:nvPr/>
        </p:nvCxnSpPr>
        <p:spPr>
          <a:xfrm>
            <a:off x="9287950" y="3977974"/>
            <a:ext cx="954156" cy="14966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CB11AF-D627-E428-1168-29A1147BCC8D}"/>
              </a:ext>
            </a:extLst>
          </p:cNvPr>
          <p:cNvSpPr txBox="1"/>
          <p:nvPr/>
        </p:nvSpPr>
        <p:spPr>
          <a:xfrm>
            <a:off x="6596009" y="3312232"/>
            <a:ext cx="431402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cs typeface="Calibri" panose="020F0502020204030204" pitchFamily="34" charset="0"/>
              </a:rPr>
              <a:t>Please click ‘enable content’ so you are able to watch the videos!</a:t>
            </a:r>
          </a:p>
        </p:txBody>
      </p:sp>
    </p:spTree>
    <p:extLst>
      <p:ext uri="{BB962C8B-B14F-4D97-AF65-F5344CB8AC3E}">
        <p14:creationId xmlns:p14="http://schemas.microsoft.com/office/powerpoint/2010/main" val="409773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01" y="394792"/>
            <a:ext cx="11360423" cy="861774"/>
          </a:xfrm>
        </p:spPr>
        <p:txBody>
          <a:bodyPr/>
          <a:lstStyle/>
          <a:p>
            <a:r>
              <a:rPr lang="en-GB" sz="3200" b="1" dirty="0">
                <a:effectLst/>
                <a:ea typeface="Times New Roman" panose="02020603050405020304" pitchFamily="18" charset="0"/>
              </a:rPr>
              <a:t>Annual health checks for people with learning disability</a:t>
            </a:r>
            <a:b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GB" sz="2400" dirty="0"/>
          </a:p>
        </p:txBody>
      </p:sp>
      <p:pic>
        <p:nvPicPr>
          <p:cNvPr id="4" name="Online Media 6" title="Introduction to Annual Health Checks for people with a Learning Disability for carers and families">
            <a:hlinkClick r:id="" action="ppaction://media"/>
            <a:extLst>
              <a:ext uri="{FF2B5EF4-FFF2-40B4-BE49-F238E27FC236}">
                <a16:creationId xmlns:a16="http://schemas.microsoft.com/office/drawing/2014/main" id="{FA9360D4-D807-A918-00DA-E13B89F24C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101" y="1613043"/>
            <a:ext cx="8252231" cy="466248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11DE7-803F-87F5-ED54-A9AE8614564C}"/>
              </a:ext>
            </a:extLst>
          </p:cNvPr>
          <p:cNvSpPr txBox="1"/>
          <p:nvPr/>
        </p:nvSpPr>
        <p:spPr>
          <a:xfrm>
            <a:off x="8804953" y="1941817"/>
            <a:ext cx="2931154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cs typeface="Calibri" panose="020F0502020204030204" pitchFamily="34" charset="0"/>
              </a:rPr>
              <a:t>Here is a 4minute video about the annual health check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/>
          </a:p>
          <a:p>
            <a:r>
              <a:rPr lang="en-GB" dirty="0">
                <a:cs typeface="Calibri" panose="020F0502020204030204" pitchFamily="34" charset="0"/>
              </a:rPr>
              <a:t>Please click enable content so you are able to watch the videos!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56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86" y="192948"/>
            <a:ext cx="10392000" cy="492443"/>
          </a:xfrm>
        </p:spPr>
        <p:txBody>
          <a:bodyPr/>
          <a:lstStyle/>
          <a:p>
            <a:r>
              <a:rPr lang="en-GB" sz="3200" b="1" dirty="0">
                <a:effectLst/>
                <a:ea typeface="Times New Roman" panose="02020603050405020304" pitchFamily="18" charset="0"/>
              </a:rPr>
              <a:t>The GP learning disability register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B81BB-EF33-B53B-AA07-6FDBAB24AF41}"/>
              </a:ext>
            </a:extLst>
          </p:cNvPr>
          <p:cNvSpPr txBox="1"/>
          <p:nvPr/>
        </p:nvSpPr>
        <p:spPr>
          <a:xfrm>
            <a:off x="8229600" y="2756453"/>
            <a:ext cx="3430756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cs typeface="Calibri" panose="020F0502020204030204" pitchFamily="34" charset="0"/>
              </a:rPr>
              <a:t>This is a 1 and ½ minute video about the GP learning disability</a:t>
            </a:r>
          </a:p>
          <a:p>
            <a:r>
              <a:rPr lang="en-GB" dirty="0">
                <a:cs typeface="Calibri" panose="020F0502020204030204" pitchFamily="34" charset="0"/>
              </a:rPr>
              <a:t>register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/>
          </a:p>
          <a:p>
            <a:r>
              <a:rPr lang="en-GB" dirty="0">
                <a:cs typeface="Calibri" panose="020F0502020204030204" pitchFamily="34" charset="0"/>
              </a:rPr>
              <a:t>Please click enable content so you are able to watch the videos!</a:t>
            </a:r>
          </a:p>
          <a:p>
            <a:endParaRPr lang="en-GB" dirty="0"/>
          </a:p>
        </p:txBody>
      </p:sp>
      <p:pic>
        <p:nvPicPr>
          <p:cNvPr id="4" name="Online Media 9" title="The Learning Disability Register">
            <a:hlinkClick r:id="" action="ppaction://media"/>
            <a:extLst>
              <a:ext uri="{FF2B5EF4-FFF2-40B4-BE49-F238E27FC236}">
                <a16:creationId xmlns:a16="http://schemas.microsoft.com/office/drawing/2014/main" id="{11C119D3-2B04-5ED0-4F60-411B504A67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9074" y="2827421"/>
            <a:ext cx="6988513" cy="3837631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10" y="791110"/>
            <a:ext cx="11599524" cy="184934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GB" sz="1900" b="1" dirty="0">
                <a:effectLst/>
                <a:ea typeface="Times New Roman" panose="02020603050405020304" pitchFamily="18" charset="0"/>
              </a:rPr>
              <a:t>Everyone with a learning disability should be on their GP’s register- this is a list of people with learning disabilities. Ensure the person you support is on the register so they don’t miss out on:</a:t>
            </a:r>
          </a:p>
          <a:p>
            <a:pPr lvl="2">
              <a:lnSpc>
                <a:spcPct val="90000"/>
              </a:lnSpc>
              <a:spcBef>
                <a:spcPts val="800"/>
              </a:spcBef>
            </a:pPr>
            <a:r>
              <a:rPr lang="en-GB" dirty="0">
                <a:effectLst/>
                <a:ea typeface="Times New Roman" panose="02020603050405020304" pitchFamily="18" charset="0"/>
              </a:rPr>
              <a:t>Reasonable adjustments to make it easier to access healthcare</a:t>
            </a:r>
          </a:p>
          <a:p>
            <a:pPr lvl="2"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effectLst/>
                <a:ea typeface="Times New Roman" panose="02020603050405020304" pitchFamily="18" charset="0"/>
              </a:rPr>
              <a:t>An annual learning disability health check </a:t>
            </a:r>
          </a:p>
          <a:p>
            <a:pPr lvl="2"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effectLst/>
                <a:ea typeface="Times New Roman" panose="02020603050405020304" pitchFamily="18" charset="0"/>
              </a:rPr>
              <a:t>A flu vaccination for them and their family and carers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58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707" y="165946"/>
            <a:ext cx="9097814" cy="481222"/>
          </a:xfrm>
        </p:spPr>
        <p:txBody>
          <a:bodyPr rtlCol="0"/>
          <a:lstStyle/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en-GB" sz="3200" dirty="0">
                <a:ea typeface="Times New Roman" panose="02020603050405020304" pitchFamily="18" charset="0"/>
              </a:rPr>
              <a:t>R</a:t>
            </a:r>
            <a:r>
              <a:rPr lang="en-GB" sz="3200" b="1" dirty="0">
                <a:effectLst/>
                <a:ea typeface="Times New Roman" panose="02020603050405020304" pitchFamily="18" charset="0"/>
              </a:rPr>
              <a:t>easonable adjustments</a:t>
            </a:r>
            <a:endParaRPr lang="en-GB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54263-264F-E153-24EC-622AB2180D6B}"/>
              </a:ext>
            </a:extLst>
          </p:cNvPr>
          <p:cNvSpPr txBox="1"/>
          <p:nvPr/>
        </p:nvSpPr>
        <p:spPr>
          <a:xfrm>
            <a:off x="256855" y="692530"/>
            <a:ext cx="11644044" cy="2436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GB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Patients with learning disability have a legal right to reasonable adjustments; small changes the GP surgery can make to remove barriers when accessing healthcare</a:t>
            </a:r>
          </a:p>
          <a:p>
            <a:pPr>
              <a:spcBef>
                <a:spcPts val="800"/>
              </a:spcBef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Reasonable adjustment can be:</a:t>
            </a:r>
          </a:p>
          <a:p>
            <a:pPr marL="285750" indent="-285750">
              <a:spcBef>
                <a:spcPts val="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longer appointment times and appointments at a certain time of day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waiting in a quiet area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easy read material</a:t>
            </a:r>
            <a:endParaRPr lang="en-GB" dirty="0">
              <a:effectLst/>
              <a:ea typeface="Times New Roman" panose="02020603050405020304" pitchFamily="18" charset="0"/>
            </a:endParaRPr>
          </a:p>
          <a:p>
            <a:endParaRPr lang="en-GB" b="1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Online Media 4" title="Reasonable adjustments for people with a learning disability">
            <a:hlinkClick r:id="" action="ppaction://media"/>
            <a:extLst>
              <a:ext uri="{FF2B5EF4-FFF2-40B4-BE49-F238E27FC236}">
                <a16:creationId xmlns:a16="http://schemas.microsoft.com/office/drawing/2014/main" id="{7FA4EC3B-2048-165C-2A8A-C2941635F8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8084" y="2705353"/>
            <a:ext cx="7106748" cy="4015293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352535-EE8F-171F-FE84-208AD378958C}"/>
              </a:ext>
            </a:extLst>
          </p:cNvPr>
          <p:cNvSpPr txBox="1"/>
          <p:nvPr/>
        </p:nvSpPr>
        <p:spPr>
          <a:xfrm>
            <a:off x="7924199" y="1487988"/>
            <a:ext cx="368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It is important to tell the surgery what reasonable adjustment a client needs </a:t>
            </a:r>
            <a:r>
              <a:rPr lang="en-GB" b="1" u="sng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before</a:t>
            </a:r>
            <a:r>
              <a:rPr lang="en-GB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 the appointment!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4BCC1-4405-2620-CD92-56DDF6146615}"/>
              </a:ext>
            </a:extLst>
          </p:cNvPr>
          <p:cNvSpPr txBox="1"/>
          <p:nvPr/>
        </p:nvSpPr>
        <p:spPr>
          <a:xfrm>
            <a:off x="8589197" y="3066382"/>
            <a:ext cx="2903496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cs typeface="Calibri" panose="020F0502020204030204" pitchFamily="34" charset="0"/>
              </a:rPr>
              <a:t>This is 3-minute video about reasonable adjustments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/>
          </a:p>
          <a:p>
            <a:r>
              <a:rPr lang="en-GB" dirty="0">
                <a:cs typeface="Calibri" panose="020F0502020204030204" pitchFamily="34" charset="0"/>
              </a:rPr>
              <a:t>Please click enable content so you are able to watch the videos!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07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68" y="322909"/>
            <a:ext cx="10392000" cy="553998"/>
          </a:xfrm>
        </p:spPr>
        <p:txBody>
          <a:bodyPr/>
          <a:lstStyle/>
          <a:p>
            <a:r>
              <a:rPr lang="en-GB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</a:t>
            </a:r>
            <a:r>
              <a:rPr lang="en-GB" sz="3200" b="1" dirty="0">
                <a:effectLst/>
                <a:ea typeface="Times New Roman" panose="02020603050405020304" pitchFamily="18" charset="0"/>
              </a:rPr>
              <a:t>alth action plans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B81BB-EF33-B53B-AA07-6FDBAB24AF41}"/>
              </a:ext>
            </a:extLst>
          </p:cNvPr>
          <p:cNvSpPr txBox="1"/>
          <p:nvPr/>
        </p:nvSpPr>
        <p:spPr>
          <a:xfrm>
            <a:off x="8815228" y="2514600"/>
            <a:ext cx="2855404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cs typeface="Calibri" panose="020F0502020204030204" pitchFamily="34" charset="0"/>
              </a:rPr>
              <a:t>This is 4-minute video</a:t>
            </a:r>
          </a:p>
          <a:p>
            <a:r>
              <a:rPr lang="en-GB" dirty="0">
                <a:cs typeface="Calibri" panose="020F0502020204030204" pitchFamily="34" charset="0"/>
              </a:rPr>
              <a:t>about health action plans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endParaRPr lang="en-GB" dirty="0"/>
          </a:p>
          <a:p>
            <a:r>
              <a:rPr lang="en-GB" dirty="0">
                <a:cs typeface="Calibri" panose="020F0502020204030204" pitchFamily="34" charset="0"/>
              </a:rPr>
              <a:t>Please click enable content so you are able to watch the videos!</a:t>
            </a:r>
          </a:p>
          <a:p>
            <a:endParaRPr lang="en-GB" dirty="0"/>
          </a:p>
        </p:txBody>
      </p:sp>
      <p:pic>
        <p:nvPicPr>
          <p:cNvPr id="5" name="Online Media 4" title="Health Action Plans to support people with a learning disability">
            <a:hlinkClick r:id="" action="ppaction://media"/>
            <a:extLst>
              <a:ext uri="{FF2B5EF4-FFF2-40B4-BE49-F238E27FC236}">
                <a16:creationId xmlns:a16="http://schemas.microsoft.com/office/drawing/2014/main" id="{51E3CFC8-6746-66FB-4598-F0748AC32E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3141" y="2390838"/>
            <a:ext cx="7342609" cy="414855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5" y="1006869"/>
            <a:ext cx="11289631" cy="1218974"/>
          </a:xfrm>
        </p:spPr>
        <p:txBody>
          <a:bodyPr/>
          <a:lstStyle/>
          <a:p>
            <a:pPr marL="342900" indent="-342900"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dirty="0">
                <a:effectLst/>
                <a:ea typeface="Times New Roman" panose="02020603050405020304" pitchFamily="18" charset="0"/>
              </a:rPr>
              <a:t>Outline any action after the annual health check.</a:t>
            </a:r>
          </a:p>
          <a:p>
            <a:pPr marL="342900" indent="-342900"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dirty="0">
                <a:effectLst/>
                <a:ea typeface="Times New Roman" panose="02020603050405020304" pitchFamily="18" charset="0"/>
              </a:rPr>
              <a:t>Sets out when any action should be completed and who is responsible.</a:t>
            </a:r>
          </a:p>
          <a:p>
            <a:pPr marL="342900" indent="-342900"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dirty="0">
                <a:effectLst/>
                <a:ea typeface="Times New Roman" panose="02020603050405020304" pitchFamily="18" charset="0"/>
              </a:rPr>
              <a:t>Should include ideas how to stay healthy.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46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ADB253-79B2-37A2-B6F0-6F654C1B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4" y="362231"/>
            <a:ext cx="10844873" cy="492443"/>
          </a:xfrm>
        </p:spPr>
        <p:txBody>
          <a:bodyPr/>
          <a:lstStyle/>
          <a:p>
            <a:r>
              <a:rPr lang="en-GB" sz="3000" dirty="0"/>
              <a:t>Staying </a:t>
            </a:r>
            <a:r>
              <a:rPr lang="en-GB" sz="3200" dirty="0"/>
              <a:t>healthy-</a:t>
            </a:r>
            <a:r>
              <a:rPr lang="en-GB" sz="3000" dirty="0"/>
              <a:t> Healthy eating, healthy weight and activity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1B9DEA9-7859-8E72-FE51-F5DFC0747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64" y="1104728"/>
            <a:ext cx="7756990" cy="5676215"/>
          </a:xfrm>
        </p:spPr>
        <p:txBody>
          <a:bodyPr/>
          <a:lstStyle/>
          <a:p>
            <a:pPr marL="0" lvl="2" indent="0">
              <a:lnSpc>
                <a:spcPct val="90000"/>
              </a:lnSpc>
              <a:spcBef>
                <a:spcPts val="1600"/>
              </a:spcBef>
              <a:buNone/>
            </a:pPr>
            <a:r>
              <a:rPr lang="en-GB" b="1" dirty="0">
                <a:solidFill>
                  <a:schemeClr val="accent3"/>
                </a:solidFill>
                <a:ea typeface="Times New Roman" panose="02020603050405020304" pitchFamily="18" charset="0"/>
              </a:rPr>
              <a:t>P</a:t>
            </a:r>
            <a:r>
              <a:rPr lang="en-GB" sz="18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eople with a learning disability have a less balanced and healthy diet and are less active</a:t>
            </a:r>
          </a:p>
          <a:p>
            <a:pPr lvl="2">
              <a:lnSpc>
                <a:spcPct val="90000"/>
              </a:lnSpc>
              <a:spcBef>
                <a:spcPts val="1600"/>
              </a:spcBef>
            </a:pPr>
            <a:r>
              <a:rPr lang="en-GB" dirty="0">
                <a:effectLst/>
                <a:ea typeface="Times New Roman" panose="02020603050405020304" pitchFamily="18" charset="0"/>
              </a:rPr>
              <a:t>Do you know if the person you look after has a healthy weight? Check their BMI and monitor their weight regularly to ensure it stays in the healthy range</a:t>
            </a:r>
          </a:p>
          <a:p>
            <a:pPr lvl="2">
              <a:lnSpc>
                <a:spcPct val="90000"/>
              </a:lnSpc>
            </a:pPr>
            <a:r>
              <a:rPr lang="en-GB" dirty="0">
                <a:ea typeface="Times New Roman" panose="02020603050405020304" pitchFamily="18" charset="0"/>
              </a:rPr>
              <a:t>Avoid using food as reward, choose activities that do not involve eating.</a:t>
            </a:r>
          </a:p>
          <a:p>
            <a:pPr lvl="2">
              <a:lnSpc>
                <a:spcPct val="90000"/>
              </a:lnSpc>
            </a:pPr>
            <a:r>
              <a:rPr lang="en-GB" dirty="0">
                <a:effectLst/>
                <a:ea typeface="Times New Roman" panose="02020603050405020304" pitchFamily="18" charset="0"/>
              </a:rPr>
              <a:t>Make small changes over time, it will hav</a:t>
            </a:r>
            <a:r>
              <a:rPr lang="en-GB" dirty="0">
                <a:ea typeface="Times New Roman" panose="02020603050405020304" pitchFamily="18" charset="0"/>
              </a:rPr>
              <a:t>e a big </a:t>
            </a:r>
            <a:r>
              <a:rPr lang="en-GB" dirty="0">
                <a:effectLst/>
                <a:ea typeface="Times New Roman" panose="02020603050405020304" pitchFamily="18" charset="0"/>
              </a:rPr>
              <a:t>impact on your client’s health. For example, swab to healthy snacks or smaller plates.</a:t>
            </a:r>
          </a:p>
          <a:p>
            <a:pPr lvl="2">
              <a:lnSpc>
                <a:spcPct val="90000"/>
              </a:lnSpc>
            </a:pPr>
            <a:r>
              <a:rPr lang="en-GB" dirty="0">
                <a:effectLst/>
                <a:ea typeface="Times New Roman" panose="02020603050405020304" pitchFamily="18" charset="0"/>
              </a:rPr>
              <a:t>Being active improves our wellbeing, physical and mental health. It can help people develop new skills, socialise with others, be part of the community and fight boredom.</a:t>
            </a:r>
          </a:p>
          <a:p>
            <a:pPr lvl="2">
              <a:lnSpc>
                <a:spcPct val="90000"/>
              </a:lnSpc>
            </a:pPr>
            <a:r>
              <a:rPr lang="en-GB" dirty="0">
                <a:effectLst/>
                <a:ea typeface="Times New Roman" panose="02020603050405020304" pitchFamily="18" charset="0"/>
              </a:rPr>
              <a:t>Everyone should be active for at least 150 minutes per week! Start step by step. Create an individual daily activity sched</a:t>
            </a:r>
            <a:r>
              <a:rPr lang="en-GB" dirty="0">
                <a:ea typeface="Times New Roman" panose="02020603050405020304" pitchFamily="18" charset="0"/>
              </a:rPr>
              <a:t>ule.</a:t>
            </a:r>
          </a:p>
          <a:p>
            <a:pPr lvl="2">
              <a:lnSpc>
                <a:spcPct val="90000"/>
              </a:lnSpc>
            </a:pPr>
            <a:r>
              <a:rPr lang="en-GB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Even people who rely on a wheelchair or have limited mobility can move more. </a:t>
            </a:r>
          </a:p>
          <a:p>
            <a:pPr lvl="2">
              <a:lnSpc>
                <a:spcPct val="90000"/>
              </a:lnSpc>
            </a:pPr>
            <a:r>
              <a:rPr lang="en-GB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Be creative – make everyday tasks fun, involving more movement at the same time. Include reaching, stretching, catching activities.</a:t>
            </a:r>
            <a:endParaRPr lang="en-GB" dirty="0">
              <a:effectLst/>
              <a:ea typeface="Times New Roman" panose="02020603050405020304" pitchFamily="18" charset="0"/>
            </a:endParaRPr>
          </a:p>
          <a:p>
            <a:pPr marL="0" lvl="2" indent="0">
              <a:lnSpc>
                <a:spcPct val="90000"/>
              </a:lnSpc>
              <a:buNone/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  <p:pic>
        <p:nvPicPr>
          <p:cNvPr id="6148" name="Picture 4" descr="Exercise class for disabled people">
            <a:extLst>
              <a:ext uri="{FF2B5EF4-FFF2-40B4-BE49-F238E27FC236}">
                <a16:creationId xmlns:a16="http://schemas.microsoft.com/office/drawing/2014/main" id="{4A91F5B0-7483-B853-4181-7840D5381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r="34269" b="4218"/>
          <a:stretch/>
        </p:blipFill>
        <p:spPr bwMode="auto">
          <a:xfrm>
            <a:off x="8256679" y="1413891"/>
            <a:ext cx="3147635" cy="3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3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8F69-A7F6-FADE-2568-3F241EB6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54" y="282270"/>
            <a:ext cx="11136376" cy="1538883"/>
          </a:xfrm>
        </p:spPr>
        <p:txBody>
          <a:bodyPr/>
          <a:lstStyle/>
          <a:p>
            <a:r>
              <a:rPr lang="en-GB" sz="3200" dirty="0"/>
              <a:t>Staying healthy- </a:t>
            </a:r>
            <a:r>
              <a:rPr lang="en-GB" sz="3200" b="1" dirty="0">
                <a:effectLst/>
                <a:ea typeface="Times New Roman" panose="02020603050405020304" pitchFamily="18" charset="0"/>
              </a:rPr>
              <a:t>Oral and dental health for people with learning disability</a:t>
            </a:r>
            <a:br>
              <a:rPr lang="en-GB" sz="3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DA87B-91EF-8BE4-0A3D-C480C559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54" y="1590758"/>
            <a:ext cx="6206778" cy="4964154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important for people’s general health and quality of life </a:t>
            </a:r>
          </a:p>
          <a:p>
            <a:pPr lvl="2">
              <a:lnSpc>
                <a:spcPct val="90000"/>
              </a:lnSpc>
            </a:pP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Poor oral health can cause pain, problems communicating and low self-esteem, problems chewing, swallowing, eating and enjoying food and it is associated with strokes, diabetes, heart and lung disease</a:t>
            </a:r>
          </a:p>
          <a:p>
            <a:pPr lvl="2">
              <a:lnSpc>
                <a:spcPct val="90000"/>
              </a:lnSpc>
            </a:pP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Smoking, drinking alcohol above the recommended limit and poor diet high in sugar is bad for general health and teeth</a:t>
            </a:r>
          </a:p>
          <a:p>
            <a:pPr lvl="2">
              <a:lnSpc>
                <a:spcPct val="90000"/>
              </a:lnSpc>
            </a:pP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Please help and support your client with twice daily brushing with toothpaste and regular 6 monthly dental checks</a:t>
            </a:r>
          </a:p>
          <a:p>
            <a:pPr lvl="2">
              <a:lnSpc>
                <a:spcPct val="90000"/>
              </a:lnSpc>
            </a:pP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4 minute video for carers about dental health</a:t>
            </a:r>
            <a:r>
              <a:rPr lang="en-GB" sz="20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sz="2000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Oral Health for people with a learning disability - YouTube</a:t>
            </a:r>
            <a:endParaRPr lang="en-GB" sz="20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122" name="Picture 2" descr="Mouth care for people with learning disabilities: Brushing your Teeth -  YouTube">
            <a:extLst>
              <a:ext uri="{FF2B5EF4-FFF2-40B4-BE49-F238E27FC236}">
                <a16:creationId xmlns:a16="http://schemas.microsoft.com/office/drawing/2014/main" id="{C71C7BAE-41B8-D3B1-7843-E29936F7B3D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/>
          <a:stretch/>
        </p:blipFill>
        <p:spPr bwMode="auto">
          <a:xfrm>
            <a:off x="6766531" y="1726058"/>
            <a:ext cx="4572000" cy="307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4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A957A5-BF1A-8AF3-C1C2-C21EE1C2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081" y="3810008"/>
            <a:ext cx="3641139" cy="2886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17" y="302731"/>
            <a:ext cx="2456336" cy="492443"/>
          </a:xfrm>
        </p:spPr>
        <p:txBody>
          <a:bodyPr/>
          <a:lstStyle/>
          <a:p>
            <a:r>
              <a:rPr lang="en-GB" sz="3200" dirty="0"/>
              <a:t>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18" y="974558"/>
            <a:ext cx="5235629" cy="5883442"/>
          </a:xfrm>
        </p:spPr>
        <p:txBody>
          <a:bodyPr/>
          <a:lstStyle/>
          <a:p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Support service users to attend screening appointments and do their tests when invited. </a:t>
            </a:r>
          </a:p>
          <a:p>
            <a:r>
              <a:rPr lang="en-GB" sz="1800" dirty="0">
                <a:ea typeface="Times New Roman" panose="02020603050405020304" pitchFamily="18" charset="0"/>
              </a:rPr>
              <a:t>Earlier detection of cancers leads to better outcomes. </a:t>
            </a:r>
          </a:p>
          <a:p>
            <a:endParaRPr lang="en-GB" sz="18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 can ask for reasonable adjustments - the contact number will be on the appointment letter.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There's lots of easy read and videos available to prepare people for the tests.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If you are worried about a service user coping with a screening test, contact their GP or call the </a:t>
            </a:r>
            <a:r>
              <a:rPr lang="en-GB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 Learning disability Health Service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for advice and guidance.  </a:t>
            </a:r>
          </a:p>
          <a:p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 2" panose="05020102010507070707" pitchFamily="18" charset="2"/>
              <a:buChar char="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Do not ignore invitation letters or make assumptions that the person will not have a test – always ask if you have queries. </a:t>
            </a:r>
            <a:endParaRPr lang="en-GB" sz="180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227D8-6E26-FBA9-0EFA-EAD23C4CAF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442"/>
          <a:stretch/>
        </p:blipFill>
        <p:spPr>
          <a:xfrm>
            <a:off x="7519048" y="2109542"/>
            <a:ext cx="4365786" cy="237422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5634F8-2C25-8002-DCDD-3D92A133B4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5136098" y="0"/>
            <a:ext cx="4429016" cy="23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0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NSSG PowerPoint Template">
  <a:themeElements>
    <a:clrScheme name="NHS BNSSG 3-18">
      <a:dk1>
        <a:sysClr val="windowText" lastClr="000000"/>
      </a:dk1>
      <a:lt1>
        <a:sysClr val="window" lastClr="FFFFFF"/>
      </a:lt1>
      <a:dk2>
        <a:srgbClr val="425563"/>
      </a:dk2>
      <a:lt2>
        <a:srgbClr val="E8EDEE"/>
      </a:lt2>
      <a:accent1>
        <a:srgbClr val="005EB8"/>
      </a:accent1>
      <a:accent2>
        <a:srgbClr val="AE2573"/>
      </a:accent2>
      <a:accent3>
        <a:srgbClr val="003087"/>
      </a:accent3>
      <a:accent4>
        <a:srgbClr val="7C2855"/>
      </a:accent4>
      <a:accent5>
        <a:srgbClr val="41B6E6"/>
      </a:accent5>
      <a:accent6>
        <a:srgbClr val="00A499"/>
      </a:accent6>
      <a:hlink>
        <a:srgbClr val="000000"/>
      </a:hlink>
      <a:folHlink>
        <a:srgbClr val="005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837</Words>
  <Application>Microsoft Office PowerPoint</Application>
  <PresentationFormat>Widescreen</PresentationFormat>
  <Paragraphs>95</Paragraphs>
  <Slides>10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Wingdings 2</vt:lpstr>
      <vt:lpstr>BNSSG PowerPoint Template</vt:lpstr>
      <vt:lpstr>Learning disability annual health checks- information and resource pack for care and residential homes</vt:lpstr>
      <vt:lpstr>Learning disability annual health checks</vt:lpstr>
      <vt:lpstr>Annual health checks for people with learning disability </vt:lpstr>
      <vt:lpstr>The GP learning disability register</vt:lpstr>
      <vt:lpstr>Reasonable adjustments</vt:lpstr>
      <vt:lpstr>Health action plans</vt:lpstr>
      <vt:lpstr>Staying healthy- Healthy eating, healthy weight and activity</vt:lpstr>
      <vt:lpstr>Staying healthy- Oral and dental health for people with learning disability </vt:lpstr>
      <vt:lpstr>Screening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disability annual health checks- information and resource pack for care and residential homes</dc:title>
  <dc:creator>Matthies Juliane (The Orchard Medical Centre)</dc:creator>
  <cp:lastModifiedBy>Matthies Juliane (The Orchard Medical Centre)</cp:lastModifiedBy>
  <cp:revision>1</cp:revision>
  <dcterms:created xsi:type="dcterms:W3CDTF">2024-05-02T12:58:57Z</dcterms:created>
  <dcterms:modified xsi:type="dcterms:W3CDTF">2024-05-02T13:03:39Z</dcterms:modified>
</cp:coreProperties>
</file>