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howGuides="1">
      <p:cViewPr varScale="1">
        <p:scale>
          <a:sx n="85" d="100"/>
          <a:sy n="85" d="100"/>
        </p:scale>
        <p:origin x="1188" y="78"/>
      </p:cViewPr>
      <p:guideLst>
        <p:guide orient="horz" pos="4319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96A7-3865-4A97-BE5D-FEFCEF412C94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9689-7E0D-47A0-A2E7-220EBD452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753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96A7-3865-4A97-BE5D-FEFCEF412C94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9689-7E0D-47A0-A2E7-220EBD452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26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96A7-3865-4A97-BE5D-FEFCEF412C94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9689-7E0D-47A0-A2E7-220EBD452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393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96A7-3865-4A97-BE5D-FEFCEF412C94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9689-7E0D-47A0-A2E7-220EBD452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941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96A7-3865-4A97-BE5D-FEFCEF412C94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9689-7E0D-47A0-A2E7-220EBD452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333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96A7-3865-4A97-BE5D-FEFCEF412C94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9689-7E0D-47A0-A2E7-220EBD452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467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96A7-3865-4A97-BE5D-FEFCEF412C94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9689-7E0D-47A0-A2E7-220EBD452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52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96A7-3865-4A97-BE5D-FEFCEF412C94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9689-7E0D-47A0-A2E7-220EBD452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96A7-3865-4A97-BE5D-FEFCEF412C94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9689-7E0D-47A0-A2E7-220EBD452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836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96A7-3865-4A97-BE5D-FEFCEF412C94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9689-7E0D-47A0-A2E7-220EBD452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492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96A7-3865-4A97-BE5D-FEFCEF412C94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9689-7E0D-47A0-A2E7-220EBD452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58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C96A7-3865-4A97-BE5D-FEFCEF412C94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89689-7E0D-47A0-A2E7-220EBD452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244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remedy.bnssg.icb.nhs.uk/adults/hepatology/liver-disease/#i4" TargetMode="External"/><Relationship Id="rId7" Type="http://schemas.openxmlformats.org/officeDocument/2006/relationships/image" Target="../media/image1.png"/><Relationship Id="rId2" Type="http://schemas.openxmlformats.org/officeDocument/2006/relationships/hyperlink" Target="https://remedy.bnssg.icb.nhs.uk/adults/hepatology/advice-guidance-hepatology-service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remedy.bnssg.icb.nhs.uk/adults/hepatology/liver-disease/#i3" TargetMode="External"/><Relationship Id="rId5" Type="http://schemas.openxmlformats.org/officeDocument/2006/relationships/hyperlink" Target="https://remedy.bnssg.icb.nhs.uk/adults/hepatology/liver-disease/#i2" TargetMode="External"/><Relationship Id="rId4" Type="http://schemas.openxmlformats.org/officeDocument/2006/relationships/hyperlink" Target="https://remedy.bnssg.icb.nhs.uk/adults/biochemistry/alkaline-phosophata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98433" y="6129611"/>
            <a:ext cx="4698584" cy="70788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1000" dirty="0"/>
          </a:p>
          <a:p>
            <a:pPr algn="ctr"/>
            <a:r>
              <a:rPr lang="en-GB" sz="1000" dirty="0"/>
              <a:t>Consider specialist input – request </a:t>
            </a:r>
            <a:r>
              <a:rPr lang="en-GB" sz="10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Advice and Guidance</a:t>
            </a:r>
            <a:r>
              <a:rPr lang="en-GB" sz="1000" dirty="0">
                <a:solidFill>
                  <a:srgbClr val="0070C0"/>
                </a:solidFill>
              </a:rPr>
              <a:t> </a:t>
            </a:r>
            <a:r>
              <a:rPr lang="en-GB" sz="1000" dirty="0"/>
              <a:t>or refer to outpatients (both available via </a:t>
            </a:r>
            <a:r>
              <a:rPr lang="en-GB" sz="1000" dirty="0" err="1"/>
              <a:t>eRS</a:t>
            </a:r>
            <a:r>
              <a:rPr lang="en-GB" sz="1000" dirty="0"/>
              <a:t>)</a:t>
            </a:r>
          </a:p>
          <a:p>
            <a:pPr algn="ctr"/>
            <a:endParaRPr lang="en-GB" sz="1000" dirty="0"/>
          </a:p>
        </p:txBody>
      </p:sp>
      <p:sp>
        <p:nvSpPr>
          <p:cNvPr id="13" name="TextBox 12"/>
          <p:cNvSpPr txBox="1"/>
          <p:nvPr/>
        </p:nvSpPr>
        <p:spPr>
          <a:xfrm>
            <a:off x="178784" y="4000128"/>
            <a:ext cx="1728192" cy="10156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/>
              <a:t>Urgent Referral</a:t>
            </a:r>
          </a:p>
          <a:p>
            <a:pPr algn="ctr"/>
            <a:r>
              <a:rPr lang="en-GB" sz="1000" dirty="0"/>
              <a:t>Urgent ultrasound </a:t>
            </a:r>
          </a:p>
          <a:p>
            <a:pPr algn="ctr"/>
            <a:r>
              <a:rPr lang="en-GB" sz="1000" dirty="0"/>
              <a:t>and/or</a:t>
            </a:r>
          </a:p>
          <a:p>
            <a:pPr algn="ctr"/>
            <a:r>
              <a:rPr lang="en-GB" sz="1000" dirty="0"/>
              <a:t>Consider USC (2WW)  or  urgent referral or admission (see Red </a:t>
            </a:r>
            <a:r>
              <a:rPr lang="en-GB" sz="1000"/>
              <a:t>flags in </a:t>
            </a:r>
            <a:r>
              <a:rPr lang="en-GB" sz="1000" dirty="0">
                <a:hlinkClick r:id="rId3"/>
              </a:rPr>
              <a:t>Remedy</a:t>
            </a:r>
            <a:r>
              <a:rPr lang="en-GB" sz="1000" dirty="0"/>
              <a:t>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13849" y="5308165"/>
            <a:ext cx="1120312" cy="55399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ALP/GGT</a:t>
            </a:r>
          </a:p>
          <a:p>
            <a:pPr algn="ctr"/>
            <a:r>
              <a:rPr lang="en-GB" sz="1000" dirty="0"/>
              <a:t>abnormal </a:t>
            </a:r>
          </a:p>
          <a:p>
            <a:pPr algn="ctr"/>
            <a:r>
              <a:rPr lang="en-GB" sz="1000" dirty="0"/>
              <a:t>after 3 months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9897" y="1920292"/>
            <a:ext cx="1872208" cy="1169551"/>
          </a:xfrm>
          <a:prstGeom prst="rect">
            <a:avLst/>
          </a:prstGeom>
          <a:solidFill>
            <a:srgbClr val="FFFF00"/>
          </a:solidFill>
          <a:ln w="2857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/>
              <a:t>Synthetic failure </a:t>
            </a:r>
            <a:r>
              <a:rPr lang="en-GB" sz="1000" dirty="0"/>
              <a:t> </a:t>
            </a:r>
          </a:p>
          <a:p>
            <a:pPr algn="ctr"/>
            <a:r>
              <a:rPr lang="en-GB" sz="1000" dirty="0"/>
              <a:t>Jaundice, low albumin prolonged INR</a:t>
            </a:r>
          </a:p>
          <a:p>
            <a:pPr algn="ctr"/>
            <a:r>
              <a:rPr lang="en-GB" sz="1000" b="1" dirty="0"/>
              <a:t>OR</a:t>
            </a:r>
          </a:p>
          <a:p>
            <a:pPr algn="ctr"/>
            <a:r>
              <a:rPr lang="en-GB" sz="1000" b="1" dirty="0"/>
              <a:t>Suspected malignancy</a:t>
            </a:r>
          </a:p>
          <a:p>
            <a:pPr algn="ctr"/>
            <a:r>
              <a:rPr lang="en-GB" sz="1000" dirty="0"/>
              <a:t>Weight loss +</a:t>
            </a:r>
          </a:p>
          <a:p>
            <a:pPr algn="ctr"/>
            <a:r>
              <a:rPr lang="en-GB" sz="1000" dirty="0"/>
              <a:t>Abnormal liver enzymes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583279" y="1901786"/>
            <a:ext cx="2117869" cy="861774"/>
          </a:xfrm>
          <a:prstGeom prst="rect">
            <a:avLst/>
          </a:prstGeom>
          <a:solidFill>
            <a:srgbClr val="FFFF00"/>
          </a:solidFill>
          <a:ln w="2857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Mainly</a:t>
            </a:r>
            <a:r>
              <a:rPr lang="en-GB" sz="1000" b="1" dirty="0"/>
              <a:t> </a:t>
            </a:r>
            <a:r>
              <a:rPr lang="en-GB" sz="1000" b="1" dirty="0" err="1"/>
              <a:t>cholestatic</a:t>
            </a:r>
            <a:r>
              <a:rPr lang="en-GB" sz="1000" dirty="0"/>
              <a:t> liver enzymes:</a:t>
            </a:r>
          </a:p>
          <a:p>
            <a:pPr algn="ctr"/>
            <a:r>
              <a:rPr lang="en-GB" sz="1000" dirty="0"/>
              <a:t>Raised ALP </a:t>
            </a:r>
            <a:r>
              <a:rPr lang="en-GB" sz="1000" b="1" dirty="0"/>
              <a:t>and</a:t>
            </a:r>
            <a:r>
              <a:rPr lang="en-GB" sz="1000" dirty="0"/>
              <a:t> GGT (</a:t>
            </a:r>
            <a:r>
              <a:rPr lang="en-GB" sz="1000" i="1" dirty="0"/>
              <a:t>if </a:t>
            </a:r>
            <a:r>
              <a:rPr lang="en-GB" sz="1000" i="1" dirty="0">
                <a:hlinkClick r:id="rId4"/>
              </a:rPr>
              <a:t>isolated ALP rise and GGT norma</a:t>
            </a:r>
            <a:r>
              <a:rPr lang="en-GB" sz="1000" i="1" dirty="0"/>
              <a:t>l, then consider drugs/bone disease. Isolated GGT rarely requires investigation)</a:t>
            </a:r>
            <a:endParaRPr lang="en-GB" sz="1000" b="1" i="1" dirty="0"/>
          </a:p>
        </p:txBody>
      </p:sp>
      <p:sp>
        <p:nvSpPr>
          <p:cNvPr id="25" name="TextBox 24"/>
          <p:cNvSpPr txBox="1"/>
          <p:nvPr/>
        </p:nvSpPr>
        <p:spPr>
          <a:xfrm>
            <a:off x="8121417" y="692694"/>
            <a:ext cx="1620397" cy="553998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/>
              <a:t>Suspected alcohol misuse? </a:t>
            </a:r>
            <a:r>
              <a:rPr lang="en-GB" sz="1000" dirty="0"/>
              <a:t>Follow alcohol pathway simultaneously - </a:t>
            </a:r>
            <a:r>
              <a:rPr lang="en-GB" sz="1000" dirty="0">
                <a:hlinkClick r:id="rId5"/>
              </a:rPr>
              <a:t>Remedy</a:t>
            </a:r>
            <a:endParaRPr lang="en-GB" sz="1000" dirty="0"/>
          </a:p>
        </p:txBody>
      </p:sp>
      <p:sp>
        <p:nvSpPr>
          <p:cNvPr id="27" name="TextBox 26"/>
          <p:cNvSpPr txBox="1"/>
          <p:nvPr/>
        </p:nvSpPr>
        <p:spPr>
          <a:xfrm>
            <a:off x="3008784" y="597074"/>
            <a:ext cx="4464497" cy="83099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History</a:t>
            </a:r>
          </a:p>
          <a:p>
            <a:pPr algn="ctr"/>
            <a:r>
              <a:rPr lang="en-GB" sz="1000" dirty="0"/>
              <a:t>Alcohol history / Metabolic syndrome/medication.</a:t>
            </a:r>
          </a:p>
          <a:p>
            <a:pPr algn="ctr"/>
            <a:r>
              <a:rPr lang="en-GB" sz="1000" dirty="0"/>
              <a:t>Risk factors for viral hepatitis/family history/ comorbidities</a:t>
            </a:r>
          </a:p>
          <a:p>
            <a:pPr algn="ctr"/>
            <a:r>
              <a:rPr lang="en-GB" sz="800" i="1" dirty="0"/>
              <a:t>(If self-limiting acute explanatory cause identified (such as drug, inter-current illness, comorbidity, H/O travel, insect bites, muscle injury etc) repeat blood tests recommended before proceeding to USS) 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560350" y="4240765"/>
            <a:ext cx="1296144" cy="55399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Abnormal USS appearances and/or positive NILS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930125" y="4240765"/>
            <a:ext cx="896931" cy="70788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Normal USS/ negative NILS /no alcohol misuse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598569" y="3117106"/>
            <a:ext cx="2117869" cy="55399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Perform NILS and then </a:t>
            </a:r>
            <a:r>
              <a:rPr lang="en-GB" sz="1000" dirty="0">
                <a:hlinkClick r:id="rId6"/>
              </a:rPr>
              <a:t>Ultrasound</a:t>
            </a:r>
            <a:r>
              <a:rPr lang="en-GB" sz="1000" dirty="0"/>
              <a:t> if no self- limiting acute explanatory cause **</a:t>
            </a:r>
          </a:p>
        </p:txBody>
      </p:sp>
      <p:cxnSp>
        <p:nvCxnSpPr>
          <p:cNvPr id="36" name="Straight Arrow Connector 35"/>
          <p:cNvCxnSpPr>
            <a:endCxn id="25" idx="1"/>
          </p:cNvCxnSpPr>
          <p:nvPr/>
        </p:nvCxnSpPr>
        <p:spPr>
          <a:xfrm>
            <a:off x="7485778" y="964087"/>
            <a:ext cx="635639" cy="5606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endCxn id="113" idx="0"/>
          </p:cNvCxnSpPr>
          <p:nvPr/>
        </p:nvCxnSpPr>
        <p:spPr>
          <a:xfrm rot="10800000" flipV="1">
            <a:off x="3682256" y="1450232"/>
            <a:ext cx="3502994" cy="470060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/>
          <p:nvPr/>
        </p:nvCxnSpPr>
        <p:spPr>
          <a:xfrm rot="10800000" flipV="1">
            <a:off x="1056001" y="1450233"/>
            <a:ext cx="4248472" cy="470058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6666018" y="1468737"/>
            <a:ext cx="0" cy="43304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endCxn id="95" idx="0"/>
          </p:cNvCxnSpPr>
          <p:nvPr/>
        </p:nvCxnSpPr>
        <p:spPr>
          <a:xfrm>
            <a:off x="7041232" y="1450233"/>
            <a:ext cx="1763273" cy="433049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22" idx="2"/>
            <a:endCxn id="13" idx="0"/>
          </p:cNvCxnSpPr>
          <p:nvPr/>
        </p:nvCxnSpPr>
        <p:spPr>
          <a:xfrm flipH="1">
            <a:off x="1042880" y="3089843"/>
            <a:ext cx="13121" cy="91028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3730873" y="5051663"/>
            <a:ext cx="0" cy="28149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2" name="Straight Arrow Connector 1031"/>
          <p:cNvCxnSpPr>
            <a:cxnSpLocks/>
            <a:stCxn id="24" idx="2"/>
          </p:cNvCxnSpPr>
          <p:nvPr/>
        </p:nvCxnSpPr>
        <p:spPr>
          <a:xfrm>
            <a:off x="6642214" y="2763560"/>
            <a:ext cx="23804" cy="3704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3" name="Straight Arrow Connector 1042"/>
          <p:cNvCxnSpPr>
            <a:cxnSpLocks/>
            <a:stCxn id="33" idx="2"/>
            <a:endCxn id="16" idx="0"/>
          </p:cNvCxnSpPr>
          <p:nvPr/>
        </p:nvCxnSpPr>
        <p:spPr>
          <a:xfrm flipH="1">
            <a:off x="7374005" y="4948651"/>
            <a:ext cx="4586" cy="3595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6" name="Elbow Connector 1045"/>
          <p:cNvCxnSpPr>
            <a:cxnSpLocks/>
          </p:cNvCxnSpPr>
          <p:nvPr/>
        </p:nvCxnSpPr>
        <p:spPr>
          <a:xfrm rot="10800000" flipV="1">
            <a:off x="6208422" y="5862159"/>
            <a:ext cx="1218302" cy="267451"/>
          </a:xfrm>
          <a:prstGeom prst="bentConnector3">
            <a:avLst>
              <a:gd name="adj1" fmla="val 1127"/>
            </a:avLst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7" name="TextBox 1046"/>
          <p:cNvSpPr txBox="1"/>
          <p:nvPr/>
        </p:nvSpPr>
        <p:spPr>
          <a:xfrm>
            <a:off x="3025130" y="0"/>
            <a:ext cx="44644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u="sng" dirty="0"/>
              <a:t>Abnormal liver blood tests (LBT) algorithm</a:t>
            </a:r>
          </a:p>
          <a:p>
            <a:pPr algn="ctr"/>
            <a:endParaRPr lang="en-GB" sz="1200" dirty="0"/>
          </a:p>
        </p:txBody>
      </p:sp>
      <p:sp>
        <p:nvSpPr>
          <p:cNvPr id="88" name="TextBox 87"/>
          <p:cNvSpPr txBox="1"/>
          <p:nvPr/>
        </p:nvSpPr>
        <p:spPr>
          <a:xfrm>
            <a:off x="45962" y="30976"/>
            <a:ext cx="2674790" cy="1092607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Non-invasive liver screen (NILS) – see ICE profile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/>
              <a:t>HBsAg / HCV Ab, HIV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/>
              <a:t>Autoimmune profile, Immunoglobulins, Coeliac serology,  Alpha 1 Antitrypsin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/>
              <a:t>Ferritin (+ transferrin saturation if raised)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/>
              <a:t>HbA1c, Lipid profile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/>
              <a:t>Copper/Caeruloplasmin (if age &lt;40)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/>
              <a:t>Consider FIB-4 (if metabolic syndrome risk factors)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8054974" y="5525603"/>
            <a:ext cx="1452594" cy="715581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50" dirty="0"/>
              <a:t>If Gilbert’s Syndrome</a:t>
            </a:r>
          </a:p>
          <a:p>
            <a:pPr algn="ctr"/>
            <a:r>
              <a:rPr lang="en-GB" sz="1000" dirty="0"/>
              <a:t>confirmed,</a:t>
            </a:r>
          </a:p>
          <a:p>
            <a:pPr algn="ctr"/>
            <a:r>
              <a:rPr lang="en-GB" sz="1000" dirty="0"/>
              <a:t>then inform patient and provide information 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7940409" y="1883282"/>
            <a:ext cx="1728192" cy="553998"/>
          </a:xfrm>
          <a:prstGeom prst="rect">
            <a:avLst/>
          </a:prstGeom>
          <a:solidFill>
            <a:srgbClr val="FFFF00"/>
          </a:solidFill>
          <a:ln w="2857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/>
              <a:t>Isolated raised bilirubin </a:t>
            </a:r>
          </a:p>
          <a:p>
            <a:pPr algn="ctr"/>
            <a:r>
              <a:rPr lang="en-GB" sz="1000" dirty="0"/>
              <a:t>with otherwise normal liver blood tests 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7934146" y="3914730"/>
            <a:ext cx="1698602" cy="10156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Repeat LBTs with conjugated bilirubin and FBC</a:t>
            </a:r>
          </a:p>
          <a:p>
            <a:pPr algn="ctr"/>
            <a:endParaRPr lang="en-GB" sz="1000" b="1" dirty="0"/>
          </a:p>
          <a:p>
            <a:pPr algn="ctr"/>
            <a:r>
              <a:rPr lang="en-GB" sz="1000" b="1" dirty="0"/>
              <a:t>Consider haemolysis:</a:t>
            </a:r>
          </a:p>
          <a:p>
            <a:pPr algn="ctr"/>
            <a:r>
              <a:rPr lang="en-GB" sz="1000" b="1" dirty="0"/>
              <a:t>check reticulocytes/LDH/</a:t>
            </a:r>
          </a:p>
          <a:p>
            <a:pPr algn="ctr"/>
            <a:r>
              <a:rPr lang="en-GB" sz="1000" b="1" dirty="0" err="1"/>
              <a:t>haptoglobin</a:t>
            </a:r>
            <a:endParaRPr lang="en-GB" sz="1000" b="1" dirty="0"/>
          </a:p>
        </p:txBody>
      </p:sp>
      <p:sp>
        <p:nvSpPr>
          <p:cNvPr id="97" name="TextBox 96"/>
          <p:cNvSpPr txBox="1"/>
          <p:nvPr/>
        </p:nvSpPr>
        <p:spPr>
          <a:xfrm>
            <a:off x="7934146" y="2834994"/>
            <a:ext cx="1698602" cy="70788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Most commonly due to  Gilbert’s syndrome (unconjugated </a:t>
            </a:r>
            <a:r>
              <a:rPr lang="en-GB" sz="1000" dirty="0" err="1"/>
              <a:t>hyperbilirubinaemia</a:t>
            </a:r>
            <a:r>
              <a:rPr lang="en-GB" sz="1000" dirty="0"/>
              <a:t>)</a:t>
            </a:r>
            <a:endParaRPr lang="en-GB" sz="1000" b="1" dirty="0"/>
          </a:p>
        </p:txBody>
      </p:sp>
      <p:cxnSp>
        <p:nvCxnSpPr>
          <p:cNvPr id="98" name="Straight Arrow Connector 97"/>
          <p:cNvCxnSpPr/>
          <p:nvPr/>
        </p:nvCxnSpPr>
        <p:spPr>
          <a:xfrm flipH="1">
            <a:off x="8781271" y="2452019"/>
            <a:ext cx="2176" cy="36526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stCxn id="97" idx="2"/>
          </p:cNvCxnSpPr>
          <p:nvPr/>
        </p:nvCxnSpPr>
        <p:spPr>
          <a:xfrm>
            <a:off x="8783447" y="3542880"/>
            <a:ext cx="0" cy="3513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96" idx="2"/>
            <a:endCxn id="94" idx="0"/>
          </p:cNvCxnSpPr>
          <p:nvPr/>
        </p:nvCxnSpPr>
        <p:spPr>
          <a:xfrm flipH="1">
            <a:off x="8781271" y="4930393"/>
            <a:ext cx="2176" cy="595210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2674144" y="1920292"/>
            <a:ext cx="2016224" cy="400110"/>
          </a:xfrm>
          <a:prstGeom prst="rect">
            <a:avLst/>
          </a:prstGeom>
          <a:solidFill>
            <a:srgbClr val="FFFF00"/>
          </a:solidFill>
          <a:ln w="2857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Mainly</a:t>
            </a:r>
            <a:r>
              <a:rPr lang="en-GB" sz="1000" b="1" dirty="0"/>
              <a:t> </a:t>
            </a:r>
            <a:r>
              <a:rPr lang="en-GB" sz="1000" b="1" dirty="0" err="1"/>
              <a:t>hepatitic</a:t>
            </a:r>
            <a:r>
              <a:rPr lang="en-GB" sz="1000" dirty="0"/>
              <a:t> liver enzymes:</a:t>
            </a:r>
          </a:p>
          <a:p>
            <a:pPr algn="ctr"/>
            <a:r>
              <a:rPr lang="en-GB" sz="1000" dirty="0"/>
              <a:t>Raised ALT/AST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2540733" y="2649935"/>
            <a:ext cx="2399146" cy="6617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NILS</a:t>
            </a:r>
          </a:p>
          <a:p>
            <a:pPr algn="ctr"/>
            <a:r>
              <a:rPr lang="en-GB" sz="900" dirty="0"/>
              <a:t>if no self-limiting acute explanatory cause identified then also request </a:t>
            </a:r>
          </a:p>
          <a:p>
            <a:pPr algn="ctr"/>
            <a:r>
              <a:rPr lang="en-GB" sz="900" dirty="0">
                <a:solidFill>
                  <a:schemeClr val="accent1"/>
                </a:solidFill>
              </a:rPr>
              <a:t> </a:t>
            </a:r>
            <a:r>
              <a:rPr lang="en-GB" sz="900" dirty="0">
                <a:solidFill>
                  <a:schemeClr val="accent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Ultrasound</a:t>
            </a:r>
            <a:endParaRPr lang="en-GB" sz="900" dirty="0"/>
          </a:p>
        </p:txBody>
      </p:sp>
      <p:cxnSp>
        <p:nvCxnSpPr>
          <p:cNvPr id="116" name="Straight Arrow Connector 115"/>
          <p:cNvCxnSpPr>
            <a:stCxn id="113" idx="2"/>
          </p:cNvCxnSpPr>
          <p:nvPr/>
        </p:nvCxnSpPr>
        <p:spPr>
          <a:xfrm>
            <a:off x="3682256" y="2320402"/>
            <a:ext cx="0" cy="34610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Elbow Connector 116"/>
          <p:cNvCxnSpPr/>
          <p:nvPr/>
        </p:nvCxnSpPr>
        <p:spPr>
          <a:xfrm rot="10800000" flipV="1">
            <a:off x="2602137" y="3707606"/>
            <a:ext cx="1080121" cy="369466"/>
          </a:xfrm>
          <a:prstGeom prst="bentConnector3">
            <a:avLst>
              <a:gd name="adj1" fmla="val 99988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3463990" y="5333156"/>
            <a:ext cx="1101247" cy="55399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ALT/AST still</a:t>
            </a:r>
          </a:p>
          <a:p>
            <a:pPr algn="ctr"/>
            <a:r>
              <a:rPr lang="en-GB" sz="1000" dirty="0"/>
              <a:t>abnormal after 3 month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3164539" y="4210236"/>
            <a:ext cx="1114468" cy="86177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Normal USS/ negative NILS/ no MASLD risk factors / no alcohol misuse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784650" y="5314467"/>
            <a:ext cx="1417536" cy="707886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1000" dirty="0"/>
          </a:p>
          <a:p>
            <a:pPr algn="ctr"/>
            <a:r>
              <a:rPr lang="en-GB" sz="1000" dirty="0"/>
              <a:t>Follow MASLD pathway-see </a:t>
            </a:r>
            <a:r>
              <a:rPr lang="en-GB" sz="1000" dirty="0">
                <a:hlinkClick r:id="rId5"/>
              </a:rPr>
              <a:t>Remedy</a:t>
            </a:r>
            <a:endParaRPr lang="en-GB" sz="1000" dirty="0"/>
          </a:p>
          <a:p>
            <a:pPr algn="ctr"/>
            <a:r>
              <a:rPr lang="en-GB" sz="1000" dirty="0"/>
              <a:t> 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072680" y="4077073"/>
            <a:ext cx="936104" cy="70788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Metabolic syndrome risk factors</a:t>
            </a:r>
          </a:p>
          <a:p>
            <a:pPr algn="ctr"/>
            <a:r>
              <a:rPr lang="en-GB" sz="1000"/>
              <a:t>present</a:t>
            </a:r>
            <a:endParaRPr lang="en-GB" sz="1000" dirty="0"/>
          </a:p>
        </p:txBody>
      </p:sp>
      <p:cxnSp>
        <p:nvCxnSpPr>
          <p:cNvPr id="49" name="Straight Arrow Connector 48"/>
          <p:cNvCxnSpPr>
            <a:stCxn id="48" idx="2"/>
          </p:cNvCxnSpPr>
          <p:nvPr/>
        </p:nvCxnSpPr>
        <p:spPr>
          <a:xfrm>
            <a:off x="2540732" y="4784959"/>
            <a:ext cx="0" cy="512325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cxnSpLocks/>
            <a:stCxn id="32" idx="2"/>
          </p:cNvCxnSpPr>
          <p:nvPr/>
        </p:nvCxnSpPr>
        <p:spPr>
          <a:xfrm rot="5400000">
            <a:off x="5000772" y="4921963"/>
            <a:ext cx="1334850" cy="1080450"/>
          </a:xfrm>
          <a:prstGeom prst="bentConnector3">
            <a:avLst>
              <a:gd name="adj1" fmla="val 99385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4413958" y="4211982"/>
            <a:ext cx="1078083" cy="70788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Abnormal USS appearances and/or </a:t>
            </a:r>
          </a:p>
          <a:p>
            <a:pPr algn="ctr"/>
            <a:r>
              <a:rPr lang="en-GB" sz="1000" dirty="0"/>
              <a:t>positive NILS*</a:t>
            </a:r>
          </a:p>
        </p:txBody>
      </p:sp>
      <p:cxnSp>
        <p:nvCxnSpPr>
          <p:cNvPr id="101" name="Straight Arrow Connector 100"/>
          <p:cNvCxnSpPr/>
          <p:nvPr/>
        </p:nvCxnSpPr>
        <p:spPr>
          <a:xfrm flipH="1">
            <a:off x="4822091" y="4901365"/>
            <a:ext cx="13122" cy="124668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337376" y="6625752"/>
            <a:ext cx="14822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Updated January 2024</a:t>
            </a:r>
          </a:p>
        </p:txBody>
      </p:sp>
      <p:pic>
        <p:nvPicPr>
          <p:cNvPr id="50" name="Picture 4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3360" y="0"/>
            <a:ext cx="1626306" cy="641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C4C59792-B1FC-31BC-0E09-B4F7B95711D5}"/>
              </a:ext>
            </a:extLst>
          </p:cNvPr>
          <p:cNvCxnSpPr>
            <a:cxnSpLocks/>
            <a:stCxn id="133" idx="2"/>
          </p:cNvCxnSpPr>
          <p:nvPr/>
        </p:nvCxnSpPr>
        <p:spPr>
          <a:xfrm>
            <a:off x="4014614" y="5887154"/>
            <a:ext cx="0" cy="28477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C6FC5D6A-F6FC-C8C6-F0A5-3EC07D7DEC1B}"/>
              </a:ext>
            </a:extLst>
          </p:cNvPr>
          <p:cNvSpPr txBox="1"/>
          <p:nvPr/>
        </p:nvSpPr>
        <p:spPr>
          <a:xfrm>
            <a:off x="5217830" y="6244488"/>
            <a:ext cx="311954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</a:rPr>
              <a:t>*</a:t>
            </a:r>
            <a:r>
              <a:rPr lang="en-GB" sz="900" dirty="0"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n-GB" sz="9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nti-smooth muscle antibody has a significant false positive rate - an isolated ASMA with normal ALT and IgG is unlikely to represent autoimmune hepatitis.</a:t>
            </a:r>
          </a:p>
        </p:txBody>
      </p:sp>
      <p:cxnSp>
        <p:nvCxnSpPr>
          <p:cNvPr id="59" name="Connector: Elbow 58">
            <a:extLst>
              <a:ext uri="{FF2B5EF4-FFF2-40B4-BE49-F238E27FC236}">
                <a16:creationId xmlns:a16="http://schemas.microsoft.com/office/drawing/2014/main" id="{DFFB5C36-7F41-B118-DEAB-C52972EC4CFE}"/>
              </a:ext>
            </a:extLst>
          </p:cNvPr>
          <p:cNvCxnSpPr>
            <a:endCxn id="75" idx="0"/>
          </p:cNvCxnSpPr>
          <p:nvPr/>
        </p:nvCxnSpPr>
        <p:spPr>
          <a:xfrm>
            <a:off x="3682256" y="3707606"/>
            <a:ext cx="1270744" cy="504376"/>
          </a:xfrm>
          <a:prstGeom prst="bentConnector2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F5D23EE2-A7CA-EC9A-C8CE-8E63A9FF1D83}"/>
              </a:ext>
            </a:extLst>
          </p:cNvPr>
          <p:cNvCxnSpPr>
            <a:cxnSpLocks/>
            <a:stCxn id="34" idx="2"/>
            <a:endCxn id="32" idx="0"/>
          </p:cNvCxnSpPr>
          <p:nvPr/>
        </p:nvCxnSpPr>
        <p:spPr>
          <a:xfrm rot="5400000">
            <a:off x="6148133" y="3731393"/>
            <a:ext cx="569661" cy="449082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5800446E-9B67-2E75-0EFE-84037CA6FE72}"/>
              </a:ext>
            </a:extLst>
          </p:cNvPr>
          <p:cNvCxnSpPr>
            <a:stCxn id="114" idx="2"/>
            <a:endCxn id="134" idx="0"/>
          </p:cNvCxnSpPr>
          <p:nvPr/>
        </p:nvCxnSpPr>
        <p:spPr>
          <a:xfrm flipH="1">
            <a:off x="3721773" y="3311655"/>
            <a:ext cx="18533" cy="89858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id="{50B2D26D-3F8E-01A2-ED29-0256E5C0D630}"/>
              </a:ext>
            </a:extLst>
          </p:cNvPr>
          <p:cNvCxnSpPr>
            <a:cxnSpLocks/>
            <a:endCxn id="33" idx="0"/>
          </p:cNvCxnSpPr>
          <p:nvPr/>
        </p:nvCxnSpPr>
        <p:spPr>
          <a:xfrm>
            <a:off x="6666018" y="3955552"/>
            <a:ext cx="712573" cy="285213"/>
          </a:xfrm>
          <a:prstGeom prst="bentConnector2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8841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396</Words>
  <Application>Microsoft Office PowerPoint</Application>
  <PresentationFormat>A4 Paper (210x297 mm)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NBT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ADAMS, Rob (NHS BRISTOL, NORTH SOMERSET AND SOUTH GLOUCESTERSHIRE ICB - 15C)</cp:lastModifiedBy>
  <cp:revision>76</cp:revision>
  <cp:lastPrinted>2018-05-02T09:44:00Z</cp:lastPrinted>
  <dcterms:created xsi:type="dcterms:W3CDTF">2018-05-02T09:42:06Z</dcterms:created>
  <dcterms:modified xsi:type="dcterms:W3CDTF">2024-03-05T10:15:51Z</dcterms:modified>
</cp:coreProperties>
</file>