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9"/>
  </p:notesMasterIdLst>
  <p:sldIdLst>
    <p:sldId id="256" r:id="rId2"/>
    <p:sldId id="267" r:id="rId3"/>
    <p:sldId id="261" r:id="rId4"/>
    <p:sldId id="263" r:id="rId5"/>
    <p:sldId id="264" r:id="rId6"/>
    <p:sldId id="265" r:id="rId7"/>
    <p:sldId id="266" r:id="rId8"/>
  </p:sldIdLst>
  <p:sldSz cx="6858000" cy="9906000" type="A4"/>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B7C4"/>
    <a:srgbClr val="4099A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80" autoAdjust="0"/>
    <p:restoredTop sz="94660"/>
  </p:normalViewPr>
  <p:slideViewPr>
    <p:cSldViewPr snapToGrid="0">
      <p:cViewPr>
        <p:scale>
          <a:sx n="66" d="100"/>
          <a:sy n="66" d="100"/>
        </p:scale>
        <p:origin x="1480" y="-2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45B736-DE0A-4FC3-A14D-042CEC2C36C7}"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277F2C10-58AA-4262-9FD8-01F7CB8E93A0}">
      <dgm:prSet phldrT="[Text]" custT="1"/>
      <dgm:spPr>
        <a:solidFill>
          <a:schemeClr val="accent1">
            <a:lumMod val="50000"/>
          </a:schemeClr>
        </a:solidFill>
      </dgm:spPr>
      <dgm:t>
        <a:bodyPr/>
        <a:lstStyle/>
        <a:p>
          <a:pPr algn="ctr"/>
          <a:r>
            <a:rPr lang="en-US" sz="2400" dirty="0"/>
            <a:t>REFER</a:t>
          </a:r>
        </a:p>
        <a:p>
          <a:pPr algn="ctr"/>
          <a:r>
            <a:rPr lang="en-GB" sz="1100" dirty="0"/>
            <a:t>Treat as Psychiatric Emergency</a:t>
          </a:r>
        </a:p>
        <a:p>
          <a:pPr algn="ctr"/>
          <a:r>
            <a:rPr lang="en-GB" sz="1100" dirty="0"/>
            <a:t>Refer to Local Intensive / Crisis Service </a:t>
          </a:r>
        </a:p>
        <a:p>
          <a:pPr algn="ctr"/>
          <a:r>
            <a:rPr lang="en-GB" sz="1100" dirty="0"/>
            <a:t>Highlight </a:t>
          </a:r>
          <a:r>
            <a:rPr lang="en-GB" sz="1100" dirty="0" smtClean="0"/>
            <a:t>potential Post Partum Psychosis </a:t>
          </a:r>
          <a:endParaRPr lang="en-GB" sz="1100" dirty="0"/>
        </a:p>
        <a:p>
          <a:pPr algn="ctr"/>
          <a:r>
            <a:rPr lang="en-GB" sz="1100" dirty="0"/>
            <a:t>Follow guidance - </a:t>
          </a:r>
          <a:r>
            <a:rPr lang="en-GB" sz="1100" b="1" dirty="0"/>
            <a:t>Page 5</a:t>
          </a:r>
          <a:endParaRPr lang="en-US" sz="1100" dirty="0"/>
        </a:p>
      </dgm:t>
    </dgm:pt>
    <dgm:pt modelId="{3FD65198-0EA1-400E-84CD-C5E911EF068D}" type="parTrans" cxnId="{40BC40D5-60BE-476D-A294-DDEE0BCF4E82}">
      <dgm:prSet/>
      <dgm:spPr/>
      <dgm:t>
        <a:bodyPr/>
        <a:lstStyle/>
        <a:p>
          <a:endParaRPr lang="en-US"/>
        </a:p>
      </dgm:t>
    </dgm:pt>
    <dgm:pt modelId="{676837B5-A1A0-45EE-A591-062FEE8DDBB5}" type="sibTrans" cxnId="{40BC40D5-60BE-476D-A294-DDEE0BCF4E82}">
      <dgm:prSet/>
      <dgm:spPr/>
      <dgm:t>
        <a:bodyPr/>
        <a:lstStyle/>
        <a:p>
          <a:endParaRPr lang="en-US"/>
        </a:p>
      </dgm:t>
    </dgm:pt>
    <dgm:pt modelId="{D7006EF3-2512-4311-93AF-79C26B2AF14A}">
      <dgm:prSet phldrT="[Text]" custT="1"/>
      <dgm:spPr>
        <a:solidFill>
          <a:schemeClr val="accent1">
            <a:lumMod val="50000"/>
          </a:schemeClr>
        </a:solidFill>
      </dgm:spPr>
      <dgm:t>
        <a:bodyPr/>
        <a:lstStyle/>
        <a:p>
          <a:r>
            <a:rPr lang="en-GB" sz="2400" dirty="0"/>
            <a:t>RESPOND</a:t>
          </a:r>
        </a:p>
        <a:p>
          <a:r>
            <a:rPr lang="en-GB" sz="1100" dirty="0"/>
            <a:t>Intensive / Crisis Team </a:t>
          </a:r>
          <a:r>
            <a:rPr lang="en-GB" sz="1100" dirty="0" smtClean="0"/>
            <a:t>- Arrange </a:t>
          </a:r>
          <a:r>
            <a:rPr lang="en-GB" sz="1100" dirty="0"/>
            <a:t>face to face assessment within 4 </a:t>
          </a:r>
          <a:r>
            <a:rPr lang="en-GB" sz="1100" dirty="0" smtClean="0"/>
            <a:t>hours</a:t>
          </a:r>
        </a:p>
        <a:p>
          <a:r>
            <a:rPr lang="en-GB" sz="1100" dirty="0" smtClean="0"/>
            <a:t>Seek specialist advice BNSSG 01179195826, BSW 01249767851, MBU 0117 3546690 </a:t>
          </a:r>
          <a:endParaRPr lang="en-GB" sz="1100" dirty="0"/>
        </a:p>
        <a:p>
          <a:r>
            <a:rPr lang="en-GB" sz="1100" dirty="0"/>
            <a:t>Consider Mother &amp; Baby Unit bed</a:t>
          </a:r>
        </a:p>
        <a:p>
          <a:r>
            <a:rPr lang="en-GB" sz="1100" dirty="0"/>
            <a:t>Follow guidance - </a:t>
          </a:r>
          <a:r>
            <a:rPr lang="en-GB" sz="1100" b="1" dirty="0"/>
            <a:t>Page 6</a:t>
          </a:r>
          <a:endParaRPr lang="en-US" sz="1100" dirty="0"/>
        </a:p>
      </dgm:t>
    </dgm:pt>
    <dgm:pt modelId="{ECCC0098-A3BC-4D14-977F-649B9372871C}" type="parTrans" cxnId="{F6816BE0-E1B5-46AE-97C7-BA31D863054D}">
      <dgm:prSet/>
      <dgm:spPr/>
      <dgm:t>
        <a:bodyPr/>
        <a:lstStyle/>
        <a:p>
          <a:endParaRPr lang="en-US"/>
        </a:p>
      </dgm:t>
    </dgm:pt>
    <dgm:pt modelId="{0A18B309-AB03-4E93-ABCB-7AA834EABEA1}" type="sibTrans" cxnId="{F6816BE0-E1B5-46AE-97C7-BA31D863054D}">
      <dgm:prSet/>
      <dgm:spPr/>
      <dgm:t>
        <a:bodyPr/>
        <a:lstStyle/>
        <a:p>
          <a:endParaRPr lang="en-US"/>
        </a:p>
      </dgm:t>
    </dgm:pt>
    <dgm:pt modelId="{93C01024-73FB-41BB-BD8F-7A68D569904D}">
      <dgm:prSet phldrT="[Text]" custT="1"/>
      <dgm:spPr>
        <a:solidFill>
          <a:schemeClr val="accent1">
            <a:lumMod val="50000"/>
          </a:schemeClr>
        </a:solidFill>
      </dgm:spPr>
      <dgm:t>
        <a:bodyPr/>
        <a:lstStyle/>
        <a:p>
          <a:r>
            <a:rPr lang="en-US" sz="2400" dirty="0"/>
            <a:t>TREAT</a:t>
          </a:r>
          <a:endParaRPr lang="en-GB" sz="2400" dirty="0"/>
        </a:p>
        <a:p>
          <a:r>
            <a:rPr lang="en-GB" sz="1100" dirty="0"/>
            <a:t>Initiate medication early</a:t>
          </a:r>
        </a:p>
        <a:p>
          <a:r>
            <a:rPr lang="en-GB" sz="1100" dirty="0"/>
            <a:t>Maintain low threshold for admission to MBU</a:t>
          </a:r>
        </a:p>
        <a:p>
          <a:r>
            <a:rPr lang="en-GB" sz="1100" dirty="0"/>
            <a:t>Follow guidance - </a:t>
          </a:r>
          <a:r>
            <a:rPr lang="en-GB" sz="1100" b="1" dirty="0"/>
            <a:t>Page 7</a:t>
          </a:r>
          <a:endParaRPr lang="en-US" sz="1100" dirty="0"/>
        </a:p>
      </dgm:t>
    </dgm:pt>
    <dgm:pt modelId="{B9AF552D-BA09-4BC5-98F0-A19C4DE91B9F}" type="parTrans" cxnId="{61D42FA5-91BA-48F5-B004-156AF06C858E}">
      <dgm:prSet/>
      <dgm:spPr/>
      <dgm:t>
        <a:bodyPr/>
        <a:lstStyle/>
        <a:p>
          <a:endParaRPr lang="en-US"/>
        </a:p>
      </dgm:t>
    </dgm:pt>
    <dgm:pt modelId="{CFEF64B5-11D9-40B6-8349-85152D6D0AB7}" type="sibTrans" cxnId="{61D42FA5-91BA-48F5-B004-156AF06C858E}">
      <dgm:prSet/>
      <dgm:spPr/>
      <dgm:t>
        <a:bodyPr/>
        <a:lstStyle/>
        <a:p>
          <a:endParaRPr lang="en-US"/>
        </a:p>
      </dgm:t>
    </dgm:pt>
    <dgm:pt modelId="{51584F0A-3BEA-41ED-8C58-9798AF7DC742}">
      <dgm:prSet custT="1"/>
      <dgm:spPr>
        <a:solidFill>
          <a:schemeClr val="accent1">
            <a:lumMod val="50000"/>
          </a:schemeClr>
        </a:solidFill>
        <a:ln>
          <a:solidFill>
            <a:schemeClr val="accent2"/>
          </a:solidFill>
        </a:ln>
      </dgm:spPr>
      <dgm:t>
        <a:bodyPr/>
        <a:lstStyle/>
        <a:p>
          <a:pPr algn="ctr"/>
          <a:r>
            <a:rPr lang="en-GB" sz="2400" dirty="0"/>
            <a:t>UNDERSTAND</a:t>
          </a:r>
        </a:p>
        <a:p>
          <a:pPr algn="ctr"/>
          <a:r>
            <a:rPr lang="en-GB" sz="1100" dirty="0"/>
            <a:t>Is this Post-Partum </a:t>
          </a:r>
          <a:r>
            <a:rPr lang="en-GB" sz="1100" dirty="0" smtClean="0"/>
            <a:t>Psychosis?  Check </a:t>
          </a:r>
          <a:r>
            <a:rPr lang="en-GB" sz="1100" dirty="0"/>
            <a:t>PPP Symptoms &amp; Presenting Situation - </a:t>
          </a:r>
          <a:r>
            <a:rPr lang="en-GB" sz="1100" b="1" dirty="0"/>
            <a:t>Page </a:t>
          </a:r>
          <a:r>
            <a:rPr lang="en-GB" sz="1100" b="1" dirty="0" smtClean="0"/>
            <a:t>3,4 </a:t>
          </a:r>
          <a:r>
            <a:rPr lang="en-GB" sz="1100" b="1" dirty="0"/>
            <a:t>&amp; 5</a:t>
          </a:r>
          <a:endParaRPr lang="en-GB" sz="1100" dirty="0"/>
        </a:p>
        <a:p>
          <a:pPr algn="ctr"/>
          <a:r>
            <a:rPr lang="en-GB" sz="1100" b="0" dirty="0"/>
            <a:t>Do they present with one or more of the following </a:t>
          </a:r>
          <a:r>
            <a:rPr lang="en-GB" sz="1100" b="0" dirty="0" smtClean="0"/>
            <a:t>Red Flags:</a:t>
          </a:r>
          <a:endParaRPr lang="en-GB" sz="1100" b="0" dirty="0"/>
        </a:p>
        <a:p>
          <a:pPr algn="ctr"/>
          <a:r>
            <a:rPr lang="en-GB" sz="1100" b="1" dirty="0"/>
            <a:t>Recent significant change in mental state/new symptoms</a:t>
          </a:r>
          <a:endParaRPr lang="en-GB" sz="1100" dirty="0"/>
        </a:p>
        <a:p>
          <a:pPr algn="ctr"/>
          <a:r>
            <a:rPr lang="en-GB" sz="1100" b="1" dirty="0"/>
            <a:t>New thoughts or acts of violent self harm, however fleeting</a:t>
          </a:r>
          <a:endParaRPr lang="en-GB" sz="1100" dirty="0"/>
        </a:p>
        <a:p>
          <a:pPr algn="ctr"/>
          <a:r>
            <a:rPr lang="en-GB" sz="1100" b="1" dirty="0"/>
            <a:t>New and persistent expressions of incompetency as a mother/estrangement to infant</a:t>
          </a:r>
          <a:endParaRPr lang="en-US" sz="1100" dirty="0"/>
        </a:p>
      </dgm:t>
    </dgm:pt>
    <dgm:pt modelId="{A4596E3A-68CD-4FC6-BB1A-F8E0EB637FCD}" type="parTrans" cxnId="{309506E4-3768-4FD9-96CE-0CC0E6657C1F}">
      <dgm:prSet/>
      <dgm:spPr/>
      <dgm:t>
        <a:bodyPr/>
        <a:lstStyle/>
        <a:p>
          <a:endParaRPr lang="en-US"/>
        </a:p>
      </dgm:t>
    </dgm:pt>
    <dgm:pt modelId="{F3DC4C19-3904-4904-A1E9-1D48C3AB545B}" type="sibTrans" cxnId="{309506E4-3768-4FD9-96CE-0CC0E6657C1F}">
      <dgm:prSet/>
      <dgm:spPr/>
      <dgm:t>
        <a:bodyPr/>
        <a:lstStyle/>
        <a:p>
          <a:endParaRPr lang="en-US"/>
        </a:p>
      </dgm:t>
    </dgm:pt>
    <dgm:pt modelId="{AE4D8676-A3F3-4120-B39B-0F608C8EAF19}" type="pres">
      <dgm:prSet presAssocID="{8645B736-DE0A-4FC3-A14D-042CEC2C36C7}" presName="Name0" presStyleCnt="0">
        <dgm:presLayoutVars>
          <dgm:dir/>
          <dgm:animLvl val="lvl"/>
          <dgm:resizeHandles val="exact"/>
        </dgm:presLayoutVars>
      </dgm:prSet>
      <dgm:spPr/>
      <dgm:t>
        <a:bodyPr/>
        <a:lstStyle/>
        <a:p>
          <a:endParaRPr lang="en-US"/>
        </a:p>
      </dgm:t>
    </dgm:pt>
    <dgm:pt modelId="{B5673CAF-6C23-4C5B-9C04-5927D8B0F319}" type="pres">
      <dgm:prSet presAssocID="{93C01024-73FB-41BB-BD8F-7A68D569904D}" presName="boxAndChildren" presStyleCnt="0"/>
      <dgm:spPr/>
    </dgm:pt>
    <dgm:pt modelId="{1F9C966B-E902-47AF-AEA4-B1602C6C0A5E}" type="pres">
      <dgm:prSet presAssocID="{93C01024-73FB-41BB-BD8F-7A68D569904D}" presName="parentTextBox" presStyleLbl="node1" presStyleIdx="0" presStyleCnt="4" custScaleY="48775"/>
      <dgm:spPr/>
      <dgm:t>
        <a:bodyPr/>
        <a:lstStyle/>
        <a:p>
          <a:endParaRPr lang="en-US"/>
        </a:p>
      </dgm:t>
    </dgm:pt>
    <dgm:pt modelId="{6ECA9A42-D48B-4286-8D22-BB10EC0B78D3}" type="pres">
      <dgm:prSet presAssocID="{0A18B309-AB03-4E93-ABCB-7AA834EABEA1}" presName="sp" presStyleCnt="0"/>
      <dgm:spPr/>
    </dgm:pt>
    <dgm:pt modelId="{35CA5C12-0C55-4161-92DE-DC75773DB720}" type="pres">
      <dgm:prSet presAssocID="{D7006EF3-2512-4311-93AF-79C26B2AF14A}" presName="arrowAndChildren" presStyleCnt="0"/>
      <dgm:spPr/>
    </dgm:pt>
    <dgm:pt modelId="{945A659E-53D5-4632-BCE3-4C9A8EE4ACF5}" type="pres">
      <dgm:prSet presAssocID="{D7006EF3-2512-4311-93AF-79C26B2AF14A}" presName="parentTextArrow" presStyleLbl="node1" presStyleIdx="1" presStyleCnt="4" custScaleY="59188"/>
      <dgm:spPr/>
      <dgm:t>
        <a:bodyPr/>
        <a:lstStyle/>
        <a:p>
          <a:endParaRPr lang="en-US"/>
        </a:p>
      </dgm:t>
    </dgm:pt>
    <dgm:pt modelId="{72E08E41-93A0-40F7-9E7C-CEB0C6BDCE0A}" type="pres">
      <dgm:prSet presAssocID="{676837B5-A1A0-45EE-A591-062FEE8DDBB5}" presName="sp" presStyleCnt="0"/>
      <dgm:spPr/>
    </dgm:pt>
    <dgm:pt modelId="{76AB0064-84ED-4318-A2F4-9C205AE5CFF7}" type="pres">
      <dgm:prSet presAssocID="{277F2C10-58AA-4262-9FD8-01F7CB8E93A0}" presName="arrowAndChildren" presStyleCnt="0"/>
      <dgm:spPr/>
    </dgm:pt>
    <dgm:pt modelId="{80907AF8-528F-41C8-B997-E8DE36A9B75C}" type="pres">
      <dgm:prSet presAssocID="{277F2C10-58AA-4262-9FD8-01F7CB8E93A0}" presName="parentTextArrow" presStyleLbl="node1" presStyleIdx="2" presStyleCnt="4" custScaleY="60204"/>
      <dgm:spPr/>
      <dgm:t>
        <a:bodyPr/>
        <a:lstStyle/>
        <a:p>
          <a:endParaRPr lang="en-US"/>
        </a:p>
      </dgm:t>
    </dgm:pt>
    <dgm:pt modelId="{36EBD7E8-9529-48C6-B6DD-5BADE6E89AFC}" type="pres">
      <dgm:prSet presAssocID="{F3DC4C19-3904-4904-A1E9-1D48C3AB545B}" presName="sp" presStyleCnt="0"/>
      <dgm:spPr/>
    </dgm:pt>
    <dgm:pt modelId="{CCC0B823-CAF1-4988-8F78-B6212F791046}" type="pres">
      <dgm:prSet presAssocID="{51584F0A-3BEA-41ED-8C58-9798AF7DC742}" presName="arrowAndChildren" presStyleCnt="0"/>
      <dgm:spPr/>
    </dgm:pt>
    <dgm:pt modelId="{334C8E7C-280B-49C0-8E3E-DA7F0FD49071}" type="pres">
      <dgm:prSet presAssocID="{51584F0A-3BEA-41ED-8C58-9798AF7DC742}" presName="parentTextArrow" presStyleLbl="node1" presStyleIdx="3" presStyleCnt="4" custScaleY="71688" custLinFactNeighborX="-850" custLinFactNeighborY="-123"/>
      <dgm:spPr/>
      <dgm:t>
        <a:bodyPr/>
        <a:lstStyle/>
        <a:p>
          <a:endParaRPr lang="en-US"/>
        </a:p>
      </dgm:t>
    </dgm:pt>
  </dgm:ptLst>
  <dgm:cxnLst>
    <dgm:cxn modelId="{2BD8D1C7-E4B1-4524-8FE8-4C2D5575DEFE}" type="presOf" srcId="{51584F0A-3BEA-41ED-8C58-9798AF7DC742}" destId="{334C8E7C-280B-49C0-8E3E-DA7F0FD49071}" srcOrd="0" destOrd="0" presId="urn:microsoft.com/office/officeart/2005/8/layout/process4"/>
    <dgm:cxn modelId="{B45E2068-E18A-4CB2-8A19-C70914707229}" type="presOf" srcId="{D7006EF3-2512-4311-93AF-79C26B2AF14A}" destId="{945A659E-53D5-4632-BCE3-4C9A8EE4ACF5}" srcOrd="0" destOrd="0" presId="urn:microsoft.com/office/officeart/2005/8/layout/process4"/>
    <dgm:cxn modelId="{EE56956A-72BB-42F7-8F01-D8DFE03E1A72}" type="presOf" srcId="{93C01024-73FB-41BB-BD8F-7A68D569904D}" destId="{1F9C966B-E902-47AF-AEA4-B1602C6C0A5E}" srcOrd="0" destOrd="0" presId="urn:microsoft.com/office/officeart/2005/8/layout/process4"/>
    <dgm:cxn modelId="{61D42FA5-91BA-48F5-B004-156AF06C858E}" srcId="{8645B736-DE0A-4FC3-A14D-042CEC2C36C7}" destId="{93C01024-73FB-41BB-BD8F-7A68D569904D}" srcOrd="3" destOrd="0" parTransId="{B9AF552D-BA09-4BC5-98F0-A19C4DE91B9F}" sibTransId="{CFEF64B5-11D9-40B6-8349-85152D6D0AB7}"/>
    <dgm:cxn modelId="{F6816BE0-E1B5-46AE-97C7-BA31D863054D}" srcId="{8645B736-DE0A-4FC3-A14D-042CEC2C36C7}" destId="{D7006EF3-2512-4311-93AF-79C26B2AF14A}" srcOrd="2" destOrd="0" parTransId="{ECCC0098-A3BC-4D14-977F-649B9372871C}" sibTransId="{0A18B309-AB03-4E93-ABCB-7AA834EABEA1}"/>
    <dgm:cxn modelId="{BCD7C46F-70EF-42AC-B243-D4294A15A48F}" type="presOf" srcId="{277F2C10-58AA-4262-9FD8-01F7CB8E93A0}" destId="{80907AF8-528F-41C8-B997-E8DE36A9B75C}" srcOrd="0" destOrd="0" presId="urn:microsoft.com/office/officeart/2005/8/layout/process4"/>
    <dgm:cxn modelId="{CA6F6ED4-0BCD-49EA-96A1-43605E698F34}" type="presOf" srcId="{8645B736-DE0A-4FC3-A14D-042CEC2C36C7}" destId="{AE4D8676-A3F3-4120-B39B-0F608C8EAF19}" srcOrd="0" destOrd="0" presId="urn:microsoft.com/office/officeart/2005/8/layout/process4"/>
    <dgm:cxn modelId="{40BC40D5-60BE-476D-A294-DDEE0BCF4E82}" srcId="{8645B736-DE0A-4FC3-A14D-042CEC2C36C7}" destId="{277F2C10-58AA-4262-9FD8-01F7CB8E93A0}" srcOrd="1" destOrd="0" parTransId="{3FD65198-0EA1-400E-84CD-C5E911EF068D}" sibTransId="{676837B5-A1A0-45EE-A591-062FEE8DDBB5}"/>
    <dgm:cxn modelId="{309506E4-3768-4FD9-96CE-0CC0E6657C1F}" srcId="{8645B736-DE0A-4FC3-A14D-042CEC2C36C7}" destId="{51584F0A-3BEA-41ED-8C58-9798AF7DC742}" srcOrd="0" destOrd="0" parTransId="{A4596E3A-68CD-4FC6-BB1A-F8E0EB637FCD}" sibTransId="{F3DC4C19-3904-4904-A1E9-1D48C3AB545B}"/>
    <dgm:cxn modelId="{20241088-DA86-4360-A115-3EE1347F163F}" type="presParOf" srcId="{AE4D8676-A3F3-4120-B39B-0F608C8EAF19}" destId="{B5673CAF-6C23-4C5B-9C04-5927D8B0F319}" srcOrd="0" destOrd="0" presId="urn:microsoft.com/office/officeart/2005/8/layout/process4"/>
    <dgm:cxn modelId="{DC9D820C-AD34-4366-93F8-BBB666210BCD}" type="presParOf" srcId="{B5673CAF-6C23-4C5B-9C04-5927D8B0F319}" destId="{1F9C966B-E902-47AF-AEA4-B1602C6C0A5E}" srcOrd="0" destOrd="0" presId="urn:microsoft.com/office/officeart/2005/8/layout/process4"/>
    <dgm:cxn modelId="{4CC30520-9B7F-4247-9717-3438D316E5DC}" type="presParOf" srcId="{AE4D8676-A3F3-4120-B39B-0F608C8EAF19}" destId="{6ECA9A42-D48B-4286-8D22-BB10EC0B78D3}" srcOrd="1" destOrd="0" presId="urn:microsoft.com/office/officeart/2005/8/layout/process4"/>
    <dgm:cxn modelId="{C7CD6419-A3E6-478A-A61E-1F05E403038F}" type="presParOf" srcId="{AE4D8676-A3F3-4120-B39B-0F608C8EAF19}" destId="{35CA5C12-0C55-4161-92DE-DC75773DB720}" srcOrd="2" destOrd="0" presId="urn:microsoft.com/office/officeart/2005/8/layout/process4"/>
    <dgm:cxn modelId="{84163A53-454B-42E8-BEE2-E99E3AFA8981}" type="presParOf" srcId="{35CA5C12-0C55-4161-92DE-DC75773DB720}" destId="{945A659E-53D5-4632-BCE3-4C9A8EE4ACF5}" srcOrd="0" destOrd="0" presId="urn:microsoft.com/office/officeart/2005/8/layout/process4"/>
    <dgm:cxn modelId="{22CAFC16-AC4E-4DFC-B630-2C53441A244D}" type="presParOf" srcId="{AE4D8676-A3F3-4120-B39B-0F608C8EAF19}" destId="{72E08E41-93A0-40F7-9E7C-CEB0C6BDCE0A}" srcOrd="3" destOrd="0" presId="urn:microsoft.com/office/officeart/2005/8/layout/process4"/>
    <dgm:cxn modelId="{C2E128C1-6EB8-4A44-881C-BC013EE66014}" type="presParOf" srcId="{AE4D8676-A3F3-4120-B39B-0F608C8EAF19}" destId="{76AB0064-84ED-4318-A2F4-9C205AE5CFF7}" srcOrd="4" destOrd="0" presId="urn:microsoft.com/office/officeart/2005/8/layout/process4"/>
    <dgm:cxn modelId="{4D85398A-7198-4608-814A-AFB014E9D9A0}" type="presParOf" srcId="{76AB0064-84ED-4318-A2F4-9C205AE5CFF7}" destId="{80907AF8-528F-41C8-B997-E8DE36A9B75C}" srcOrd="0" destOrd="0" presId="urn:microsoft.com/office/officeart/2005/8/layout/process4"/>
    <dgm:cxn modelId="{1B2A77EA-F71C-4F2D-A3DC-3B618C939F61}" type="presParOf" srcId="{AE4D8676-A3F3-4120-B39B-0F608C8EAF19}" destId="{36EBD7E8-9529-48C6-B6DD-5BADE6E89AFC}" srcOrd="5" destOrd="0" presId="urn:microsoft.com/office/officeart/2005/8/layout/process4"/>
    <dgm:cxn modelId="{AE765AB1-DE9E-41AC-94EE-EF8E5A9483B3}" type="presParOf" srcId="{AE4D8676-A3F3-4120-B39B-0F608C8EAF19}" destId="{CCC0B823-CAF1-4988-8F78-B6212F791046}" srcOrd="6" destOrd="0" presId="urn:microsoft.com/office/officeart/2005/8/layout/process4"/>
    <dgm:cxn modelId="{0EC520C3-F55B-45FD-B663-079CAA9E89DB}" type="presParOf" srcId="{CCC0B823-CAF1-4988-8F78-B6212F791046}" destId="{334C8E7C-280B-49C0-8E3E-DA7F0FD49071}" srcOrd="0" destOrd="0" presId="urn:microsoft.com/office/officeart/2005/8/layout/process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C966B-E902-47AF-AEA4-B1602C6C0A5E}">
      <dsp:nvSpPr>
        <dsp:cNvPr id="0" name=""/>
        <dsp:cNvSpPr/>
      </dsp:nvSpPr>
      <dsp:spPr>
        <a:xfrm>
          <a:off x="0" y="6488485"/>
          <a:ext cx="5761355" cy="1092957"/>
        </a:xfrm>
        <a:prstGeom prst="rect">
          <a:avLst/>
        </a:prstGeom>
        <a:solidFill>
          <a:schemeClr val="accent1">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a:t>TREAT</a:t>
          </a:r>
          <a:endParaRPr lang="en-GB" sz="2400" kern="1200" dirty="0"/>
        </a:p>
        <a:p>
          <a:pPr lvl="0" algn="ctr" defTabSz="1066800">
            <a:lnSpc>
              <a:spcPct val="90000"/>
            </a:lnSpc>
            <a:spcBef>
              <a:spcPct val="0"/>
            </a:spcBef>
            <a:spcAft>
              <a:spcPct val="35000"/>
            </a:spcAft>
          </a:pPr>
          <a:r>
            <a:rPr lang="en-GB" sz="1100" kern="1200" dirty="0"/>
            <a:t>Initiate medication early</a:t>
          </a:r>
        </a:p>
        <a:p>
          <a:pPr lvl="0" algn="ctr" defTabSz="1066800">
            <a:lnSpc>
              <a:spcPct val="90000"/>
            </a:lnSpc>
            <a:spcBef>
              <a:spcPct val="0"/>
            </a:spcBef>
            <a:spcAft>
              <a:spcPct val="35000"/>
            </a:spcAft>
          </a:pPr>
          <a:r>
            <a:rPr lang="en-GB" sz="1100" kern="1200" dirty="0"/>
            <a:t>Maintain low threshold for admission to MBU</a:t>
          </a:r>
        </a:p>
        <a:p>
          <a:pPr lvl="0" algn="ctr" defTabSz="1066800">
            <a:lnSpc>
              <a:spcPct val="90000"/>
            </a:lnSpc>
            <a:spcBef>
              <a:spcPct val="0"/>
            </a:spcBef>
            <a:spcAft>
              <a:spcPct val="35000"/>
            </a:spcAft>
          </a:pPr>
          <a:r>
            <a:rPr lang="en-GB" sz="1100" kern="1200" dirty="0"/>
            <a:t>Follow guidance - </a:t>
          </a:r>
          <a:r>
            <a:rPr lang="en-GB" sz="1100" b="1" kern="1200" dirty="0"/>
            <a:t>Page 7</a:t>
          </a:r>
          <a:endParaRPr lang="en-US" sz="1100" kern="1200" dirty="0"/>
        </a:p>
      </dsp:txBody>
      <dsp:txXfrm>
        <a:off x="0" y="6488485"/>
        <a:ext cx="5761355" cy="1092957"/>
      </dsp:txXfrm>
    </dsp:sp>
    <dsp:sp modelId="{945A659E-53D5-4632-BCE3-4C9A8EE4ACF5}">
      <dsp:nvSpPr>
        <dsp:cNvPr id="0" name=""/>
        <dsp:cNvSpPr/>
      </dsp:nvSpPr>
      <dsp:spPr>
        <a:xfrm rot="10800000">
          <a:off x="0" y="4482258"/>
          <a:ext cx="5761355" cy="2039839"/>
        </a:xfrm>
        <a:prstGeom prst="upArrowCallout">
          <a:avLst/>
        </a:prstGeom>
        <a:solidFill>
          <a:schemeClr val="accent1">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GB" sz="2400" kern="1200" dirty="0"/>
            <a:t>RESPOND</a:t>
          </a:r>
        </a:p>
        <a:p>
          <a:pPr lvl="0" algn="ctr" defTabSz="1066800">
            <a:lnSpc>
              <a:spcPct val="90000"/>
            </a:lnSpc>
            <a:spcBef>
              <a:spcPct val="0"/>
            </a:spcBef>
            <a:spcAft>
              <a:spcPct val="35000"/>
            </a:spcAft>
          </a:pPr>
          <a:r>
            <a:rPr lang="en-GB" sz="1100" kern="1200" dirty="0"/>
            <a:t>Intensive / Crisis Team </a:t>
          </a:r>
          <a:r>
            <a:rPr lang="en-GB" sz="1100" kern="1200" dirty="0" smtClean="0"/>
            <a:t>- Arrange </a:t>
          </a:r>
          <a:r>
            <a:rPr lang="en-GB" sz="1100" kern="1200" dirty="0"/>
            <a:t>face to face assessment within 4 </a:t>
          </a:r>
          <a:r>
            <a:rPr lang="en-GB" sz="1100" kern="1200" dirty="0" smtClean="0"/>
            <a:t>hours</a:t>
          </a:r>
        </a:p>
        <a:p>
          <a:pPr lvl="0" algn="ctr" defTabSz="1066800">
            <a:lnSpc>
              <a:spcPct val="90000"/>
            </a:lnSpc>
            <a:spcBef>
              <a:spcPct val="0"/>
            </a:spcBef>
            <a:spcAft>
              <a:spcPct val="35000"/>
            </a:spcAft>
          </a:pPr>
          <a:r>
            <a:rPr lang="en-GB" sz="1100" kern="1200" dirty="0" smtClean="0"/>
            <a:t>Seek specialist advice BNSSG 01179195826, BSW 01249767851, MBU 0117 3546690 </a:t>
          </a:r>
          <a:endParaRPr lang="en-GB" sz="1100" kern="1200" dirty="0"/>
        </a:p>
        <a:p>
          <a:pPr lvl="0" algn="ctr" defTabSz="1066800">
            <a:lnSpc>
              <a:spcPct val="90000"/>
            </a:lnSpc>
            <a:spcBef>
              <a:spcPct val="0"/>
            </a:spcBef>
            <a:spcAft>
              <a:spcPct val="35000"/>
            </a:spcAft>
          </a:pPr>
          <a:r>
            <a:rPr lang="en-GB" sz="1100" kern="1200" dirty="0"/>
            <a:t>Consider Mother &amp; Baby Unit bed</a:t>
          </a:r>
        </a:p>
        <a:p>
          <a:pPr lvl="0" algn="ctr" defTabSz="1066800">
            <a:lnSpc>
              <a:spcPct val="90000"/>
            </a:lnSpc>
            <a:spcBef>
              <a:spcPct val="0"/>
            </a:spcBef>
            <a:spcAft>
              <a:spcPct val="35000"/>
            </a:spcAft>
          </a:pPr>
          <a:r>
            <a:rPr lang="en-GB" sz="1100" kern="1200" dirty="0"/>
            <a:t>Follow guidance - </a:t>
          </a:r>
          <a:r>
            <a:rPr lang="en-GB" sz="1100" b="1" kern="1200" dirty="0"/>
            <a:t>Page 6</a:t>
          </a:r>
          <a:endParaRPr lang="en-US" sz="1100" kern="1200" dirty="0"/>
        </a:p>
      </dsp:txBody>
      <dsp:txXfrm rot="10800000">
        <a:off x="0" y="4482258"/>
        <a:ext cx="5761355" cy="1325426"/>
      </dsp:txXfrm>
    </dsp:sp>
    <dsp:sp modelId="{80907AF8-528F-41C8-B997-E8DE36A9B75C}">
      <dsp:nvSpPr>
        <dsp:cNvPr id="0" name=""/>
        <dsp:cNvSpPr/>
      </dsp:nvSpPr>
      <dsp:spPr>
        <a:xfrm rot="10800000">
          <a:off x="0" y="2441016"/>
          <a:ext cx="5761355" cy="2074854"/>
        </a:xfrm>
        <a:prstGeom prst="upArrowCallout">
          <a:avLst/>
        </a:prstGeom>
        <a:solidFill>
          <a:schemeClr val="accent1">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a:t>REFER</a:t>
          </a:r>
        </a:p>
        <a:p>
          <a:pPr lvl="0" algn="ctr" defTabSz="1066800">
            <a:lnSpc>
              <a:spcPct val="90000"/>
            </a:lnSpc>
            <a:spcBef>
              <a:spcPct val="0"/>
            </a:spcBef>
            <a:spcAft>
              <a:spcPct val="35000"/>
            </a:spcAft>
          </a:pPr>
          <a:r>
            <a:rPr lang="en-GB" sz="1100" kern="1200" dirty="0"/>
            <a:t>Treat as Psychiatric Emergency</a:t>
          </a:r>
        </a:p>
        <a:p>
          <a:pPr lvl="0" algn="ctr" defTabSz="1066800">
            <a:lnSpc>
              <a:spcPct val="90000"/>
            </a:lnSpc>
            <a:spcBef>
              <a:spcPct val="0"/>
            </a:spcBef>
            <a:spcAft>
              <a:spcPct val="35000"/>
            </a:spcAft>
          </a:pPr>
          <a:r>
            <a:rPr lang="en-GB" sz="1100" kern="1200" dirty="0"/>
            <a:t>Refer to Local Intensive / Crisis Service </a:t>
          </a:r>
        </a:p>
        <a:p>
          <a:pPr lvl="0" algn="ctr" defTabSz="1066800">
            <a:lnSpc>
              <a:spcPct val="90000"/>
            </a:lnSpc>
            <a:spcBef>
              <a:spcPct val="0"/>
            </a:spcBef>
            <a:spcAft>
              <a:spcPct val="35000"/>
            </a:spcAft>
          </a:pPr>
          <a:r>
            <a:rPr lang="en-GB" sz="1100" kern="1200" dirty="0"/>
            <a:t>Highlight </a:t>
          </a:r>
          <a:r>
            <a:rPr lang="en-GB" sz="1100" kern="1200" dirty="0" smtClean="0"/>
            <a:t>potential Post Partum Psychosis </a:t>
          </a:r>
          <a:endParaRPr lang="en-GB" sz="1100" kern="1200" dirty="0"/>
        </a:p>
        <a:p>
          <a:pPr lvl="0" algn="ctr" defTabSz="1066800">
            <a:lnSpc>
              <a:spcPct val="90000"/>
            </a:lnSpc>
            <a:spcBef>
              <a:spcPct val="0"/>
            </a:spcBef>
            <a:spcAft>
              <a:spcPct val="35000"/>
            </a:spcAft>
          </a:pPr>
          <a:r>
            <a:rPr lang="en-GB" sz="1100" kern="1200" dirty="0"/>
            <a:t>Follow guidance - </a:t>
          </a:r>
          <a:r>
            <a:rPr lang="en-GB" sz="1100" b="1" kern="1200" dirty="0"/>
            <a:t>Page 5</a:t>
          </a:r>
          <a:endParaRPr lang="en-US" sz="1100" kern="1200" dirty="0"/>
        </a:p>
      </dsp:txBody>
      <dsp:txXfrm rot="10800000">
        <a:off x="0" y="2441016"/>
        <a:ext cx="5761355" cy="1348178"/>
      </dsp:txXfrm>
    </dsp:sp>
    <dsp:sp modelId="{334C8E7C-280B-49C0-8E3E-DA7F0FD49071}">
      <dsp:nvSpPr>
        <dsp:cNvPr id="0" name=""/>
        <dsp:cNvSpPr/>
      </dsp:nvSpPr>
      <dsp:spPr>
        <a:xfrm rot="10800000">
          <a:off x="0" y="0"/>
          <a:ext cx="5761355" cy="2470636"/>
        </a:xfrm>
        <a:prstGeom prst="upArrowCallout">
          <a:avLst/>
        </a:prstGeom>
        <a:solidFill>
          <a:schemeClr val="accent1">
            <a:lumMod val="50000"/>
          </a:schemeClr>
        </a:solidFill>
        <a:ln w="15875"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GB" sz="2400" kern="1200" dirty="0"/>
            <a:t>UNDERSTAND</a:t>
          </a:r>
        </a:p>
        <a:p>
          <a:pPr lvl="0" algn="ctr" defTabSz="1066800">
            <a:lnSpc>
              <a:spcPct val="90000"/>
            </a:lnSpc>
            <a:spcBef>
              <a:spcPct val="0"/>
            </a:spcBef>
            <a:spcAft>
              <a:spcPct val="35000"/>
            </a:spcAft>
          </a:pPr>
          <a:r>
            <a:rPr lang="en-GB" sz="1100" kern="1200" dirty="0"/>
            <a:t>Is this Post-Partum </a:t>
          </a:r>
          <a:r>
            <a:rPr lang="en-GB" sz="1100" kern="1200" dirty="0" smtClean="0"/>
            <a:t>Psychosis?  Check </a:t>
          </a:r>
          <a:r>
            <a:rPr lang="en-GB" sz="1100" kern="1200" dirty="0"/>
            <a:t>PPP Symptoms &amp; Presenting Situation - </a:t>
          </a:r>
          <a:r>
            <a:rPr lang="en-GB" sz="1100" b="1" kern="1200" dirty="0"/>
            <a:t>Page </a:t>
          </a:r>
          <a:r>
            <a:rPr lang="en-GB" sz="1100" b="1" kern="1200" dirty="0" smtClean="0"/>
            <a:t>3,4 </a:t>
          </a:r>
          <a:r>
            <a:rPr lang="en-GB" sz="1100" b="1" kern="1200" dirty="0"/>
            <a:t>&amp; 5</a:t>
          </a:r>
          <a:endParaRPr lang="en-GB" sz="1100" kern="1200" dirty="0"/>
        </a:p>
        <a:p>
          <a:pPr lvl="0" algn="ctr" defTabSz="1066800">
            <a:lnSpc>
              <a:spcPct val="90000"/>
            </a:lnSpc>
            <a:spcBef>
              <a:spcPct val="0"/>
            </a:spcBef>
            <a:spcAft>
              <a:spcPct val="35000"/>
            </a:spcAft>
          </a:pPr>
          <a:r>
            <a:rPr lang="en-GB" sz="1100" b="0" kern="1200" dirty="0"/>
            <a:t>Do they present with one or more of the following </a:t>
          </a:r>
          <a:r>
            <a:rPr lang="en-GB" sz="1100" b="0" kern="1200" dirty="0" smtClean="0"/>
            <a:t>Red Flags:</a:t>
          </a:r>
          <a:endParaRPr lang="en-GB" sz="1100" b="0" kern="1200" dirty="0"/>
        </a:p>
        <a:p>
          <a:pPr lvl="0" algn="ctr" defTabSz="1066800">
            <a:lnSpc>
              <a:spcPct val="90000"/>
            </a:lnSpc>
            <a:spcBef>
              <a:spcPct val="0"/>
            </a:spcBef>
            <a:spcAft>
              <a:spcPct val="35000"/>
            </a:spcAft>
          </a:pPr>
          <a:r>
            <a:rPr lang="en-GB" sz="1100" b="1" kern="1200" dirty="0"/>
            <a:t>Recent significant change in mental state/new symptoms</a:t>
          </a:r>
          <a:endParaRPr lang="en-GB" sz="1100" kern="1200" dirty="0"/>
        </a:p>
        <a:p>
          <a:pPr lvl="0" algn="ctr" defTabSz="1066800">
            <a:lnSpc>
              <a:spcPct val="90000"/>
            </a:lnSpc>
            <a:spcBef>
              <a:spcPct val="0"/>
            </a:spcBef>
            <a:spcAft>
              <a:spcPct val="35000"/>
            </a:spcAft>
          </a:pPr>
          <a:r>
            <a:rPr lang="en-GB" sz="1100" b="1" kern="1200" dirty="0"/>
            <a:t>New thoughts or acts of violent self harm, however fleeting</a:t>
          </a:r>
          <a:endParaRPr lang="en-GB" sz="1100" kern="1200" dirty="0"/>
        </a:p>
        <a:p>
          <a:pPr lvl="0" algn="ctr" defTabSz="1066800">
            <a:lnSpc>
              <a:spcPct val="90000"/>
            </a:lnSpc>
            <a:spcBef>
              <a:spcPct val="0"/>
            </a:spcBef>
            <a:spcAft>
              <a:spcPct val="35000"/>
            </a:spcAft>
          </a:pPr>
          <a:r>
            <a:rPr lang="en-GB" sz="1100" b="1" kern="1200" dirty="0"/>
            <a:t>New and persistent expressions of incompetency as a mother/estrangement to infant</a:t>
          </a:r>
          <a:endParaRPr lang="en-US" sz="1100" kern="1200" dirty="0"/>
        </a:p>
      </dsp:txBody>
      <dsp:txXfrm rot="10800000">
        <a:off x="0" y="0"/>
        <a:ext cx="5761355" cy="1605345"/>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28BBF014-2202-4594-A488-18E78C816903}" type="datetimeFigureOut">
              <a:rPr lang="en-GB" smtClean="0"/>
              <a:t>17/04/2024</a:t>
            </a:fld>
            <a:endParaRPr lang="en-GB"/>
          </a:p>
        </p:txBody>
      </p:sp>
      <p:sp>
        <p:nvSpPr>
          <p:cNvPr id="4" name="Slide Image Placeholder 3"/>
          <p:cNvSpPr>
            <a:spLocks noGrp="1" noRot="1" noChangeAspect="1"/>
          </p:cNvSpPr>
          <p:nvPr>
            <p:ph type="sldImg" idx="2"/>
          </p:nvPr>
        </p:nvSpPr>
        <p:spPr>
          <a:xfrm>
            <a:off x="2176463" y="1241425"/>
            <a:ext cx="2316162"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B0376563-8072-417C-9992-E83244C11120}" type="slidenum">
              <a:rPr lang="en-GB" smtClean="0"/>
              <a:t>‹#›</a:t>
            </a:fld>
            <a:endParaRPr lang="en-GB"/>
          </a:p>
        </p:txBody>
      </p:sp>
    </p:spTree>
    <p:extLst>
      <p:ext uri="{BB962C8B-B14F-4D97-AF65-F5344CB8AC3E}">
        <p14:creationId xmlns:p14="http://schemas.microsoft.com/office/powerpoint/2010/main" val="3153956346"/>
      </p:ext>
    </p:extLst>
  </p:cSld>
  <p:clrMap bg1="lt1" tx1="dk1" bg2="lt2" tx2="dk2" accent1="accent1" accent2="accent2" accent3="accent3" accent4="accent4" accent5="accent5" accent6="accent6" hlink="hlink" folHlink="folHlink"/>
  <p:notesStyle>
    <a:lvl1pPr marL="0" algn="l" defTabSz="538764" rtl="0" eaLnBrk="1" latinLnBrk="0" hangingPunct="1">
      <a:defRPr sz="707" kern="1200">
        <a:solidFill>
          <a:schemeClr val="tx1"/>
        </a:solidFill>
        <a:latin typeface="+mn-lt"/>
        <a:ea typeface="+mn-ea"/>
        <a:cs typeface="+mn-cs"/>
      </a:defRPr>
    </a:lvl1pPr>
    <a:lvl2pPr marL="269382" algn="l" defTabSz="538764" rtl="0" eaLnBrk="1" latinLnBrk="0" hangingPunct="1">
      <a:defRPr sz="707" kern="1200">
        <a:solidFill>
          <a:schemeClr val="tx1"/>
        </a:solidFill>
        <a:latin typeface="+mn-lt"/>
        <a:ea typeface="+mn-ea"/>
        <a:cs typeface="+mn-cs"/>
      </a:defRPr>
    </a:lvl2pPr>
    <a:lvl3pPr marL="538764" algn="l" defTabSz="538764" rtl="0" eaLnBrk="1" latinLnBrk="0" hangingPunct="1">
      <a:defRPr sz="707" kern="1200">
        <a:solidFill>
          <a:schemeClr val="tx1"/>
        </a:solidFill>
        <a:latin typeface="+mn-lt"/>
        <a:ea typeface="+mn-ea"/>
        <a:cs typeface="+mn-cs"/>
      </a:defRPr>
    </a:lvl3pPr>
    <a:lvl4pPr marL="808147" algn="l" defTabSz="538764" rtl="0" eaLnBrk="1" latinLnBrk="0" hangingPunct="1">
      <a:defRPr sz="707" kern="1200">
        <a:solidFill>
          <a:schemeClr val="tx1"/>
        </a:solidFill>
        <a:latin typeface="+mn-lt"/>
        <a:ea typeface="+mn-ea"/>
        <a:cs typeface="+mn-cs"/>
      </a:defRPr>
    </a:lvl4pPr>
    <a:lvl5pPr marL="1077529" algn="l" defTabSz="538764" rtl="0" eaLnBrk="1" latinLnBrk="0" hangingPunct="1">
      <a:defRPr sz="707" kern="1200">
        <a:solidFill>
          <a:schemeClr val="tx1"/>
        </a:solidFill>
        <a:latin typeface="+mn-lt"/>
        <a:ea typeface="+mn-ea"/>
        <a:cs typeface="+mn-cs"/>
      </a:defRPr>
    </a:lvl5pPr>
    <a:lvl6pPr marL="1346911" algn="l" defTabSz="538764" rtl="0" eaLnBrk="1" latinLnBrk="0" hangingPunct="1">
      <a:defRPr sz="707" kern="1200">
        <a:solidFill>
          <a:schemeClr val="tx1"/>
        </a:solidFill>
        <a:latin typeface="+mn-lt"/>
        <a:ea typeface="+mn-ea"/>
        <a:cs typeface="+mn-cs"/>
      </a:defRPr>
    </a:lvl6pPr>
    <a:lvl7pPr marL="1616293" algn="l" defTabSz="538764" rtl="0" eaLnBrk="1" latinLnBrk="0" hangingPunct="1">
      <a:defRPr sz="707" kern="1200">
        <a:solidFill>
          <a:schemeClr val="tx1"/>
        </a:solidFill>
        <a:latin typeface="+mn-lt"/>
        <a:ea typeface="+mn-ea"/>
        <a:cs typeface="+mn-cs"/>
      </a:defRPr>
    </a:lvl7pPr>
    <a:lvl8pPr marL="1885676" algn="l" defTabSz="538764" rtl="0" eaLnBrk="1" latinLnBrk="0" hangingPunct="1">
      <a:defRPr sz="707" kern="1200">
        <a:solidFill>
          <a:schemeClr val="tx1"/>
        </a:solidFill>
        <a:latin typeface="+mn-lt"/>
        <a:ea typeface="+mn-ea"/>
        <a:cs typeface="+mn-cs"/>
      </a:defRPr>
    </a:lvl8pPr>
    <a:lvl9pPr marL="2155058" algn="l" defTabSz="538764" rtl="0" eaLnBrk="1" latinLnBrk="0" hangingPunct="1">
      <a:defRPr sz="70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787" y="9245600"/>
            <a:ext cx="6856214" cy="66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149568"/>
            <a:ext cx="6856214" cy="924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17220" y="1096264"/>
            <a:ext cx="5657850" cy="5151120"/>
          </a:xfrm>
        </p:spPr>
        <p:txBody>
          <a:bodyPr anchor="b">
            <a:normAutofit/>
          </a:bodyPr>
          <a:lstStyle>
            <a:lvl1pPr algn="l">
              <a:lnSpc>
                <a:spcPct val="85000"/>
              </a:lnSpc>
              <a:defRPr sz="6000" spc="-38"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18779" y="6435897"/>
            <a:ext cx="5657850" cy="165100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7FF2ACC-611B-4104-A4E2-1A0307A2C7FF}" type="datetime1">
              <a:rPr lang="en-GB" smtClean="0"/>
              <a:t>17/04/2024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9CC247-0708-409F-9FFA-041EF870A75D}" type="slidenum">
              <a:rPr lang="en-GB" smtClean="0"/>
              <a:t>‹#›</a:t>
            </a:fld>
            <a:endParaRPr lang="en-GB"/>
          </a:p>
        </p:txBody>
      </p:sp>
      <p:cxnSp>
        <p:nvCxnSpPr>
          <p:cNvPr id="9" name="Straight Connector 8"/>
          <p:cNvCxnSpPr/>
          <p:nvPr/>
        </p:nvCxnSpPr>
        <p:spPr>
          <a:xfrm>
            <a:off x="679308" y="6273800"/>
            <a:ext cx="555498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4755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35A2B8-ED38-4DA9-B708-7060D85BEFAD}" type="datetime1">
              <a:rPr lang="en-GB" smtClean="0"/>
              <a:t>17/04/2024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9CC247-0708-409F-9FFA-041EF870A75D}" type="slidenum">
              <a:rPr lang="en-GB" smtClean="0"/>
              <a:t>‹#›</a:t>
            </a:fld>
            <a:endParaRPr lang="en-GB"/>
          </a:p>
        </p:txBody>
      </p:sp>
    </p:spTree>
    <p:extLst>
      <p:ext uri="{BB962C8B-B14F-4D97-AF65-F5344CB8AC3E}">
        <p14:creationId xmlns:p14="http://schemas.microsoft.com/office/powerpoint/2010/main" val="920689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787" y="9245600"/>
            <a:ext cx="6856214" cy="66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149568"/>
            <a:ext cx="6856214" cy="924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4907757" y="599126"/>
            <a:ext cx="1478756" cy="831627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599125"/>
            <a:ext cx="4350544" cy="8316273"/>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073B94-35BE-43C3-9D68-D9DC05B8C49E}" type="datetime1">
              <a:rPr lang="en-GB" smtClean="0"/>
              <a:t>17/04/2024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9CC247-0708-409F-9FFA-041EF870A75D}" type="slidenum">
              <a:rPr lang="en-GB" smtClean="0"/>
              <a:t>‹#›</a:t>
            </a:fld>
            <a:endParaRPr lang="en-GB"/>
          </a:p>
        </p:txBody>
      </p:sp>
    </p:spTree>
    <p:extLst>
      <p:ext uri="{BB962C8B-B14F-4D97-AF65-F5344CB8AC3E}">
        <p14:creationId xmlns:p14="http://schemas.microsoft.com/office/powerpoint/2010/main" val="2269799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86EC12E-38C0-4909-954A-AE63EDCFA119}" type="datetime1">
              <a:rPr lang="en-GB" smtClean="0"/>
              <a:t>17/04/2024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9CC247-0708-409F-9FFA-041EF870A75D}" type="slidenum">
              <a:rPr lang="en-GB" smtClean="0"/>
              <a:t>‹#›</a:t>
            </a:fld>
            <a:endParaRPr lang="en-GB"/>
          </a:p>
        </p:txBody>
      </p:sp>
    </p:spTree>
    <p:extLst>
      <p:ext uri="{BB962C8B-B14F-4D97-AF65-F5344CB8AC3E}">
        <p14:creationId xmlns:p14="http://schemas.microsoft.com/office/powerpoint/2010/main" val="2223218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787" y="9245600"/>
            <a:ext cx="6856214" cy="66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149568"/>
            <a:ext cx="6856214" cy="924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17220" y="1096264"/>
            <a:ext cx="5657850" cy="5151120"/>
          </a:xfrm>
        </p:spPr>
        <p:txBody>
          <a:bodyPr anchor="b" anchorCtr="0">
            <a:normAutofit/>
          </a:bodyPr>
          <a:lstStyle>
            <a:lvl1pPr>
              <a:lnSpc>
                <a:spcPct val="85000"/>
              </a:lnSpc>
              <a:defRPr sz="6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17220" y="6432296"/>
            <a:ext cx="5657850" cy="165100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82D97FC-6E43-411A-AFB0-0117A6770660}" type="datetime1">
              <a:rPr lang="en-GB" smtClean="0"/>
              <a:t>17/04/2024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9CC247-0708-409F-9FFA-041EF870A75D}" type="slidenum">
              <a:rPr lang="en-GB" smtClean="0"/>
              <a:t>‹#›</a:t>
            </a:fld>
            <a:endParaRPr lang="en-GB"/>
          </a:p>
        </p:txBody>
      </p:sp>
      <p:cxnSp>
        <p:nvCxnSpPr>
          <p:cNvPr id="9" name="Straight Connector 8"/>
          <p:cNvCxnSpPr/>
          <p:nvPr/>
        </p:nvCxnSpPr>
        <p:spPr>
          <a:xfrm>
            <a:off x="679308" y="6273800"/>
            <a:ext cx="555498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7122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617220" y="413984"/>
            <a:ext cx="5657850" cy="2095538"/>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17220" y="2666060"/>
            <a:ext cx="2777490" cy="581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97580" y="2666064"/>
            <a:ext cx="2777490" cy="58115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5469343-664B-4256-B420-9FCDABC55335}" type="datetime1">
              <a:rPr lang="en-GB" smtClean="0"/>
              <a:t>17/04/2024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9CC247-0708-409F-9FFA-041EF870A75D}" type="slidenum">
              <a:rPr lang="en-GB" smtClean="0"/>
              <a:t>‹#›</a:t>
            </a:fld>
            <a:endParaRPr lang="en-GB"/>
          </a:p>
        </p:txBody>
      </p:sp>
    </p:spTree>
    <p:extLst>
      <p:ext uri="{BB962C8B-B14F-4D97-AF65-F5344CB8AC3E}">
        <p14:creationId xmlns:p14="http://schemas.microsoft.com/office/powerpoint/2010/main" val="4219017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617220" y="413984"/>
            <a:ext cx="5657850" cy="209553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17220" y="2666520"/>
            <a:ext cx="2777490" cy="1063518"/>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17220" y="3730038"/>
            <a:ext cx="2777490" cy="474754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97580" y="2666520"/>
            <a:ext cx="2777490" cy="1063518"/>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497580" y="3730038"/>
            <a:ext cx="2777490" cy="474754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83FD1F1-63D7-4551-B2FF-0E03EB7D5F62}" type="datetime1">
              <a:rPr lang="en-GB" smtClean="0"/>
              <a:t>17/04/2024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89CC247-0708-409F-9FFA-041EF870A75D}" type="slidenum">
              <a:rPr lang="en-GB" smtClean="0"/>
              <a:t>‹#›</a:t>
            </a:fld>
            <a:endParaRPr lang="en-GB"/>
          </a:p>
        </p:txBody>
      </p:sp>
    </p:spTree>
    <p:extLst>
      <p:ext uri="{BB962C8B-B14F-4D97-AF65-F5344CB8AC3E}">
        <p14:creationId xmlns:p14="http://schemas.microsoft.com/office/powerpoint/2010/main" val="1206114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C09FC5D-B095-483A-8EA5-AA56AA97B535}" type="datetime1">
              <a:rPr lang="en-GB" smtClean="0"/>
              <a:t>17/04/2024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89CC247-0708-409F-9FFA-041EF870A75D}" type="slidenum">
              <a:rPr lang="en-GB" smtClean="0"/>
              <a:t>‹#›</a:t>
            </a:fld>
            <a:endParaRPr lang="en-GB"/>
          </a:p>
        </p:txBody>
      </p:sp>
    </p:spTree>
    <p:extLst>
      <p:ext uri="{BB962C8B-B14F-4D97-AF65-F5344CB8AC3E}">
        <p14:creationId xmlns:p14="http://schemas.microsoft.com/office/powerpoint/2010/main" val="2377747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787" y="9245600"/>
            <a:ext cx="6856214" cy="66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0" y="9149568"/>
            <a:ext cx="6856214" cy="924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6FB13C7-83C5-4AE4-972D-A3F42B3B21F0}" type="datetime1">
              <a:rPr lang="en-GB" smtClean="0"/>
              <a:t>17/04/2024</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F89CC247-0708-409F-9FFA-041EF870A75D}" type="slidenum">
              <a:rPr lang="en-GB" smtClean="0"/>
              <a:t>‹#›</a:t>
            </a:fld>
            <a:endParaRPr lang="en-GB"/>
          </a:p>
        </p:txBody>
      </p:sp>
    </p:spTree>
    <p:extLst>
      <p:ext uri="{BB962C8B-B14F-4D97-AF65-F5344CB8AC3E}">
        <p14:creationId xmlns:p14="http://schemas.microsoft.com/office/powerpoint/2010/main" val="256031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0" y="0"/>
            <a:ext cx="2278570" cy="990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272540" y="0"/>
            <a:ext cx="36005" cy="990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57175" y="858519"/>
            <a:ext cx="1800225" cy="3302000"/>
          </a:xfrm>
        </p:spPr>
        <p:txBody>
          <a:bodyPr anchor="b">
            <a:normAutofit/>
          </a:bodyPr>
          <a:lstStyle>
            <a:lvl1pPr>
              <a:defRPr sz="27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2595178" y="1056640"/>
            <a:ext cx="3757045" cy="75946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7175" y="4226560"/>
            <a:ext cx="1800225" cy="4880957"/>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a:xfrm>
            <a:off x="261851" y="9330803"/>
            <a:ext cx="1472912" cy="527403"/>
          </a:xfrm>
        </p:spPr>
        <p:txBody>
          <a:bodyPr/>
          <a:lstStyle>
            <a:lvl1pPr algn="l">
              <a:defRPr/>
            </a:lvl1pPr>
          </a:lstStyle>
          <a:p>
            <a:fld id="{AE76EC40-32C7-46AF-A0A5-28F4AF2AFCAC}" type="datetime1">
              <a:rPr lang="en-GB" smtClean="0"/>
              <a:t>17/04/2024</a:t>
            </a:fld>
            <a:endParaRPr lang="en-GB"/>
          </a:p>
        </p:txBody>
      </p:sp>
      <p:sp>
        <p:nvSpPr>
          <p:cNvPr id="6" name="Footer Placeholder 5"/>
          <p:cNvSpPr>
            <a:spLocks noGrp="1"/>
          </p:cNvSpPr>
          <p:nvPr>
            <p:ph type="ftr" sz="quarter" idx="11"/>
          </p:nvPr>
        </p:nvSpPr>
        <p:spPr>
          <a:xfrm>
            <a:off x="2700337" y="9330803"/>
            <a:ext cx="2614613" cy="527403"/>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89CC247-0708-409F-9FFA-041EF870A75D}" type="slidenum">
              <a:rPr lang="en-GB" smtClean="0"/>
              <a:t>‹#›</a:t>
            </a:fld>
            <a:endParaRPr lang="en-GB"/>
          </a:p>
        </p:txBody>
      </p:sp>
    </p:spTree>
    <p:extLst>
      <p:ext uri="{BB962C8B-B14F-4D97-AF65-F5344CB8AC3E}">
        <p14:creationId xmlns:p14="http://schemas.microsoft.com/office/powerpoint/2010/main" val="3869264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7154333"/>
            <a:ext cx="6856214" cy="27516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 y="7099554"/>
            <a:ext cx="6856214" cy="924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17220" y="7330440"/>
            <a:ext cx="5692140" cy="1188720"/>
          </a:xfrm>
        </p:spPr>
        <p:txBody>
          <a:bodyPr tIns="0" bIns="0" anchor="b">
            <a:noAutofit/>
          </a:bodyPr>
          <a:lstStyle>
            <a:lvl1pPr>
              <a:defRPr sz="27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 y="0"/>
            <a:ext cx="6857992" cy="7099554"/>
          </a:xfrm>
          <a:blipFill>
            <a:blip r:embed="rId2"/>
            <a:stretch>
              <a:fillRect/>
            </a:stretch>
          </a:blipFill>
        </p:spPr>
        <p:txBody>
          <a:bodyPr lIns="457200" tIns="457200" anchor="t"/>
          <a:lstStyle>
            <a:lvl1pPr marL="0" indent="0">
              <a:buNone/>
              <a:defRPr sz="2400">
                <a:solidFill>
                  <a:schemeClr val="bg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17219" y="8532368"/>
            <a:ext cx="5692140" cy="85852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fld id="{7EBDFE93-9854-4202-A73B-CC5667EC72D1}" type="datetime1">
              <a:rPr lang="en-GB" smtClean="0"/>
              <a:t>17/04/2024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9CC247-0708-409F-9FFA-041EF870A75D}" type="slidenum">
              <a:rPr lang="en-GB" smtClean="0"/>
              <a:t>‹#›</a:t>
            </a:fld>
            <a:endParaRPr lang="en-GB"/>
          </a:p>
        </p:txBody>
      </p:sp>
    </p:spTree>
    <p:extLst>
      <p:ext uri="{BB962C8B-B14F-4D97-AF65-F5344CB8AC3E}">
        <p14:creationId xmlns:p14="http://schemas.microsoft.com/office/powerpoint/2010/main" val="1744347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9245600"/>
            <a:ext cx="6858001" cy="66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9149567"/>
            <a:ext cx="6858001" cy="95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17220" y="413984"/>
            <a:ext cx="5657850" cy="2095538"/>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17219" y="2666060"/>
            <a:ext cx="5657851" cy="581152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1" y="9330803"/>
            <a:ext cx="1390652" cy="527403"/>
          </a:xfrm>
          <a:prstGeom prst="rect">
            <a:avLst/>
          </a:prstGeom>
        </p:spPr>
        <p:txBody>
          <a:bodyPr vert="horz" lIns="91440" tIns="45720" rIns="91440" bIns="45720" rtlCol="0" anchor="ctr"/>
          <a:lstStyle>
            <a:lvl1pPr algn="l">
              <a:defRPr sz="675">
                <a:solidFill>
                  <a:srgbClr val="FFFFFF"/>
                </a:solidFill>
              </a:defRPr>
            </a:lvl1pPr>
          </a:lstStyle>
          <a:p>
            <a:fld id="{6A4AA480-E911-4F45-8D57-640CB0D13F87}" type="datetime1">
              <a:rPr lang="en-GB" smtClean="0"/>
              <a:t>17/04/2024</a:t>
            </a:fld>
            <a:endParaRPr lang="en-GB"/>
          </a:p>
        </p:txBody>
      </p:sp>
      <p:sp>
        <p:nvSpPr>
          <p:cNvPr id="5" name="Footer Placeholder 4"/>
          <p:cNvSpPr>
            <a:spLocks noGrp="1"/>
          </p:cNvSpPr>
          <p:nvPr>
            <p:ph type="ftr" sz="quarter" idx="3"/>
          </p:nvPr>
        </p:nvSpPr>
        <p:spPr>
          <a:xfrm>
            <a:off x="2073480" y="9330803"/>
            <a:ext cx="2712827" cy="527403"/>
          </a:xfrm>
          <a:prstGeom prst="rect">
            <a:avLst/>
          </a:prstGeom>
        </p:spPr>
        <p:txBody>
          <a:bodyPr vert="horz" lIns="91440" tIns="45720" rIns="91440" bIns="45720" rtlCol="0" anchor="ctr"/>
          <a:lstStyle>
            <a:lvl1pPr algn="ctr">
              <a:defRPr sz="675"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5569009" y="9330803"/>
            <a:ext cx="738014" cy="527403"/>
          </a:xfrm>
          <a:prstGeom prst="rect">
            <a:avLst/>
          </a:prstGeom>
        </p:spPr>
        <p:txBody>
          <a:bodyPr vert="horz" lIns="91440" tIns="45720" rIns="91440" bIns="45720" rtlCol="0" anchor="ctr"/>
          <a:lstStyle>
            <a:lvl1pPr algn="r">
              <a:defRPr sz="788">
                <a:solidFill>
                  <a:srgbClr val="FFFFFF"/>
                </a:solidFill>
              </a:defRPr>
            </a:lvl1pPr>
          </a:lstStyle>
          <a:p>
            <a:fld id="{F89CC247-0708-409F-9FFA-041EF870A75D}" type="slidenum">
              <a:rPr lang="en-GB" smtClean="0"/>
              <a:t>‹#›</a:t>
            </a:fld>
            <a:endParaRPr lang="en-GB"/>
          </a:p>
        </p:txBody>
      </p:sp>
      <p:cxnSp>
        <p:nvCxnSpPr>
          <p:cNvPr id="10" name="Straight Connector 9"/>
          <p:cNvCxnSpPr/>
          <p:nvPr/>
        </p:nvCxnSpPr>
        <p:spPr>
          <a:xfrm>
            <a:off x="671362" y="2510221"/>
            <a:ext cx="560641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2366255"/>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hdr="0" ftr="0" dt="0"/>
  <p:txStyles>
    <p:titleStyle>
      <a:lvl1pPr algn="l" defTabSz="685800" rtl="0" eaLnBrk="1" latinLnBrk="0" hangingPunct="1">
        <a:lnSpc>
          <a:spcPct val="85000"/>
        </a:lnSpc>
        <a:spcBef>
          <a:spcPct val="0"/>
        </a:spcBef>
        <a:buNone/>
        <a:defRPr sz="36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microsoft.com/office/2007/relationships/hdphoto" Target="../media/hdphoto1.wdp"/><Relationship Id="rId7" Type="http://schemas.openxmlformats.org/officeDocument/2006/relationships/diagramQuickStyle" Target="../diagrams/quickStyle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png"/><Relationship Id="rId9" Type="http://schemas.microsoft.com/office/2007/relationships/diagramDrawing" Target="../diagrams/drawing1.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mailto:awp.referralsbswperinatal@nhs.net" TargetMode="External"/><Relationship Id="rId7" Type="http://schemas.openxmlformats.org/officeDocument/2006/relationships/image" Target="../media/image2.png"/><Relationship Id="rId2" Type="http://schemas.openxmlformats.org/officeDocument/2006/relationships/hyperlink" Target="mailto:awp.perinatalmentalhealthservice@nhs.net" TargetMode="Externa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hyperlink" Target="https://www.nhswebbeds.co.uk/"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choiceandmedication.org/awp" TargetMode="Externa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7164" y="3163606"/>
            <a:ext cx="5101080" cy="2568591"/>
          </a:xfrm>
        </p:spPr>
        <p:txBody>
          <a:bodyPr>
            <a:normAutofit/>
          </a:bodyPr>
          <a:lstStyle/>
          <a:p>
            <a:r>
              <a:rPr lang="en-GB" sz="4400" b="1" dirty="0" smtClean="0"/>
              <a:t>Post Partum Psychosis </a:t>
            </a:r>
            <a:br>
              <a:rPr lang="en-GB" sz="4400" b="1" dirty="0" smtClean="0"/>
            </a:br>
            <a:r>
              <a:rPr lang="en-GB" sz="4400" b="1" dirty="0" smtClean="0"/>
              <a:t>(PPP)</a:t>
            </a:r>
            <a:br>
              <a:rPr lang="en-GB" sz="4400" b="1" dirty="0" smtClean="0"/>
            </a:br>
            <a:r>
              <a:rPr lang="en-GB" sz="4400" b="1" dirty="0" smtClean="0"/>
              <a:t>Pathway</a:t>
            </a:r>
            <a:endParaRPr lang="en-GB" sz="4400" b="1" dirty="0"/>
          </a:p>
        </p:txBody>
      </p:sp>
      <p:sp>
        <p:nvSpPr>
          <p:cNvPr id="3" name="Subtitle 2"/>
          <p:cNvSpPr>
            <a:spLocks noGrp="1"/>
          </p:cNvSpPr>
          <p:nvPr>
            <p:ph type="subTitle" idx="1"/>
          </p:nvPr>
        </p:nvSpPr>
        <p:spPr/>
        <p:txBody>
          <a:bodyPr>
            <a:normAutofit/>
          </a:bodyPr>
          <a:lstStyle/>
          <a:p>
            <a:r>
              <a:rPr lang="en-GB" sz="2400" i="1" dirty="0"/>
              <a:t>Specialist Community Perinatal Mental Health Service </a:t>
            </a: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878681" y="2085991"/>
            <a:ext cx="762000" cy="762000"/>
          </a:xfrm>
          <a:prstGeom prst="rect">
            <a:avLst/>
          </a:prstGeom>
        </p:spPr>
      </p:pic>
      <p:pic>
        <p:nvPicPr>
          <p:cNvPr id="5" name="Picture 4"/>
          <p:cNvPicPr>
            <a:picLocks noChangeAspect="1"/>
          </p:cNvPicPr>
          <p:nvPr/>
        </p:nvPicPr>
        <p:blipFill>
          <a:blip r:embed="rId3"/>
          <a:stretch>
            <a:fillRect/>
          </a:stretch>
        </p:blipFill>
        <p:spPr>
          <a:xfrm>
            <a:off x="3916020" y="1264697"/>
            <a:ext cx="2360609" cy="947300"/>
          </a:xfrm>
          <a:prstGeom prst="rect">
            <a:avLst/>
          </a:prstGeom>
        </p:spPr>
      </p:pic>
      <p:sp>
        <p:nvSpPr>
          <p:cNvPr id="6" name="Slide Number Placeholder 5"/>
          <p:cNvSpPr>
            <a:spLocks noGrp="1"/>
          </p:cNvSpPr>
          <p:nvPr>
            <p:ph type="sldNum" sz="quarter" idx="12"/>
          </p:nvPr>
        </p:nvSpPr>
        <p:spPr/>
        <p:txBody>
          <a:bodyPr/>
          <a:lstStyle/>
          <a:p>
            <a:fld id="{F89CC247-0708-409F-9FFA-041EF870A75D}" type="slidenum">
              <a:rPr lang="en-GB" smtClean="0"/>
              <a:t>1</a:t>
            </a:fld>
            <a:endParaRPr lang="en-GB"/>
          </a:p>
        </p:txBody>
      </p:sp>
      <p:sp>
        <p:nvSpPr>
          <p:cNvPr id="7" name="Footer Placeholder 6"/>
          <p:cNvSpPr>
            <a:spLocks noGrp="1"/>
          </p:cNvSpPr>
          <p:nvPr>
            <p:ph type="ftr" sz="quarter" idx="11"/>
          </p:nvPr>
        </p:nvSpPr>
        <p:spPr/>
        <p:txBody>
          <a:bodyPr/>
          <a:lstStyle/>
          <a:p>
            <a:r>
              <a:rPr lang="en-GB" dirty="0" smtClean="0"/>
              <a:t>April 2024</a:t>
            </a:r>
            <a:endParaRPr lang="en-GB" dirty="0"/>
          </a:p>
        </p:txBody>
      </p:sp>
    </p:spTree>
    <p:extLst>
      <p:ext uri="{BB962C8B-B14F-4D97-AF65-F5344CB8AC3E}">
        <p14:creationId xmlns:p14="http://schemas.microsoft.com/office/powerpoint/2010/main" val="505588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89CC247-0708-409F-9FFA-041EF870A75D}" type="slidenum">
              <a:rPr lang="en-GB" smtClean="0"/>
              <a:t>2</a:t>
            </a:fld>
            <a:endParaRPr lang="en-GB"/>
          </a:p>
        </p:txBody>
      </p:sp>
      <p:pic>
        <p:nvPicPr>
          <p:cNvPr id="5" name="Content Placeholder 5"/>
          <p:cNvPicPr>
            <a:picLocks/>
          </p:cNvPicPr>
          <p:nvPr/>
        </p:nvPicPr>
        <p:blipFill>
          <a:blip r:embed="rId2" cstate="print">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tretch>
            <a:fillRect/>
          </a:stretch>
        </p:blipFill>
        <p:spPr>
          <a:xfrm>
            <a:off x="4712169" y="301221"/>
            <a:ext cx="1882833" cy="756458"/>
          </a:xfrm>
          <a:prstGeom prst="rect">
            <a:avLst/>
          </a:prstGeom>
          <a:pattFill prst="pct5">
            <a:fgClr>
              <a:schemeClr val="accent1"/>
            </a:fgClr>
            <a:bgClr>
              <a:schemeClr val="bg1"/>
            </a:bgClr>
          </a:pattFill>
        </p:spPr>
      </p:pic>
      <p:pic>
        <p:nvPicPr>
          <p:cNvPr id="6" name="Picture 5"/>
          <p:cNvPicPr/>
          <p:nvPr/>
        </p:nvPicPr>
        <p:blipFill>
          <a:blip r:embed="rId4" cstate="print">
            <a:extLst>
              <a:ext uri="{28A0092B-C50C-407E-A947-70E740481C1C}">
                <a14:useLocalDpi xmlns:a14="http://schemas.microsoft.com/office/drawing/2010/main" val="0"/>
              </a:ext>
            </a:extLst>
          </a:blip>
          <a:stretch>
            <a:fillRect/>
          </a:stretch>
        </p:blipFill>
        <p:spPr>
          <a:xfrm>
            <a:off x="295230" y="385458"/>
            <a:ext cx="762000" cy="762000"/>
          </a:xfrm>
          <a:prstGeom prst="rect">
            <a:avLst/>
          </a:prstGeom>
        </p:spPr>
      </p:pic>
      <p:sp>
        <p:nvSpPr>
          <p:cNvPr id="7" name="TextBox 6"/>
          <p:cNvSpPr txBox="1"/>
          <p:nvPr/>
        </p:nvSpPr>
        <p:spPr>
          <a:xfrm>
            <a:off x="1770267" y="9346165"/>
            <a:ext cx="3351756" cy="268984"/>
          </a:xfrm>
          <a:prstGeom prst="rect">
            <a:avLst/>
          </a:prstGeom>
          <a:noFill/>
          <a:ln>
            <a:solidFill>
              <a:schemeClr val="bg1"/>
            </a:solidFill>
          </a:ln>
        </p:spPr>
        <p:txBody>
          <a:bodyPr wrap="square" rtlCol="0">
            <a:spAutoFit/>
          </a:bodyPr>
          <a:lstStyle/>
          <a:p>
            <a:pPr marL="136800" indent="-136800" algn="ctr">
              <a:lnSpc>
                <a:spcPct val="80000"/>
              </a:lnSpc>
              <a:spcBef>
                <a:spcPts val="675"/>
              </a:spcBef>
            </a:pPr>
            <a:r>
              <a:rPr lang="en-GB" sz="1400" b="1" dirty="0"/>
              <a:t>Post Partum Psychosis </a:t>
            </a:r>
            <a:r>
              <a:rPr lang="en-GB" sz="1400" b="1" dirty="0" smtClean="0"/>
              <a:t>(PPP) Pathway</a:t>
            </a:r>
            <a:endParaRPr lang="en-GB" sz="1400" b="1" dirty="0"/>
          </a:p>
        </p:txBody>
      </p:sp>
      <p:graphicFrame>
        <p:nvGraphicFramePr>
          <p:cNvPr id="9" name="Diagram 8"/>
          <p:cNvGraphicFramePr/>
          <p:nvPr>
            <p:extLst>
              <p:ext uri="{D42A27DB-BD31-4B8C-83A1-F6EECF244321}">
                <p14:modId xmlns:p14="http://schemas.microsoft.com/office/powerpoint/2010/main" val="3987536992"/>
              </p:ext>
            </p:extLst>
          </p:nvPr>
        </p:nvGraphicFramePr>
        <p:xfrm>
          <a:off x="545668" y="1426828"/>
          <a:ext cx="5761355" cy="758543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1" name="Title 1"/>
          <p:cNvSpPr txBox="1">
            <a:spLocks/>
          </p:cNvSpPr>
          <p:nvPr/>
        </p:nvSpPr>
        <p:spPr>
          <a:xfrm>
            <a:off x="1493922" y="565414"/>
            <a:ext cx="3806498" cy="771635"/>
          </a:xfrm>
          <a:prstGeom prst="rect">
            <a:avLst/>
          </a:prstGeom>
        </p:spPr>
        <p:txBody>
          <a:bodyPr vert="horz" lIns="91440" tIns="45720" rIns="91440" bIns="45720" rtlCol="0" anchor="b">
            <a:normAutofit/>
          </a:bodyPr>
          <a:lstStyle>
            <a:lvl1pPr algn="l" defTabSz="685800" rtl="0" eaLnBrk="1" latinLnBrk="0" hangingPunct="1">
              <a:lnSpc>
                <a:spcPct val="85000"/>
              </a:lnSpc>
              <a:spcBef>
                <a:spcPct val="0"/>
              </a:spcBef>
              <a:buNone/>
              <a:defRPr sz="3600" kern="1200" spc="-38" baseline="0">
                <a:solidFill>
                  <a:schemeClr val="tx1">
                    <a:lumMod val="75000"/>
                    <a:lumOff val="25000"/>
                  </a:schemeClr>
                </a:solidFill>
                <a:latin typeface="+mj-lt"/>
                <a:ea typeface="+mj-ea"/>
                <a:cs typeface="+mj-cs"/>
              </a:defRPr>
            </a:lvl1pPr>
          </a:lstStyle>
          <a:p>
            <a:r>
              <a:rPr lang="en-GB" sz="2400" b="1" dirty="0" smtClean="0"/>
              <a:t>Post Partum Psychosis Pathway</a:t>
            </a:r>
            <a:endParaRPr lang="en-GB" sz="2400" b="1" dirty="0"/>
          </a:p>
        </p:txBody>
      </p:sp>
    </p:spTree>
    <p:extLst>
      <p:ext uri="{BB962C8B-B14F-4D97-AF65-F5344CB8AC3E}">
        <p14:creationId xmlns:p14="http://schemas.microsoft.com/office/powerpoint/2010/main" val="12199514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685" y="1538470"/>
            <a:ext cx="5657850" cy="1715380"/>
          </a:xfrm>
        </p:spPr>
        <p:txBody>
          <a:bodyPr>
            <a:normAutofit fontScale="90000"/>
          </a:bodyPr>
          <a:lstStyle/>
          <a:p>
            <a:pPr algn="ctr"/>
            <a:r>
              <a:rPr lang="en-GB" b="1" dirty="0" smtClean="0"/>
              <a:t>What is Post Partum Psychosis?</a:t>
            </a:r>
            <a:r>
              <a:rPr lang="en-GB" sz="1600" b="1" dirty="0" smtClean="0"/>
              <a:t/>
            </a:r>
            <a:br>
              <a:rPr lang="en-GB" sz="1600" b="1" dirty="0" smtClean="0"/>
            </a:br>
            <a:r>
              <a:rPr lang="en-GB" sz="2800" b="1" dirty="0"/>
              <a:t/>
            </a:r>
            <a:br>
              <a:rPr lang="en-GB" sz="2800" b="1" dirty="0"/>
            </a:br>
            <a:r>
              <a:rPr lang="en-US" dirty="0">
                <a:solidFill>
                  <a:schemeClr val="tx1"/>
                </a:solidFill>
              </a:rPr>
              <a:t/>
            </a:r>
            <a:br>
              <a:rPr lang="en-US" dirty="0">
                <a:solidFill>
                  <a:schemeClr val="tx1"/>
                </a:solidFill>
              </a:rPr>
            </a:br>
            <a:endParaRPr lang="en-GB" dirty="0"/>
          </a:p>
        </p:txBody>
      </p:sp>
      <p:sp>
        <p:nvSpPr>
          <p:cNvPr id="3" name="Content Placeholder 2"/>
          <p:cNvSpPr>
            <a:spLocks noGrp="1"/>
          </p:cNvSpPr>
          <p:nvPr>
            <p:ph idx="1"/>
          </p:nvPr>
        </p:nvSpPr>
        <p:spPr>
          <a:xfrm>
            <a:off x="617220" y="2699926"/>
            <a:ext cx="5732781" cy="6342473"/>
          </a:xfrm>
        </p:spPr>
        <p:txBody>
          <a:bodyPr>
            <a:normAutofit/>
          </a:bodyPr>
          <a:lstStyle/>
          <a:p>
            <a:pPr marL="0" indent="0" algn="ctr">
              <a:buNone/>
            </a:pPr>
            <a:endParaRPr lang="en-GB" sz="1600" b="1" dirty="0" smtClean="0">
              <a:solidFill>
                <a:schemeClr val="tx1"/>
              </a:solidFill>
              <a:cs typeface="Calibri" panose="020F0502020204030204" pitchFamily="34" charset="0"/>
            </a:endParaRPr>
          </a:p>
          <a:p>
            <a:pPr marL="0" indent="0" algn="ctr">
              <a:buNone/>
            </a:pPr>
            <a:r>
              <a:rPr lang="en-GB" sz="1800" dirty="0" smtClean="0">
                <a:solidFill>
                  <a:schemeClr val="tx1"/>
                </a:solidFill>
              </a:rPr>
              <a:t>Post-Partum </a:t>
            </a:r>
            <a:r>
              <a:rPr lang="en-GB" sz="1800" dirty="0">
                <a:solidFill>
                  <a:schemeClr val="tx1"/>
                </a:solidFill>
              </a:rPr>
              <a:t>Psychosis is a</a:t>
            </a:r>
            <a:r>
              <a:rPr lang="en-US" sz="1800" dirty="0">
                <a:solidFill>
                  <a:schemeClr val="tx1"/>
                </a:solidFill>
              </a:rPr>
              <a:t> severe, but treatable, form of mental illness that occurs after having a baby.</a:t>
            </a:r>
            <a:endParaRPr lang="en-GB" sz="1800" dirty="0" smtClean="0">
              <a:solidFill>
                <a:schemeClr val="tx1"/>
              </a:solidFill>
              <a:cs typeface="Calibri" panose="020F0502020204030204" pitchFamily="34" charset="0"/>
            </a:endParaRPr>
          </a:p>
          <a:p>
            <a:pPr marL="0" indent="0" algn="ctr">
              <a:buNone/>
            </a:pPr>
            <a:endParaRPr lang="en-GB" sz="1600" b="1" dirty="0" smtClean="0">
              <a:solidFill>
                <a:schemeClr val="tx1"/>
              </a:solidFill>
              <a:cs typeface="Calibri" panose="020F0502020204030204" pitchFamily="34" charset="0"/>
            </a:endParaRPr>
          </a:p>
          <a:p>
            <a:pPr marL="0" indent="0" algn="ctr">
              <a:buNone/>
            </a:pPr>
            <a:r>
              <a:rPr lang="en-GB" sz="1600" b="1" dirty="0" smtClean="0">
                <a:solidFill>
                  <a:schemeClr val="tx1"/>
                </a:solidFill>
                <a:cs typeface="Calibri" panose="020F0502020204030204" pitchFamily="34" charset="0"/>
              </a:rPr>
              <a:t>KEY </a:t>
            </a:r>
            <a:r>
              <a:rPr lang="en-GB" sz="1600" b="1" dirty="0">
                <a:solidFill>
                  <a:schemeClr val="tx1"/>
                </a:solidFill>
                <a:cs typeface="Calibri" panose="020F0502020204030204" pitchFamily="34" charset="0"/>
              </a:rPr>
              <a:t>BACKGROUND </a:t>
            </a:r>
            <a:r>
              <a:rPr lang="en-GB" sz="1600" b="1" dirty="0" smtClean="0">
                <a:solidFill>
                  <a:schemeClr val="tx1"/>
                </a:solidFill>
                <a:cs typeface="Calibri" panose="020F0502020204030204" pitchFamily="34" charset="0"/>
              </a:rPr>
              <a:t>INFORMATION</a:t>
            </a:r>
          </a:p>
          <a:p>
            <a:pPr marL="0" indent="0" algn="ctr">
              <a:buNone/>
            </a:pPr>
            <a:endParaRPr lang="en-GB" sz="400" b="1" dirty="0">
              <a:solidFill>
                <a:schemeClr val="tx1"/>
              </a:solidFill>
              <a:cs typeface="Calibri" panose="020F0502020204030204" pitchFamily="34" charset="0"/>
            </a:endParaRPr>
          </a:p>
          <a:p>
            <a:pPr>
              <a:buFont typeface="Wingdings" panose="05000000000000000000" pitchFamily="2" charset="2"/>
              <a:buChar char="§"/>
            </a:pPr>
            <a:r>
              <a:rPr lang="en-GB" dirty="0">
                <a:solidFill>
                  <a:schemeClr val="tx1"/>
                </a:solidFill>
              </a:rPr>
              <a:t>PPP can emerge unexpectedly and deteriorate rapidly. </a:t>
            </a:r>
            <a:endParaRPr lang="en-GB" dirty="0" smtClean="0">
              <a:solidFill>
                <a:schemeClr val="tx1"/>
              </a:solidFill>
            </a:endParaRPr>
          </a:p>
          <a:p>
            <a:pPr>
              <a:buFont typeface="Wingdings" panose="05000000000000000000" pitchFamily="2" charset="2"/>
              <a:buChar char="§"/>
            </a:pPr>
            <a:r>
              <a:rPr lang="en-GB" dirty="0" smtClean="0">
                <a:solidFill>
                  <a:schemeClr val="tx1"/>
                </a:solidFill>
              </a:rPr>
              <a:t>PPP </a:t>
            </a:r>
            <a:r>
              <a:rPr lang="en-GB" dirty="0">
                <a:solidFill>
                  <a:schemeClr val="tx1"/>
                </a:solidFill>
              </a:rPr>
              <a:t>is a PSYCHIATRIC EMERGENCY as risks to mother and infant can be extremely high and hard to predict.</a:t>
            </a:r>
          </a:p>
          <a:p>
            <a:pPr>
              <a:buFont typeface="Wingdings" panose="05000000000000000000" pitchFamily="2" charset="2"/>
              <a:buChar char="§"/>
            </a:pPr>
            <a:r>
              <a:rPr lang="en-GB" dirty="0">
                <a:solidFill>
                  <a:schemeClr val="tx1"/>
                </a:solidFill>
              </a:rPr>
              <a:t>Any suspected case </a:t>
            </a:r>
            <a:r>
              <a:rPr lang="en-GB" dirty="0" smtClean="0">
                <a:solidFill>
                  <a:schemeClr val="tx1"/>
                </a:solidFill>
              </a:rPr>
              <a:t>should </a:t>
            </a:r>
            <a:r>
              <a:rPr lang="en-GB" dirty="0">
                <a:solidFill>
                  <a:schemeClr val="tx1"/>
                </a:solidFill>
              </a:rPr>
              <a:t>be treated as a PPP </a:t>
            </a:r>
            <a:r>
              <a:rPr lang="en-GB" dirty="0" smtClean="0">
                <a:solidFill>
                  <a:schemeClr val="tx1"/>
                </a:solidFill>
              </a:rPr>
              <a:t>until it </a:t>
            </a:r>
            <a:r>
              <a:rPr lang="en-GB" dirty="0">
                <a:solidFill>
                  <a:schemeClr val="tx1"/>
                </a:solidFill>
              </a:rPr>
              <a:t>has been proven otherwise. </a:t>
            </a:r>
            <a:endParaRPr lang="en-GB" dirty="0" smtClean="0">
              <a:solidFill>
                <a:schemeClr val="tx1"/>
              </a:solidFill>
            </a:endParaRPr>
          </a:p>
          <a:p>
            <a:pPr>
              <a:buFont typeface="Wingdings" panose="05000000000000000000" pitchFamily="2" charset="2"/>
              <a:buChar char="§"/>
            </a:pPr>
            <a:r>
              <a:rPr lang="en-GB" dirty="0" smtClean="0">
                <a:solidFill>
                  <a:schemeClr val="tx1"/>
                </a:solidFill>
              </a:rPr>
              <a:t>Most </a:t>
            </a:r>
            <a:r>
              <a:rPr lang="en-GB" dirty="0">
                <a:solidFill>
                  <a:schemeClr val="tx1"/>
                </a:solidFill>
              </a:rPr>
              <a:t>women will require medication AND admission to hospital.</a:t>
            </a:r>
          </a:p>
          <a:p>
            <a:pPr>
              <a:buFont typeface="Wingdings" panose="05000000000000000000" pitchFamily="2" charset="2"/>
              <a:buChar char="§"/>
            </a:pPr>
            <a:r>
              <a:rPr lang="en-GB" dirty="0">
                <a:solidFill>
                  <a:schemeClr val="tx1"/>
                </a:solidFill>
              </a:rPr>
              <a:t>An episode of PPP most often occurs in the first month post-delivery, but it can </a:t>
            </a:r>
            <a:r>
              <a:rPr lang="en-GB" dirty="0" smtClean="0">
                <a:solidFill>
                  <a:schemeClr val="tx1"/>
                </a:solidFill>
              </a:rPr>
              <a:t>also so </a:t>
            </a:r>
            <a:r>
              <a:rPr lang="en-GB" dirty="0">
                <a:solidFill>
                  <a:schemeClr val="tx1"/>
                </a:solidFill>
              </a:rPr>
              <a:t>occur later than this.</a:t>
            </a:r>
          </a:p>
          <a:p>
            <a:pPr>
              <a:buFont typeface="Wingdings" panose="05000000000000000000" pitchFamily="2" charset="2"/>
              <a:buChar char="§"/>
            </a:pPr>
            <a:r>
              <a:rPr lang="en-GB" dirty="0">
                <a:solidFill>
                  <a:schemeClr val="tx1"/>
                </a:solidFill>
              </a:rPr>
              <a:t>Mothers with a previous</a:t>
            </a:r>
            <a:r>
              <a:rPr lang="en-US" dirty="0">
                <a:solidFill>
                  <a:schemeClr val="tx1"/>
                </a:solidFill>
              </a:rPr>
              <a:t> history of bipolar affective </a:t>
            </a:r>
            <a:r>
              <a:rPr lang="en-US" dirty="0" smtClean="0">
                <a:solidFill>
                  <a:schemeClr val="tx1"/>
                </a:solidFill>
              </a:rPr>
              <a:t>disorder, </a:t>
            </a:r>
            <a:r>
              <a:rPr lang="en-US" dirty="0">
                <a:solidFill>
                  <a:schemeClr val="tx1"/>
                </a:solidFill>
              </a:rPr>
              <a:t>schizoaffective disorder or those who have had a previous episode of post-partum psychosis will be at increased risk of PPP.</a:t>
            </a:r>
            <a:endParaRPr lang="en-GB" dirty="0">
              <a:solidFill>
                <a:schemeClr val="tx1"/>
              </a:solidFill>
            </a:endParaRPr>
          </a:p>
          <a:p>
            <a:pPr>
              <a:buFont typeface="Wingdings" panose="05000000000000000000" pitchFamily="2" charset="2"/>
              <a:buChar char="§"/>
            </a:pPr>
            <a:r>
              <a:rPr lang="en-GB" b="1" dirty="0" smtClean="0">
                <a:solidFill>
                  <a:schemeClr val="tx1"/>
                </a:solidFill>
              </a:rPr>
              <a:t>50</a:t>
            </a:r>
            <a:r>
              <a:rPr lang="en-GB" b="1" dirty="0">
                <a:solidFill>
                  <a:schemeClr val="tx1"/>
                </a:solidFill>
              </a:rPr>
              <a:t>% of affected mothers will have had no history of mental </a:t>
            </a:r>
            <a:r>
              <a:rPr lang="en-GB" b="1" dirty="0" smtClean="0">
                <a:solidFill>
                  <a:schemeClr val="tx1"/>
                </a:solidFill>
              </a:rPr>
              <a:t>illness.</a:t>
            </a:r>
            <a:r>
              <a:rPr lang="en-GB" b="1" dirty="0">
                <a:solidFill>
                  <a:sysClr val="windowText" lastClr="000000"/>
                </a:solidFill>
              </a:rPr>
              <a:t> </a:t>
            </a:r>
          </a:p>
          <a:p>
            <a:pPr>
              <a:buFont typeface="Wingdings" panose="05000000000000000000" pitchFamily="2" charset="2"/>
              <a:buChar char="§"/>
            </a:pPr>
            <a:endParaRPr lang="en-GB" sz="900" dirty="0" smtClean="0">
              <a:solidFill>
                <a:sysClr val="windowText" lastClr="000000"/>
              </a:solidFill>
            </a:endParaRPr>
          </a:p>
          <a:p>
            <a:pPr>
              <a:buFont typeface="Wingdings" panose="05000000000000000000" pitchFamily="2" charset="2"/>
              <a:buChar char="§"/>
            </a:pPr>
            <a:endParaRPr lang="en-GB" dirty="0">
              <a:solidFill>
                <a:sysClr val="windowText" lastClr="000000"/>
              </a:solidFill>
            </a:endParaRPr>
          </a:p>
          <a:p>
            <a:pPr marL="136800" indent="-136800">
              <a:buNone/>
            </a:pPr>
            <a:endParaRPr lang="en-GB" dirty="0"/>
          </a:p>
        </p:txBody>
      </p:sp>
      <p:pic>
        <p:nvPicPr>
          <p:cNvPr id="4" name="Content Placeholder 5"/>
          <p:cNvPicPr>
            <a:picLocks/>
          </p:cNvPicPr>
          <p:nvPr/>
        </p:nvPicPr>
        <p:blipFill>
          <a:blip r:embed="rId2" cstate="print">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tretch>
            <a:fillRect/>
          </a:stretch>
        </p:blipFill>
        <p:spPr>
          <a:xfrm>
            <a:off x="4712169" y="301221"/>
            <a:ext cx="1882833" cy="756458"/>
          </a:xfrm>
          <a:prstGeom prst="rect">
            <a:avLst/>
          </a:prstGeom>
          <a:pattFill prst="pct5">
            <a:fgClr>
              <a:schemeClr val="accent1"/>
            </a:fgClr>
            <a:bgClr>
              <a:schemeClr val="bg1"/>
            </a:bgClr>
          </a:pattFill>
        </p:spPr>
      </p:pic>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295230" y="385458"/>
            <a:ext cx="762000" cy="762000"/>
          </a:xfrm>
          <a:prstGeom prst="rect">
            <a:avLst/>
          </a:prstGeom>
        </p:spPr>
      </p:pic>
      <p:sp>
        <p:nvSpPr>
          <p:cNvPr id="7" name="TextBox 6"/>
          <p:cNvSpPr txBox="1"/>
          <p:nvPr/>
        </p:nvSpPr>
        <p:spPr>
          <a:xfrm>
            <a:off x="1770267" y="9346165"/>
            <a:ext cx="3351756" cy="268984"/>
          </a:xfrm>
          <a:prstGeom prst="rect">
            <a:avLst/>
          </a:prstGeom>
          <a:noFill/>
          <a:ln>
            <a:solidFill>
              <a:schemeClr val="bg1"/>
            </a:solidFill>
          </a:ln>
        </p:spPr>
        <p:txBody>
          <a:bodyPr wrap="square" rtlCol="0">
            <a:spAutoFit/>
          </a:bodyPr>
          <a:lstStyle/>
          <a:p>
            <a:pPr marL="136800" indent="-136800" algn="ctr">
              <a:lnSpc>
                <a:spcPct val="80000"/>
              </a:lnSpc>
              <a:spcBef>
                <a:spcPts val="675"/>
              </a:spcBef>
            </a:pPr>
            <a:r>
              <a:rPr lang="en-GB" sz="1400" b="1" dirty="0"/>
              <a:t>Post Partum Psychosis </a:t>
            </a:r>
            <a:r>
              <a:rPr lang="en-GB" sz="1400" b="1" dirty="0" smtClean="0"/>
              <a:t>(PPP) Pathway</a:t>
            </a:r>
            <a:endParaRPr lang="en-GB" sz="1400" b="1" dirty="0"/>
          </a:p>
        </p:txBody>
      </p:sp>
      <p:sp>
        <p:nvSpPr>
          <p:cNvPr id="6" name="Slide Number Placeholder 5"/>
          <p:cNvSpPr>
            <a:spLocks noGrp="1"/>
          </p:cNvSpPr>
          <p:nvPr>
            <p:ph type="sldNum" sz="quarter" idx="12"/>
          </p:nvPr>
        </p:nvSpPr>
        <p:spPr/>
        <p:txBody>
          <a:bodyPr/>
          <a:lstStyle/>
          <a:p>
            <a:fld id="{F89CC247-0708-409F-9FFA-041EF870A75D}" type="slidenum">
              <a:rPr lang="en-GB" smtClean="0"/>
              <a:t>3</a:t>
            </a:fld>
            <a:endParaRPr lang="en-GB"/>
          </a:p>
        </p:txBody>
      </p:sp>
    </p:spTree>
    <p:extLst>
      <p:ext uri="{BB962C8B-B14F-4D97-AF65-F5344CB8AC3E}">
        <p14:creationId xmlns:p14="http://schemas.microsoft.com/office/powerpoint/2010/main" val="10440351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637953" y="1280979"/>
            <a:ext cx="5671407" cy="1446724"/>
          </a:xfrm>
          <a:noFill/>
          <a:ln>
            <a:noFill/>
          </a:ln>
          <a:effectLst>
            <a:softEdge rad="241300"/>
          </a:effectLst>
        </p:spPr>
        <p:style>
          <a:lnRef idx="0">
            <a:scrgbClr r="0" g="0" b="0"/>
          </a:lnRef>
          <a:fillRef idx="0">
            <a:scrgbClr r="0" g="0" b="0"/>
          </a:fillRef>
          <a:effectRef idx="0">
            <a:scrgbClr r="0" g="0" b="0"/>
          </a:effectRef>
          <a:fontRef idx="minor">
            <a:schemeClr val="lt1"/>
          </a:fontRef>
        </p:style>
        <p:txBody>
          <a:bodyPr>
            <a:normAutofit/>
          </a:bodyPr>
          <a:lstStyle/>
          <a:p>
            <a:pPr marL="0" indent="0" algn="ctr">
              <a:buNone/>
            </a:pPr>
            <a:endParaRPr lang="en-GB" sz="400" b="1" u="sng" dirty="0" smtClean="0">
              <a:solidFill>
                <a:schemeClr val="tx1"/>
              </a:solidFill>
              <a:cs typeface="Calibri" panose="020F0502020204030204" pitchFamily="34" charset="0"/>
            </a:endParaRPr>
          </a:p>
          <a:p>
            <a:pPr marL="0" indent="0" algn="ctr">
              <a:buNone/>
            </a:pPr>
            <a:endParaRPr lang="en-GB" sz="2000" b="1" dirty="0" smtClean="0">
              <a:latin typeface="Calibri" panose="020F0502020204030204" pitchFamily="34" charset="0"/>
              <a:cs typeface="Calibri" panose="020F0502020204030204" pitchFamily="34" charset="0"/>
            </a:endParaRPr>
          </a:p>
          <a:p>
            <a:pPr marL="0" indent="0" algn="ctr">
              <a:buNone/>
            </a:pPr>
            <a:r>
              <a:rPr lang="en-GB" sz="2800" b="1" dirty="0" smtClean="0">
                <a:solidFill>
                  <a:schemeClr val="tx1"/>
                </a:solidFill>
                <a:latin typeface="Calibri" panose="020F0502020204030204" pitchFamily="34" charset="0"/>
                <a:cs typeface="Calibri" panose="020F0502020204030204" pitchFamily="34" charset="0"/>
              </a:rPr>
              <a:t>PPP Symptoms </a:t>
            </a:r>
          </a:p>
          <a:p>
            <a:pPr marL="0" indent="0" algn="ctr">
              <a:buNone/>
            </a:pPr>
            <a:endParaRPr lang="en-GB" sz="2000" b="1" dirty="0" smtClean="0">
              <a:latin typeface="Calibri" panose="020F0502020204030204" pitchFamily="34" charset="0"/>
              <a:cs typeface="Calibri" panose="020F0502020204030204" pitchFamily="34" charset="0"/>
            </a:endParaRPr>
          </a:p>
        </p:txBody>
      </p:sp>
      <p:sp>
        <p:nvSpPr>
          <p:cNvPr id="10" name="Content Placeholder 6"/>
          <p:cNvSpPr txBox="1">
            <a:spLocks/>
          </p:cNvSpPr>
          <p:nvPr/>
        </p:nvSpPr>
        <p:spPr>
          <a:xfrm>
            <a:off x="637953" y="3930650"/>
            <a:ext cx="5671407" cy="4743450"/>
          </a:xfrm>
          <a:prstGeom prst="rect">
            <a:avLst/>
          </a:prstGeom>
          <a:noFill/>
          <a:effectLst>
            <a:softEdge rad="241300"/>
          </a:effectLst>
        </p:spPr>
        <p:style>
          <a:lnRef idx="0">
            <a:scrgbClr r="0" g="0" b="0"/>
          </a:lnRef>
          <a:fillRef idx="0">
            <a:scrgbClr r="0" g="0" b="0"/>
          </a:fillRef>
          <a:effectRef idx="0">
            <a:scrgbClr r="0" g="0" b="0"/>
          </a:effectRef>
          <a:fontRef idx="minor">
            <a:schemeClr val="lt1"/>
          </a:fontRef>
        </p:style>
        <p:txBody>
          <a:bodyPr vert="horz" lIns="91440" tIns="45720" rIns="91440" bIns="45720" rtlCol="0">
            <a:normAutofit fontScale="32500" lnSpcReduction="20000"/>
          </a:bodyPr>
          <a:lstStyle>
            <a:lvl1pPr marL="137160" indent="-137160" algn="l" defTabSz="685800" rtl="0" eaLnBrk="1" latinLnBrk="0" hangingPunct="1">
              <a:lnSpc>
                <a:spcPct val="100000"/>
              </a:lnSpc>
              <a:spcBef>
                <a:spcPts val="675"/>
              </a:spcBef>
              <a:spcAft>
                <a:spcPts val="0"/>
              </a:spcAft>
              <a:buClr>
                <a:schemeClr val="tx1">
                  <a:lumMod val="85000"/>
                  <a:lumOff val="15000"/>
                </a:schemeClr>
              </a:buClr>
              <a:buFont typeface="Garamond" pitchFamily="18" charset="0"/>
              <a:buChar char="◦"/>
              <a:defRPr sz="1350" kern="1200">
                <a:solidFill>
                  <a:schemeClr val="lt1"/>
                </a:solidFill>
                <a:latin typeface="+mn-lt"/>
                <a:ea typeface="+mn-ea"/>
                <a:cs typeface="+mn-cs"/>
              </a:defRPr>
            </a:lvl1pPr>
            <a:lvl2pPr marL="34290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1200" kern="1200">
                <a:solidFill>
                  <a:schemeClr val="lt1"/>
                </a:solidFill>
                <a:latin typeface="+mn-lt"/>
                <a:ea typeface="+mn-ea"/>
                <a:cs typeface="+mn-cs"/>
              </a:defRPr>
            </a:lvl2pPr>
            <a:lvl3pPr marL="54864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lt1"/>
                </a:solidFill>
                <a:latin typeface="+mn-lt"/>
                <a:ea typeface="+mn-ea"/>
                <a:cs typeface="+mn-cs"/>
              </a:defRPr>
            </a:lvl3pPr>
            <a:lvl4pPr marL="75438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lt1"/>
                </a:solidFill>
                <a:latin typeface="+mn-lt"/>
                <a:ea typeface="+mn-ea"/>
                <a:cs typeface="+mn-cs"/>
              </a:defRPr>
            </a:lvl4pPr>
            <a:lvl5pPr marL="96012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lt1"/>
                </a:solidFill>
                <a:latin typeface="+mn-lt"/>
                <a:ea typeface="+mn-ea"/>
                <a:cs typeface="+mn-cs"/>
              </a:defRPr>
            </a:lvl5pPr>
            <a:lvl6pPr marL="120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lt1"/>
                </a:solidFill>
                <a:latin typeface="+mn-lt"/>
                <a:ea typeface="+mn-ea"/>
                <a:cs typeface="+mn-cs"/>
              </a:defRPr>
            </a:lvl6pPr>
            <a:lvl7pPr marL="142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lt1"/>
                </a:solidFill>
                <a:latin typeface="+mn-lt"/>
                <a:ea typeface="+mn-ea"/>
                <a:cs typeface="+mn-cs"/>
              </a:defRPr>
            </a:lvl7pPr>
            <a:lvl8pPr marL="165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lt1"/>
                </a:solidFill>
                <a:latin typeface="+mn-lt"/>
                <a:ea typeface="+mn-ea"/>
                <a:cs typeface="+mn-cs"/>
              </a:defRPr>
            </a:lvl8pPr>
            <a:lvl9pPr marL="187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lt1"/>
                </a:solidFill>
                <a:latin typeface="+mn-lt"/>
                <a:ea typeface="+mn-ea"/>
                <a:cs typeface="+mn-cs"/>
              </a:defRPr>
            </a:lvl9pPr>
          </a:lstStyle>
          <a:p>
            <a:pPr marL="0" indent="0" algn="ctr">
              <a:buNone/>
            </a:pPr>
            <a:endParaRPr lang="en-GB" sz="4300" dirty="0" smtClean="0">
              <a:solidFill>
                <a:schemeClr val="tx1"/>
              </a:solidFill>
              <a:latin typeface="+mj-lt"/>
            </a:endParaRPr>
          </a:p>
          <a:p>
            <a:pPr marL="0" indent="0" algn="ctr">
              <a:buNone/>
            </a:pPr>
            <a:endParaRPr lang="en-GB" sz="4300" dirty="0" smtClean="0">
              <a:solidFill>
                <a:schemeClr val="tx1"/>
              </a:solidFill>
              <a:latin typeface="+mj-lt"/>
            </a:endParaRPr>
          </a:p>
          <a:p>
            <a:pPr marL="0" indent="0" algn="ctr">
              <a:buNone/>
            </a:pPr>
            <a:endParaRPr lang="en-GB" sz="4300" dirty="0" smtClean="0">
              <a:solidFill>
                <a:schemeClr val="tx1"/>
              </a:solidFill>
              <a:latin typeface="+mj-lt"/>
            </a:endParaRPr>
          </a:p>
          <a:p>
            <a:pPr marL="0" indent="0" algn="ctr">
              <a:buNone/>
            </a:pPr>
            <a:endParaRPr lang="en-GB" sz="4300" dirty="0" smtClean="0">
              <a:solidFill>
                <a:schemeClr val="tx1"/>
              </a:solidFill>
              <a:latin typeface="+mj-lt"/>
            </a:endParaRPr>
          </a:p>
          <a:p>
            <a:pPr marL="0" indent="0" algn="ctr">
              <a:buNone/>
            </a:pPr>
            <a:endParaRPr lang="en-GB" sz="4300" dirty="0">
              <a:solidFill>
                <a:schemeClr val="tx1"/>
              </a:solidFill>
              <a:latin typeface="+mj-lt"/>
            </a:endParaRPr>
          </a:p>
          <a:p>
            <a:pPr marL="0" indent="0" algn="ctr">
              <a:buNone/>
            </a:pPr>
            <a:endParaRPr lang="en-GB" sz="4300" dirty="0" smtClean="0">
              <a:solidFill>
                <a:schemeClr val="tx1"/>
              </a:solidFill>
              <a:latin typeface="+mj-lt"/>
            </a:endParaRPr>
          </a:p>
          <a:p>
            <a:pPr marL="0" indent="0" algn="ctr">
              <a:buNone/>
            </a:pPr>
            <a:endParaRPr lang="en-GB" sz="4300" dirty="0">
              <a:solidFill>
                <a:schemeClr val="tx1"/>
              </a:solidFill>
              <a:latin typeface="+mj-lt"/>
            </a:endParaRPr>
          </a:p>
          <a:p>
            <a:pPr marL="0" indent="0" algn="ctr">
              <a:buNone/>
            </a:pPr>
            <a:endParaRPr lang="en-GB" sz="4300" dirty="0" smtClean="0">
              <a:solidFill>
                <a:schemeClr val="tx1"/>
              </a:solidFill>
              <a:latin typeface="+mj-lt"/>
            </a:endParaRPr>
          </a:p>
          <a:p>
            <a:pPr marL="0" indent="0" algn="ctr">
              <a:buNone/>
            </a:pPr>
            <a:endParaRPr lang="en-GB" sz="4300" dirty="0">
              <a:solidFill>
                <a:schemeClr val="tx1"/>
              </a:solidFill>
              <a:latin typeface="+mj-lt"/>
            </a:endParaRPr>
          </a:p>
          <a:p>
            <a:pPr marL="0" indent="0" algn="ctr">
              <a:buNone/>
            </a:pPr>
            <a:endParaRPr lang="en-GB" sz="4300" dirty="0">
              <a:solidFill>
                <a:schemeClr val="tx1"/>
              </a:solidFill>
              <a:latin typeface="+mj-lt"/>
            </a:endParaRPr>
          </a:p>
          <a:p>
            <a:pPr marL="0" indent="0" algn="ctr">
              <a:buNone/>
            </a:pPr>
            <a:endParaRPr lang="en-GB" sz="4300" dirty="0" smtClean="0">
              <a:solidFill>
                <a:schemeClr val="tx1"/>
              </a:solidFill>
              <a:latin typeface="+mj-lt"/>
            </a:endParaRPr>
          </a:p>
          <a:p>
            <a:pPr>
              <a:buFont typeface="Wingdings" panose="05000000000000000000" pitchFamily="2" charset="2"/>
              <a:buChar char="§"/>
            </a:pPr>
            <a:r>
              <a:rPr lang="en-GB" sz="4300" b="1" dirty="0" smtClean="0">
                <a:solidFill>
                  <a:schemeClr val="tx1"/>
                </a:solidFill>
                <a:latin typeface="+mj-lt"/>
              </a:rPr>
              <a:t>Typical </a:t>
            </a:r>
            <a:r>
              <a:rPr lang="en-GB" sz="4300" b="1" dirty="0">
                <a:solidFill>
                  <a:schemeClr val="tx1"/>
                </a:solidFill>
                <a:latin typeface="+mj-lt"/>
              </a:rPr>
              <a:t>psychotic symptoms (hallucinations, delusions with content often related to the new baby) are often not present to start with and may only emerge later on</a:t>
            </a:r>
            <a:r>
              <a:rPr lang="en-GB" sz="4300" b="1" dirty="0" smtClean="0">
                <a:solidFill>
                  <a:schemeClr val="tx1"/>
                </a:solidFill>
                <a:latin typeface="+mj-lt"/>
              </a:rPr>
              <a:t>.</a:t>
            </a:r>
          </a:p>
          <a:p>
            <a:pPr>
              <a:buFont typeface="Wingdings" panose="05000000000000000000" pitchFamily="2" charset="2"/>
              <a:buChar char="§"/>
            </a:pPr>
            <a:endParaRPr lang="en-GB" sz="4300" dirty="0" smtClean="0">
              <a:solidFill>
                <a:schemeClr val="tx1"/>
              </a:solidFill>
              <a:latin typeface="+mj-lt"/>
            </a:endParaRPr>
          </a:p>
          <a:p>
            <a:pPr>
              <a:buFont typeface="Wingdings" panose="05000000000000000000" pitchFamily="2" charset="2"/>
              <a:buChar char="§"/>
            </a:pPr>
            <a:r>
              <a:rPr lang="en-GB" sz="4300" b="1" i="1" u="sng" dirty="0" smtClean="0">
                <a:solidFill>
                  <a:schemeClr val="tx1"/>
                </a:solidFill>
                <a:latin typeface="+mj-lt"/>
              </a:rPr>
              <a:t>Any</a:t>
            </a:r>
            <a:r>
              <a:rPr lang="en-GB" sz="4300" i="1" dirty="0" smtClean="0">
                <a:solidFill>
                  <a:schemeClr val="tx1"/>
                </a:solidFill>
                <a:latin typeface="+mj-lt"/>
              </a:rPr>
              <a:t> </a:t>
            </a:r>
            <a:r>
              <a:rPr lang="en-GB" sz="4300" i="1" dirty="0">
                <a:solidFill>
                  <a:schemeClr val="tx1"/>
                </a:solidFill>
                <a:latin typeface="+mj-lt"/>
              </a:rPr>
              <a:t>psychotic symptoms, particularly delusions or hallucinations, substantially increase risk for both mother and baby.</a:t>
            </a:r>
            <a:endParaRPr lang="en-GB" sz="4300" b="1" dirty="0">
              <a:latin typeface="+mj-lt"/>
              <a:cs typeface="Calibri" panose="020F0502020204030204" pitchFamily="34" charset="0"/>
            </a:endParaRPr>
          </a:p>
        </p:txBody>
      </p:sp>
      <p:pic>
        <p:nvPicPr>
          <p:cNvPr id="12" name="Picture 11"/>
          <p:cNvPicPr>
            <a:picLocks noChangeAspect="1"/>
          </p:cNvPicPr>
          <p:nvPr/>
        </p:nvPicPr>
        <p:blipFill>
          <a:blip r:embed="rId2"/>
          <a:stretch>
            <a:fillRect/>
          </a:stretch>
        </p:blipFill>
        <p:spPr>
          <a:xfrm>
            <a:off x="329602" y="3098510"/>
            <a:ext cx="6242153" cy="3387530"/>
          </a:xfrm>
          <a:prstGeom prst="rect">
            <a:avLst/>
          </a:prstGeom>
        </p:spPr>
      </p:pic>
      <p:pic>
        <p:nvPicPr>
          <p:cNvPr id="17" name="Picture 16"/>
          <p:cNvPicPr/>
          <p:nvPr/>
        </p:nvPicPr>
        <p:blipFill>
          <a:blip r:embed="rId3" cstate="print">
            <a:extLst>
              <a:ext uri="{28A0092B-C50C-407E-A947-70E740481C1C}">
                <a14:useLocalDpi xmlns:a14="http://schemas.microsoft.com/office/drawing/2010/main" val="0"/>
              </a:ext>
            </a:extLst>
          </a:blip>
          <a:stretch>
            <a:fillRect/>
          </a:stretch>
        </p:blipFill>
        <p:spPr>
          <a:xfrm>
            <a:off x="295230" y="385458"/>
            <a:ext cx="762000" cy="762000"/>
          </a:xfrm>
          <a:prstGeom prst="rect">
            <a:avLst/>
          </a:prstGeom>
        </p:spPr>
      </p:pic>
      <p:pic>
        <p:nvPicPr>
          <p:cNvPr id="18" name="Content Placeholder 5"/>
          <p:cNvPicPr>
            <a:picLocks/>
          </p:cNvPicPr>
          <p:nvPr/>
        </p:nvPicPr>
        <p:blipFill>
          <a:blip r:embed="rId4" cstate="print">
            <a:extLst>
              <a:ext uri="{BEBA8EAE-BF5A-486C-A8C5-ECC9F3942E4B}">
                <a14:imgProps xmlns:a14="http://schemas.microsoft.com/office/drawing/2010/main">
                  <a14:imgLayer r:embed="rId5">
                    <a14:imgEffect>
                      <a14:saturation sat="400000"/>
                    </a14:imgEffect>
                  </a14:imgLayer>
                </a14:imgProps>
              </a:ext>
              <a:ext uri="{28A0092B-C50C-407E-A947-70E740481C1C}">
                <a14:useLocalDpi xmlns:a14="http://schemas.microsoft.com/office/drawing/2010/main" val="0"/>
              </a:ext>
            </a:extLst>
          </a:blip>
          <a:stretch>
            <a:fillRect/>
          </a:stretch>
        </p:blipFill>
        <p:spPr>
          <a:xfrm>
            <a:off x="4688922" y="391000"/>
            <a:ext cx="1882833" cy="756458"/>
          </a:xfrm>
          <a:prstGeom prst="rect">
            <a:avLst/>
          </a:prstGeom>
          <a:pattFill prst="pct5">
            <a:fgClr>
              <a:schemeClr val="accent1"/>
            </a:fgClr>
            <a:bgClr>
              <a:schemeClr val="bg1"/>
            </a:bgClr>
          </a:pattFill>
        </p:spPr>
      </p:pic>
      <p:sp>
        <p:nvSpPr>
          <p:cNvPr id="8" name="TextBox 7"/>
          <p:cNvSpPr txBox="1"/>
          <p:nvPr/>
        </p:nvSpPr>
        <p:spPr>
          <a:xfrm>
            <a:off x="1678945" y="9340751"/>
            <a:ext cx="3351756" cy="268984"/>
          </a:xfrm>
          <a:prstGeom prst="rect">
            <a:avLst/>
          </a:prstGeom>
          <a:noFill/>
          <a:ln>
            <a:solidFill>
              <a:schemeClr val="bg1"/>
            </a:solidFill>
          </a:ln>
        </p:spPr>
        <p:txBody>
          <a:bodyPr wrap="square" rtlCol="0">
            <a:spAutoFit/>
          </a:bodyPr>
          <a:lstStyle/>
          <a:p>
            <a:pPr marL="136800" indent="-136800" algn="ctr">
              <a:lnSpc>
                <a:spcPct val="80000"/>
              </a:lnSpc>
              <a:spcBef>
                <a:spcPts val="675"/>
              </a:spcBef>
            </a:pPr>
            <a:r>
              <a:rPr lang="en-GB" sz="1400" b="1" dirty="0"/>
              <a:t>Post Partum Psychosis </a:t>
            </a:r>
            <a:r>
              <a:rPr lang="en-GB" sz="1400" b="1" dirty="0" smtClean="0"/>
              <a:t>(PPP) Pathway</a:t>
            </a:r>
            <a:endParaRPr lang="en-GB" sz="1400" b="1" dirty="0"/>
          </a:p>
        </p:txBody>
      </p:sp>
      <p:sp>
        <p:nvSpPr>
          <p:cNvPr id="2" name="Slide Number Placeholder 1"/>
          <p:cNvSpPr>
            <a:spLocks noGrp="1"/>
          </p:cNvSpPr>
          <p:nvPr>
            <p:ph type="sldNum" sz="quarter" idx="12"/>
          </p:nvPr>
        </p:nvSpPr>
        <p:spPr/>
        <p:txBody>
          <a:bodyPr/>
          <a:lstStyle/>
          <a:p>
            <a:fld id="{F89CC247-0708-409F-9FFA-041EF870A75D}" type="slidenum">
              <a:rPr lang="en-GB" smtClean="0"/>
              <a:t>4</a:t>
            </a:fld>
            <a:endParaRPr lang="en-GB"/>
          </a:p>
        </p:txBody>
      </p:sp>
    </p:spTree>
    <p:extLst>
      <p:ext uri="{BB962C8B-B14F-4D97-AF65-F5344CB8AC3E}">
        <p14:creationId xmlns:p14="http://schemas.microsoft.com/office/powerpoint/2010/main" val="30076432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 y="1318402"/>
            <a:ext cx="5657850" cy="1394849"/>
          </a:xfrm>
        </p:spPr>
        <p:txBody>
          <a:bodyPr>
            <a:normAutofit/>
          </a:bodyPr>
          <a:lstStyle/>
          <a:p>
            <a:pPr algn="ctr"/>
            <a:r>
              <a:rPr lang="en-GB" b="1" u="sng" dirty="0" smtClean="0">
                <a:solidFill>
                  <a:sysClr val="windowText" lastClr="000000"/>
                </a:solidFill>
              </a:rPr>
              <a:t>ACTION 1</a:t>
            </a:r>
            <a:r>
              <a:rPr lang="en-GB" b="1" dirty="0" smtClean="0">
                <a:solidFill>
                  <a:sysClr val="windowText" lastClr="000000"/>
                </a:solidFill>
              </a:rPr>
              <a:t/>
            </a:r>
            <a:br>
              <a:rPr lang="en-GB" b="1" dirty="0" smtClean="0">
                <a:solidFill>
                  <a:sysClr val="windowText" lastClr="000000"/>
                </a:solidFill>
              </a:rPr>
            </a:br>
            <a:r>
              <a:rPr lang="en-GB" sz="2400" b="1" dirty="0" smtClean="0">
                <a:solidFill>
                  <a:sysClr val="windowText" lastClr="000000"/>
                </a:solidFill>
              </a:rPr>
              <a:t>Understand and Refer</a:t>
            </a:r>
            <a:r>
              <a:rPr lang="en-GB" b="1" dirty="0">
                <a:solidFill>
                  <a:sysClr val="windowText" lastClr="000000"/>
                </a:solidFill>
              </a:rPr>
              <a:t/>
            </a:r>
            <a:br>
              <a:rPr lang="en-GB" b="1" dirty="0">
                <a:solidFill>
                  <a:sysClr val="windowText" lastClr="000000"/>
                </a:solidFill>
              </a:rPr>
            </a:br>
            <a:endParaRPr lang="en-GB" dirty="0"/>
          </a:p>
        </p:txBody>
      </p:sp>
      <p:sp>
        <p:nvSpPr>
          <p:cNvPr id="3" name="Content Placeholder 2"/>
          <p:cNvSpPr>
            <a:spLocks noGrp="1"/>
          </p:cNvSpPr>
          <p:nvPr>
            <p:ph idx="1"/>
          </p:nvPr>
        </p:nvSpPr>
        <p:spPr>
          <a:xfrm>
            <a:off x="617220" y="2653359"/>
            <a:ext cx="5657851" cy="6541441"/>
          </a:xfrm>
        </p:spPr>
        <p:txBody>
          <a:bodyPr>
            <a:normAutofit/>
          </a:bodyPr>
          <a:lstStyle/>
          <a:p>
            <a:pPr marL="136800" indent="-136800" algn="ctr">
              <a:buNone/>
            </a:pPr>
            <a:r>
              <a:rPr lang="en-GB" sz="2000" b="1" dirty="0" smtClean="0">
                <a:ln>
                  <a:solidFill>
                    <a:schemeClr val="bg1"/>
                  </a:solidFill>
                </a:ln>
                <a:solidFill>
                  <a:schemeClr val="tx1"/>
                </a:solidFill>
              </a:rPr>
              <a:t>Clarify Presenting </a:t>
            </a:r>
            <a:r>
              <a:rPr lang="en-GB" sz="2000" b="1" dirty="0">
                <a:ln>
                  <a:solidFill>
                    <a:schemeClr val="bg1"/>
                  </a:solidFill>
                </a:ln>
                <a:solidFill>
                  <a:schemeClr val="tx1"/>
                </a:solidFill>
              </a:rPr>
              <a:t>S</a:t>
            </a:r>
            <a:r>
              <a:rPr lang="en-GB" sz="2000" b="1" dirty="0" smtClean="0">
                <a:ln>
                  <a:solidFill>
                    <a:schemeClr val="bg1"/>
                  </a:solidFill>
                </a:ln>
                <a:solidFill>
                  <a:schemeClr val="tx1"/>
                </a:solidFill>
              </a:rPr>
              <a:t>ituation</a:t>
            </a:r>
            <a:endParaRPr lang="en-GB" sz="2000" b="1" dirty="0">
              <a:ln>
                <a:solidFill>
                  <a:schemeClr val="bg1"/>
                </a:solidFill>
              </a:ln>
              <a:solidFill>
                <a:sysClr val="windowText" lastClr="000000"/>
              </a:solidFill>
            </a:endParaRPr>
          </a:p>
          <a:p>
            <a:pPr>
              <a:buFont typeface="Wingdings" panose="05000000000000000000" pitchFamily="2" charset="2"/>
              <a:buChar char="§"/>
            </a:pPr>
            <a:r>
              <a:rPr lang="en-GB" sz="1400" dirty="0">
                <a:solidFill>
                  <a:sysClr val="windowText" lastClr="000000"/>
                </a:solidFill>
              </a:rPr>
              <a:t>Has patient had a baby in the last year?</a:t>
            </a:r>
          </a:p>
          <a:p>
            <a:pPr>
              <a:buFont typeface="Wingdings" panose="05000000000000000000" pitchFamily="2" charset="2"/>
              <a:buChar char="§"/>
            </a:pPr>
            <a:r>
              <a:rPr lang="en-GB" sz="1400" dirty="0">
                <a:solidFill>
                  <a:sysClr val="windowText" lastClr="000000"/>
                </a:solidFill>
              </a:rPr>
              <a:t>Does the patient present with </a:t>
            </a:r>
            <a:r>
              <a:rPr lang="en-GB" sz="1400" u="sng" dirty="0">
                <a:solidFill>
                  <a:sysClr val="windowText" lastClr="000000"/>
                </a:solidFill>
              </a:rPr>
              <a:t>any</a:t>
            </a:r>
            <a:r>
              <a:rPr lang="en-GB" sz="1400" dirty="0">
                <a:solidFill>
                  <a:sysClr val="windowText" lastClr="000000"/>
                </a:solidFill>
              </a:rPr>
              <a:t> symptoms consistent with PPP?</a:t>
            </a:r>
          </a:p>
          <a:p>
            <a:pPr>
              <a:buFont typeface="Wingdings" panose="05000000000000000000" pitchFamily="2" charset="2"/>
              <a:buChar char="§"/>
            </a:pPr>
            <a:r>
              <a:rPr lang="en-GB" sz="1400" dirty="0">
                <a:solidFill>
                  <a:sysClr val="windowText" lastClr="000000"/>
                </a:solidFill>
              </a:rPr>
              <a:t>Do they present with one or more of the following R</a:t>
            </a:r>
            <a:r>
              <a:rPr lang="en-GB" sz="1400" dirty="0" smtClean="0">
                <a:solidFill>
                  <a:sysClr val="windowText" lastClr="000000"/>
                </a:solidFill>
              </a:rPr>
              <a:t>ed Flags </a:t>
            </a:r>
            <a:r>
              <a:rPr lang="en-GB" sz="1400" dirty="0">
                <a:solidFill>
                  <a:sysClr val="windowText" lastClr="000000"/>
                </a:solidFill>
              </a:rPr>
              <a:t>:</a:t>
            </a:r>
          </a:p>
          <a:p>
            <a:pPr>
              <a:buFont typeface="Wingdings" panose="05000000000000000000" pitchFamily="2" charset="2"/>
              <a:buChar char="Ø"/>
            </a:pPr>
            <a:r>
              <a:rPr lang="en-GB" sz="1400" b="1" dirty="0">
                <a:solidFill>
                  <a:srgbClr val="FF0000"/>
                </a:solidFill>
              </a:rPr>
              <a:t>Recent significant change in mental state/new symptoms</a:t>
            </a:r>
          </a:p>
          <a:p>
            <a:pPr>
              <a:buFont typeface="Wingdings" panose="05000000000000000000" pitchFamily="2" charset="2"/>
              <a:buChar char="Ø"/>
            </a:pPr>
            <a:r>
              <a:rPr lang="en-GB" sz="1400" b="1" dirty="0">
                <a:solidFill>
                  <a:srgbClr val="FF0000"/>
                </a:solidFill>
              </a:rPr>
              <a:t>New thoughts or acts of violent self harm, however fleeting</a:t>
            </a:r>
          </a:p>
          <a:p>
            <a:pPr>
              <a:buFont typeface="Wingdings" panose="05000000000000000000" pitchFamily="2" charset="2"/>
              <a:buChar char="Ø"/>
            </a:pPr>
            <a:r>
              <a:rPr lang="en-GB" sz="1400" b="1" dirty="0">
                <a:solidFill>
                  <a:srgbClr val="FF0000"/>
                </a:solidFill>
              </a:rPr>
              <a:t>New and persistent expressions of incompetency as a mother/estrangement to </a:t>
            </a:r>
            <a:r>
              <a:rPr lang="en-GB" sz="1400" b="1" dirty="0" smtClean="0">
                <a:solidFill>
                  <a:srgbClr val="FF0000"/>
                </a:solidFill>
              </a:rPr>
              <a:t>infant</a:t>
            </a:r>
          </a:p>
          <a:p>
            <a:pPr algn="just">
              <a:buFont typeface="Wingdings" panose="05000000000000000000" pitchFamily="2" charset="2"/>
              <a:buChar char="§"/>
            </a:pPr>
            <a:endParaRPr lang="en-GB" sz="800" dirty="0" smtClean="0">
              <a:solidFill>
                <a:schemeClr val="tx1"/>
              </a:solidFill>
            </a:endParaRPr>
          </a:p>
          <a:p>
            <a:pPr marL="0" indent="0" algn="ctr">
              <a:buNone/>
            </a:pPr>
            <a:r>
              <a:rPr lang="en-GB" sz="2000" dirty="0" smtClean="0">
                <a:solidFill>
                  <a:schemeClr val="tx1"/>
                </a:solidFill>
              </a:rPr>
              <a:t>Refer to mental health </a:t>
            </a:r>
            <a:r>
              <a:rPr lang="en-GB" sz="2000" dirty="0">
                <a:solidFill>
                  <a:schemeClr val="tx1"/>
                </a:solidFill>
              </a:rPr>
              <a:t>s</a:t>
            </a:r>
            <a:r>
              <a:rPr lang="en-GB" sz="2000" dirty="0" smtClean="0">
                <a:solidFill>
                  <a:schemeClr val="tx1"/>
                </a:solidFill>
              </a:rPr>
              <a:t>ervices</a:t>
            </a:r>
            <a:endParaRPr lang="en-GB" sz="2000" dirty="0">
              <a:solidFill>
                <a:schemeClr val="tx1"/>
              </a:solidFill>
            </a:endParaRPr>
          </a:p>
          <a:p>
            <a:pPr>
              <a:buFont typeface="Wingdings" panose="05000000000000000000" pitchFamily="2" charset="2"/>
              <a:buChar char="§"/>
            </a:pPr>
            <a:r>
              <a:rPr lang="en-GB" sz="1400" dirty="0">
                <a:solidFill>
                  <a:sysClr val="windowText" lastClr="000000"/>
                </a:solidFill>
              </a:rPr>
              <a:t>Treat as  a PSYCHIATRIC EMERGENCY until proven otherwise</a:t>
            </a:r>
          </a:p>
          <a:p>
            <a:pPr>
              <a:buFont typeface="Wingdings" panose="05000000000000000000" pitchFamily="2" charset="2"/>
              <a:buChar char="§"/>
            </a:pPr>
            <a:r>
              <a:rPr lang="en-GB" sz="1400" dirty="0" smtClean="0">
                <a:solidFill>
                  <a:sysClr val="windowText" lastClr="000000"/>
                </a:solidFill>
              </a:rPr>
              <a:t>Refer </a:t>
            </a:r>
            <a:r>
              <a:rPr lang="en-GB" sz="1400" dirty="0">
                <a:solidFill>
                  <a:sysClr val="windowText" lastClr="000000"/>
                </a:solidFill>
              </a:rPr>
              <a:t>immediately to your local Intensive service, stating this is a potential PPP. </a:t>
            </a:r>
            <a:endParaRPr lang="en-GB" sz="1400" dirty="0" smtClean="0">
              <a:solidFill>
                <a:sysClr val="windowText" lastClr="000000"/>
              </a:solidFill>
            </a:endParaRPr>
          </a:p>
          <a:p>
            <a:pPr>
              <a:buFont typeface="Wingdings" panose="05000000000000000000" pitchFamily="2" charset="2"/>
              <a:buChar char="§"/>
            </a:pPr>
            <a:r>
              <a:rPr lang="en-GB" sz="1400" dirty="0" smtClean="0">
                <a:solidFill>
                  <a:sysClr val="windowText" lastClr="000000"/>
                </a:solidFill>
              </a:rPr>
              <a:t>If </a:t>
            </a:r>
            <a:r>
              <a:rPr lang="en-GB" sz="1400" dirty="0">
                <a:solidFill>
                  <a:sysClr val="windowText" lastClr="000000"/>
                </a:solidFill>
              </a:rPr>
              <a:t>mum or baby in immediate danger call 999! </a:t>
            </a:r>
          </a:p>
          <a:p>
            <a:pPr>
              <a:buFont typeface="Wingdings" panose="05000000000000000000" pitchFamily="2" charset="2"/>
              <a:buChar char="§"/>
            </a:pPr>
            <a:r>
              <a:rPr lang="en-GB" sz="1400" dirty="0">
                <a:solidFill>
                  <a:sysClr val="windowText" lastClr="000000"/>
                </a:solidFill>
              </a:rPr>
              <a:t>A four hour response by mental health services is essential. Any delay in appropriate assessment and treatment can lead to rapid deterioration and escalation of risk. </a:t>
            </a:r>
          </a:p>
          <a:p>
            <a:pPr>
              <a:buFont typeface="Wingdings" panose="05000000000000000000" pitchFamily="2" charset="2"/>
              <a:buChar char="§"/>
            </a:pPr>
            <a:r>
              <a:rPr lang="en-GB" sz="1400" dirty="0">
                <a:solidFill>
                  <a:sysClr val="windowText" lastClr="000000"/>
                </a:solidFill>
              </a:rPr>
              <a:t>A lower </a:t>
            </a:r>
            <a:r>
              <a:rPr lang="en-GB" sz="1400" dirty="0" smtClean="0">
                <a:solidFill>
                  <a:sysClr val="windowText" lastClr="000000"/>
                </a:solidFill>
              </a:rPr>
              <a:t>threshold </a:t>
            </a:r>
            <a:r>
              <a:rPr lang="en-GB" sz="1400" dirty="0">
                <a:solidFill>
                  <a:sysClr val="windowText" lastClr="000000"/>
                </a:solidFill>
              </a:rPr>
              <a:t>compared to non-perinatal patients should be maintained for accepting referrals, </a:t>
            </a:r>
            <a:r>
              <a:rPr lang="en-GB" sz="1400" dirty="0" smtClean="0">
                <a:solidFill>
                  <a:sysClr val="windowText" lastClr="000000"/>
                </a:solidFill>
              </a:rPr>
              <a:t>admissions </a:t>
            </a:r>
            <a:r>
              <a:rPr lang="en-GB" sz="1400" dirty="0">
                <a:solidFill>
                  <a:sysClr val="windowText" lastClr="000000"/>
                </a:solidFill>
              </a:rPr>
              <a:t>and </a:t>
            </a:r>
            <a:r>
              <a:rPr lang="en-GB" sz="1400" dirty="0" smtClean="0">
                <a:solidFill>
                  <a:sysClr val="windowText" lastClr="000000"/>
                </a:solidFill>
              </a:rPr>
              <a:t>interventions. </a:t>
            </a:r>
            <a:r>
              <a:rPr lang="en-GB" sz="1400" dirty="0">
                <a:solidFill>
                  <a:sysClr val="windowText" lastClr="000000"/>
                </a:solidFill>
              </a:rPr>
              <a:t>This is due to the additional risks posed to mother and infant and the fact that disorders in the early postpartum period can deteriorate quickly.</a:t>
            </a:r>
            <a:endParaRPr lang="en-GB" sz="1400" dirty="0">
              <a:latin typeface="Calibri" panose="020F0502020204030204" pitchFamily="34" charset="0"/>
              <a:cs typeface="Calibri" panose="020F0502020204030204" pitchFamily="34" charset="0"/>
            </a:endParaRPr>
          </a:p>
          <a:p>
            <a:pPr marL="0" indent="0" algn="ctr">
              <a:buNone/>
            </a:pPr>
            <a:endParaRPr lang="en-GB" sz="1800" b="1" dirty="0" smtClean="0">
              <a:solidFill>
                <a:sysClr val="windowText" lastClr="000000"/>
              </a:solidFill>
            </a:endParaRPr>
          </a:p>
          <a:p>
            <a:pPr marL="0" indent="0" algn="ctr">
              <a:buNone/>
            </a:pPr>
            <a:endParaRPr lang="en-GB" sz="1800" b="1" dirty="0">
              <a:solidFill>
                <a:sysClr val="windowText" lastClr="000000"/>
              </a:solidFill>
            </a:endParaRPr>
          </a:p>
          <a:p>
            <a:pPr marL="0" indent="0" algn="ctr">
              <a:buNone/>
            </a:pPr>
            <a:endParaRPr lang="en-GB" sz="2300" b="1" dirty="0" smtClean="0">
              <a:solidFill>
                <a:sysClr val="windowText" lastClr="000000"/>
              </a:solidFill>
            </a:endParaRPr>
          </a:p>
          <a:p>
            <a:pPr algn="just">
              <a:buFont typeface="Wingdings" panose="05000000000000000000" pitchFamily="2" charset="2"/>
              <a:buChar char="§"/>
            </a:pPr>
            <a:endParaRPr lang="en-GB" sz="2500" b="1" dirty="0">
              <a:solidFill>
                <a:sysClr val="windowText" lastClr="000000"/>
              </a:solidFill>
            </a:endParaRPr>
          </a:p>
          <a:p>
            <a:endParaRPr lang="en-GB" dirty="0"/>
          </a:p>
        </p:txBody>
      </p:sp>
      <p:pic>
        <p:nvPicPr>
          <p:cNvPr id="5" name="Content Placeholder 5"/>
          <p:cNvPicPr>
            <a:picLocks/>
          </p:cNvPicPr>
          <p:nvPr/>
        </p:nvPicPr>
        <p:blipFill>
          <a:blip r:embed="rId2" cstate="print">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tretch>
            <a:fillRect/>
          </a:stretch>
        </p:blipFill>
        <p:spPr>
          <a:xfrm>
            <a:off x="4688922" y="391000"/>
            <a:ext cx="1882833" cy="756458"/>
          </a:xfrm>
          <a:prstGeom prst="rect">
            <a:avLst/>
          </a:prstGeom>
          <a:pattFill prst="pct5">
            <a:fgClr>
              <a:schemeClr val="accent1"/>
            </a:fgClr>
            <a:bgClr>
              <a:schemeClr val="bg1"/>
            </a:bgClr>
          </a:pattFill>
        </p:spPr>
      </p:pic>
      <p:pic>
        <p:nvPicPr>
          <p:cNvPr id="6" name="Picture 5"/>
          <p:cNvPicPr/>
          <p:nvPr/>
        </p:nvPicPr>
        <p:blipFill>
          <a:blip r:embed="rId4" cstate="print">
            <a:extLst>
              <a:ext uri="{28A0092B-C50C-407E-A947-70E740481C1C}">
                <a14:useLocalDpi xmlns:a14="http://schemas.microsoft.com/office/drawing/2010/main" val="0"/>
              </a:ext>
            </a:extLst>
          </a:blip>
          <a:stretch>
            <a:fillRect/>
          </a:stretch>
        </p:blipFill>
        <p:spPr>
          <a:xfrm>
            <a:off x="295230" y="385458"/>
            <a:ext cx="762000" cy="762000"/>
          </a:xfrm>
          <a:prstGeom prst="rect">
            <a:avLst/>
          </a:prstGeom>
        </p:spPr>
      </p:pic>
      <p:sp>
        <p:nvSpPr>
          <p:cNvPr id="7" name="TextBox 6"/>
          <p:cNvSpPr txBox="1"/>
          <p:nvPr/>
        </p:nvSpPr>
        <p:spPr>
          <a:xfrm>
            <a:off x="1678945" y="9340751"/>
            <a:ext cx="3351756" cy="268984"/>
          </a:xfrm>
          <a:prstGeom prst="rect">
            <a:avLst/>
          </a:prstGeom>
          <a:noFill/>
          <a:ln>
            <a:solidFill>
              <a:schemeClr val="bg1"/>
            </a:solidFill>
          </a:ln>
        </p:spPr>
        <p:txBody>
          <a:bodyPr wrap="square" rtlCol="0">
            <a:spAutoFit/>
          </a:bodyPr>
          <a:lstStyle/>
          <a:p>
            <a:pPr marL="136800" indent="-136800" algn="ctr">
              <a:lnSpc>
                <a:spcPct val="80000"/>
              </a:lnSpc>
              <a:spcBef>
                <a:spcPts val="675"/>
              </a:spcBef>
            </a:pPr>
            <a:r>
              <a:rPr lang="en-GB" sz="1400" b="1" dirty="0"/>
              <a:t>Post Partum Psychosis </a:t>
            </a:r>
            <a:r>
              <a:rPr lang="en-GB" sz="1400" b="1" dirty="0" smtClean="0"/>
              <a:t>(PPP) Pathway</a:t>
            </a:r>
            <a:endParaRPr lang="en-GB" sz="1400" b="1" dirty="0"/>
          </a:p>
        </p:txBody>
      </p:sp>
      <p:sp>
        <p:nvSpPr>
          <p:cNvPr id="4" name="Slide Number Placeholder 3"/>
          <p:cNvSpPr>
            <a:spLocks noGrp="1"/>
          </p:cNvSpPr>
          <p:nvPr>
            <p:ph type="sldNum" sz="quarter" idx="12"/>
          </p:nvPr>
        </p:nvSpPr>
        <p:spPr/>
        <p:txBody>
          <a:bodyPr/>
          <a:lstStyle/>
          <a:p>
            <a:fld id="{F89CC247-0708-409F-9FFA-041EF870A75D}" type="slidenum">
              <a:rPr lang="en-GB" smtClean="0"/>
              <a:t>5</a:t>
            </a:fld>
            <a:endParaRPr lang="en-GB"/>
          </a:p>
        </p:txBody>
      </p:sp>
    </p:spTree>
    <p:extLst>
      <p:ext uri="{BB962C8B-B14F-4D97-AF65-F5344CB8AC3E}">
        <p14:creationId xmlns:p14="http://schemas.microsoft.com/office/powerpoint/2010/main" val="21643521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 y="531935"/>
            <a:ext cx="5657850" cy="2098050"/>
          </a:xfrm>
        </p:spPr>
        <p:txBody>
          <a:bodyPr/>
          <a:lstStyle/>
          <a:p>
            <a:pPr algn="ctr"/>
            <a:r>
              <a:rPr lang="en-GB" b="1" u="sng" dirty="0" smtClean="0">
                <a:solidFill>
                  <a:sysClr val="windowText" lastClr="000000"/>
                </a:solidFill>
              </a:rPr>
              <a:t>ACTION 2 </a:t>
            </a:r>
            <a:r>
              <a:rPr lang="en-GB" sz="2000" b="1" dirty="0">
                <a:solidFill>
                  <a:sysClr val="windowText" lastClr="000000"/>
                </a:solidFill>
              </a:rPr>
              <a:t/>
            </a:r>
            <a:br>
              <a:rPr lang="en-GB" sz="2000" b="1" dirty="0">
                <a:solidFill>
                  <a:sysClr val="windowText" lastClr="000000"/>
                </a:solidFill>
              </a:rPr>
            </a:br>
            <a:r>
              <a:rPr lang="en-GB" sz="2400" b="1" dirty="0" smtClean="0">
                <a:solidFill>
                  <a:sysClr val="windowText" lastClr="000000"/>
                </a:solidFill>
              </a:rPr>
              <a:t>Crisis Team Response*</a:t>
            </a:r>
            <a:r>
              <a:rPr lang="en-GB" sz="2000" b="1" dirty="0" smtClean="0">
                <a:solidFill>
                  <a:sysClr val="windowText" lastClr="000000"/>
                </a:solidFill>
              </a:rPr>
              <a:t/>
            </a:r>
            <a:br>
              <a:rPr lang="en-GB" sz="2000" b="1" dirty="0" smtClean="0">
                <a:solidFill>
                  <a:sysClr val="windowText" lastClr="000000"/>
                </a:solidFill>
              </a:rPr>
            </a:br>
            <a:endParaRPr lang="en-GB" sz="2000" dirty="0"/>
          </a:p>
        </p:txBody>
      </p:sp>
      <p:sp>
        <p:nvSpPr>
          <p:cNvPr id="3" name="Content Placeholder 2"/>
          <p:cNvSpPr>
            <a:spLocks noGrp="1"/>
          </p:cNvSpPr>
          <p:nvPr>
            <p:ph idx="1"/>
          </p:nvPr>
        </p:nvSpPr>
        <p:spPr>
          <a:xfrm>
            <a:off x="676230" y="2634959"/>
            <a:ext cx="5657851" cy="6710766"/>
          </a:xfrm>
        </p:spPr>
        <p:txBody>
          <a:bodyPr>
            <a:normAutofit fontScale="92500" lnSpcReduction="10000"/>
          </a:bodyPr>
          <a:lstStyle/>
          <a:p>
            <a:pPr>
              <a:buFont typeface="Wingdings" panose="05000000000000000000" pitchFamily="2" charset="2"/>
              <a:buChar char="§"/>
            </a:pPr>
            <a:r>
              <a:rPr lang="en-GB" sz="1400" dirty="0" smtClean="0">
                <a:solidFill>
                  <a:prstClr val="black"/>
                </a:solidFill>
              </a:rPr>
              <a:t>MH </a:t>
            </a:r>
            <a:r>
              <a:rPr lang="en-GB" sz="1400" dirty="0">
                <a:solidFill>
                  <a:prstClr val="black"/>
                </a:solidFill>
              </a:rPr>
              <a:t>professional should contact most appropriate person </a:t>
            </a:r>
            <a:r>
              <a:rPr lang="en-GB" sz="1400" dirty="0" smtClean="0">
                <a:solidFill>
                  <a:prstClr val="black"/>
                </a:solidFill>
              </a:rPr>
              <a:t>(service user, </a:t>
            </a:r>
            <a:r>
              <a:rPr lang="en-GB" sz="1400" dirty="0">
                <a:solidFill>
                  <a:prstClr val="black"/>
                </a:solidFill>
              </a:rPr>
              <a:t>family member/carer or health social care professional) without delay and agree next steps to be provided in the </a:t>
            </a:r>
            <a:r>
              <a:rPr lang="en-GB" sz="1400" dirty="0" smtClean="0">
                <a:solidFill>
                  <a:prstClr val="black"/>
                </a:solidFill>
              </a:rPr>
              <a:t>service users </a:t>
            </a:r>
            <a:r>
              <a:rPr lang="en-GB" sz="1400" dirty="0">
                <a:solidFill>
                  <a:prstClr val="black"/>
                </a:solidFill>
              </a:rPr>
              <a:t>care and support. </a:t>
            </a:r>
          </a:p>
          <a:p>
            <a:pPr>
              <a:spcAft>
                <a:spcPts val="600"/>
              </a:spcAft>
              <a:buFont typeface="Wingdings" panose="05000000000000000000" pitchFamily="2" charset="2"/>
              <a:buChar char="§"/>
            </a:pPr>
            <a:r>
              <a:rPr lang="en-GB" sz="1400" b="1" dirty="0" smtClean="0">
                <a:solidFill>
                  <a:prstClr val="black"/>
                </a:solidFill>
              </a:rPr>
              <a:t>Crisis Team face </a:t>
            </a:r>
            <a:r>
              <a:rPr lang="en-GB" sz="1400" b="1" dirty="0">
                <a:solidFill>
                  <a:prstClr val="black"/>
                </a:solidFill>
              </a:rPr>
              <a:t>to face assessment within 4 hours of referral is required.</a:t>
            </a:r>
          </a:p>
          <a:p>
            <a:pPr>
              <a:spcAft>
                <a:spcPts val="600"/>
              </a:spcAft>
              <a:buFont typeface="Wingdings" panose="05000000000000000000" pitchFamily="2" charset="2"/>
              <a:buChar char="§"/>
            </a:pPr>
            <a:r>
              <a:rPr lang="en-GB" sz="1400" dirty="0">
                <a:solidFill>
                  <a:prstClr val="black"/>
                </a:solidFill>
              </a:rPr>
              <a:t>Failure to provide an emergency referral and adequate assessment or start treatment immediately poses significant risk to mother and baby</a:t>
            </a:r>
          </a:p>
          <a:p>
            <a:pPr>
              <a:spcAft>
                <a:spcPts val="600"/>
              </a:spcAft>
              <a:buFont typeface="Wingdings" panose="05000000000000000000" pitchFamily="2" charset="2"/>
              <a:buChar char="§"/>
            </a:pPr>
            <a:r>
              <a:rPr lang="en-GB" sz="1400" dirty="0">
                <a:solidFill>
                  <a:prstClr val="black"/>
                </a:solidFill>
              </a:rPr>
              <a:t>Consider and assess the need for Safeguarding if Mother or baby is felt to be at </a:t>
            </a:r>
            <a:r>
              <a:rPr lang="en-GB" sz="1400" dirty="0" smtClean="0">
                <a:solidFill>
                  <a:prstClr val="black"/>
                </a:solidFill>
              </a:rPr>
              <a:t>risk</a:t>
            </a:r>
            <a:endParaRPr lang="en-GB" sz="1400" dirty="0">
              <a:solidFill>
                <a:prstClr val="black"/>
              </a:solidFill>
            </a:endParaRPr>
          </a:p>
          <a:p>
            <a:pPr>
              <a:lnSpc>
                <a:spcPct val="80000"/>
              </a:lnSpc>
              <a:buFont typeface="Wingdings" panose="05000000000000000000" pitchFamily="2" charset="2"/>
              <a:buChar char="§"/>
            </a:pPr>
            <a:r>
              <a:rPr lang="en-GB" sz="1400" b="1" dirty="0" smtClean="0">
                <a:solidFill>
                  <a:schemeClr val="tx1"/>
                </a:solidFill>
              </a:rPr>
              <a:t>Refer </a:t>
            </a:r>
            <a:r>
              <a:rPr lang="en-GB" sz="1400" b="1" dirty="0">
                <a:solidFill>
                  <a:schemeClr val="tx1"/>
                </a:solidFill>
              </a:rPr>
              <a:t>to community perinatal </a:t>
            </a:r>
            <a:r>
              <a:rPr lang="en-GB" sz="1400" b="1" dirty="0" smtClean="0">
                <a:solidFill>
                  <a:schemeClr val="tx1"/>
                </a:solidFill>
              </a:rPr>
              <a:t>mental health service </a:t>
            </a:r>
            <a:r>
              <a:rPr lang="en-GB" sz="1400" b="1" dirty="0">
                <a:solidFill>
                  <a:schemeClr val="tx1"/>
                </a:solidFill>
              </a:rPr>
              <a:t>within 1 working </a:t>
            </a:r>
            <a:r>
              <a:rPr lang="en-GB" sz="1400" b="1" dirty="0" smtClean="0">
                <a:solidFill>
                  <a:schemeClr val="tx1"/>
                </a:solidFill>
              </a:rPr>
              <a:t>day  </a:t>
            </a:r>
            <a:r>
              <a:rPr lang="en-US" b="1" u="sng" dirty="0" smtClean="0">
                <a:hlinkClick r:id="rId2"/>
              </a:rPr>
              <a:t>awp.perinatalmentalhealthservice@nhs.net</a:t>
            </a:r>
            <a:r>
              <a:rPr lang="en-US" dirty="0" smtClean="0"/>
              <a:t>. - BNSSG </a:t>
            </a:r>
            <a:r>
              <a:rPr lang="en-GB" b="1" dirty="0" smtClean="0">
                <a:hlinkClick r:id="rId3"/>
              </a:rPr>
              <a:t>awp.referralsbswperinatal@nhs.net</a:t>
            </a:r>
            <a:r>
              <a:rPr lang="en-GB" b="1" dirty="0" smtClean="0"/>
              <a:t> - </a:t>
            </a:r>
            <a:r>
              <a:rPr lang="en-GB" dirty="0" smtClean="0"/>
              <a:t>BSW</a:t>
            </a:r>
            <a:endParaRPr lang="en-GB" sz="1400" dirty="0" smtClean="0">
              <a:solidFill>
                <a:schemeClr val="tx1"/>
              </a:solidFill>
            </a:endParaRPr>
          </a:p>
          <a:p>
            <a:pPr>
              <a:lnSpc>
                <a:spcPct val="80000"/>
              </a:lnSpc>
              <a:buFont typeface="Wingdings" panose="05000000000000000000" pitchFamily="2" charset="2"/>
              <a:buChar char="§"/>
            </a:pPr>
            <a:r>
              <a:rPr lang="en-GB" sz="1400" dirty="0" smtClean="0">
                <a:solidFill>
                  <a:schemeClr val="tx1"/>
                </a:solidFill>
              </a:rPr>
              <a:t>On </a:t>
            </a:r>
            <a:r>
              <a:rPr lang="en-GB" sz="1400" dirty="0">
                <a:solidFill>
                  <a:schemeClr val="tx1"/>
                </a:solidFill>
              </a:rPr>
              <a:t>call Consultant is available for advice and guidance or Perinatal Consultant Psychiatrist within </a:t>
            </a:r>
            <a:r>
              <a:rPr lang="en-GB" sz="1400" dirty="0" smtClean="0">
                <a:solidFill>
                  <a:schemeClr val="tx1"/>
                </a:solidFill>
              </a:rPr>
              <a:t>working hours   On call </a:t>
            </a:r>
            <a:r>
              <a:rPr lang="en-GB" sz="1400" dirty="0" err="1" smtClean="0">
                <a:solidFill>
                  <a:schemeClr val="tx1"/>
                </a:solidFill>
              </a:rPr>
              <a:t>Rota’s</a:t>
            </a:r>
            <a:r>
              <a:rPr lang="en-GB" sz="1400" dirty="0" smtClean="0">
                <a:solidFill>
                  <a:schemeClr val="tx1"/>
                </a:solidFill>
              </a:rPr>
              <a:t> </a:t>
            </a:r>
            <a:r>
              <a:rPr lang="en-GB" sz="1400" dirty="0">
                <a:solidFill>
                  <a:schemeClr val="tx1"/>
                </a:solidFill>
              </a:rPr>
              <a:t>are available on O</a:t>
            </a:r>
            <a:r>
              <a:rPr lang="en-GB" sz="1400" dirty="0" smtClean="0">
                <a:solidFill>
                  <a:schemeClr val="tx1"/>
                </a:solidFill>
              </a:rPr>
              <a:t>urspace </a:t>
            </a:r>
            <a:r>
              <a:rPr lang="en-GB" sz="1400" dirty="0">
                <a:solidFill>
                  <a:schemeClr val="tx1"/>
                </a:solidFill>
              </a:rPr>
              <a:t>or via AWP </a:t>
            </a:r>
            <a:r>
              <a:rPr lang="en-GB" sz="1400" dirty="0" smtClean="0">
                <a:solidFill>
                  <a:schemeClr val="tx1"/>
                </a:solidFill>
              </a:rPr>
              <a:t>switchboard – 01225 325680</a:t>
            </a:r>
            <a:r>
              <a:rPr lang="en-GB" dirty="0"/>
              <a:t> </a:t>
            </a:r>
            <a:r>
              <a:rPr lang="en-GB" sz="1400" dirty="0" smtClean="0">
                <a:solidFill>
                  <a:schemeClr val="tx1"/>
                </a:solidFill>
              </a:rPr>
              <a:t>)</a:t>
            </a:r>
          </a:p>
          <a:p>
            <a:pPr>
              <a:lnSpc>
                <a:spcPct val="80000"/>
              </a:lnSpc>
              <a:buFont typeface="Wingdings" panose="05000000000000000000" pitchFamily="2" charset="2"/>
              <a:buChar char="§"/>
            </a:pPr>
            <a:r>
              <a:rPr lang="en-GB" sz="1400" dirty="0">
                <a:solidFill>
                  <a:prstClr val="black"/>
                </a:solidFill>
              </a:rPr>
              <a:t>Specialist advice is </a:t>
            </a:r>
            <a:r>
              <a:rPr lang="en-GB" sz="1400" dirty="0">
                <a:solidFill>
                  <a:schemeClr val="tx1"/>
                </a:solidFill>
              </a:rPr>
              <a:t>available through </a:t>
            </a:r>
            <a:r>
              <a:rPr lang="en-GB" sz="1400" dirty="0" smtClean="0">
                <a:solidFill>
                  <a:schemeClr val="tx1"/>
                </a:solidFill>
              </a:rPr>
              <a:t>-                                                                      </a:t>
            </a:r>
            <a:r>
              <a:rPr lang="en-GB" sz="1400" dirty="0">
                <a:solidFill>
                  <a:schemeClr val="tx1"/>
                </a:solidFill>
              </a:rPr>
              <a:t>Mother and Baby Unit, </a:t>
            </a:r>
            <a:r>
              <a:rPr lang="en-GB" sz="1400" dirty="0" smtClean="0">
                <a:solidFill>
                  <a:schemeClr val="tx1"/>
                </a:solidFill>
              </a:rPr>
              <a:t>all hours on </a:t>
            </a:r>
            <a:r>
              <a:rPr lang="en-GB" sz="1400" dirty="0">
                <a:solidFill>
                  <a:schemeClr val="tx1"/>
                </a:solidFill>
              </a:rPr>
              <a:t>0117 </a:t>
            </a:r>
            <a:r>
              <a:rPr lang="en-GB" sz="1400" dirty="0" smtClean="0">
                <a:solidFill>
                  <a:schemeClr val="tx1"/>
                </a:solidFill>
              </a:rPr>
              <a:t>3546690                                             Community Perinatal Teams during working hours                                                  BNSSG 01179195826 &amp; </a:t>
            </a:r>
            <a:r>
              <a:rPr lang="en-GB" sz="1400" dirty="0">
                <a:solidFill>
                  <a:schemeClr val="tx1"/>
                </a:solidFill>
              </a:rPr>
              <a:t>BSW 01249767851</a:t>
            </a:r>
            <a:endParaRPr lang="en-US" sz="1400" dirty="0">
              <a:solidFill>
                <a:schemeClr val="tx1"/>
              </a:solidFill>
            </a:endParaRPr>
          </a:p>
          <a:p>
            <a:pPr>
              <a:lnSpc>
                <a:spcPct val="80000"/>
              </a:lnSpc>
              <a:buFont typeface="Wingdings" panose="05000000000000000000" pitchFamily="2" charset="2"/>
              <a:buChar char="§"/>
            </a:pPr>
            <a:endParaRPr lang="en-GB" sz="1400" b="1" dirty="0" smtClean="0">
              <a:solidFill>
                <a:schemeClr val="tx1"/>
              </a:solidFill>
            </a:endParaRPr>
          </a:p>
          <a:p>
            <a:pPr>
              <a:lnSpc>
                <a:spcPct val="80000"/>
              </a:lnSpc>
              <a:buFont typeface="Wingdings" panose="05000000000000000000" pitchFamily="2" charset="2"/>
              <a:buChar char="§"/>
            </a:pPr>
            <a:r>
              <a:rPr lang="en-GB" sz="1400" dirty="0" smtClean="0">
                <a:solidFill>
                  <a:schemeClr val="tx1"/>
                </a:solidFill>
              </a:rPr>
              <a:t>Prior </a:t>
            </a:r>
            <a:r>
              <a:rPr lang="en-GB" sz="1400" dirty="0">
                <a:solidFill>
                  <a:schemeClr val="tx1"/>
                </a:solidFill>
              </a:rPr>
              <a:t>to assessment check </a:t>
            </a:r>
            <a:r>
              <a:rPr lang="en-GB" sz="1400" dirty="0" err="1">
                <a:solidFill>
                  <a:schemeClr val="tx1"/>
                </a:solidFill>
              </a:rPr>
              <a:t>Webbeds</a:t>
            </a:r>
            <a:r>
              <a:rPr lang="en-GB" sz="1400" dirty="0">
                <a:solidFill>
                  <a:schemeClr val="tx1"/>
                </a:solidFill>
              </a:rPr>
              <a:t> for MBU bed availability: </a:t>
            </a:r>
            <a:r>
              <a:rPr lang="en-GB" sz="1400" b="1" dirty="0">
                <a:solidFill>
                  <a:schemeClr val="tx1"/>
                </a:solidFill>
                <a:hlinkClick r:id="rId4"/>
              </a:rPr>
              <a:t>https://www.nhswebbeds.co.uk</a:t>
            </a:r>
            <a:r>
              <a:rPr lang="en-GB" sz="1400" b="1" dirty="0">
                <a:solidFill>
                  <a:schemeClr val="tx1"/>
                </a:solidFill>
              </a:rPr>
              <a:t> </a:t>
            </a:r>
            <a:endParaRPr lang="en-GB" sz="1400" b="1" dirty="0" smtClean="0">
              <a:solidFill>
                <a:schemeClr val="tx1"/>
              </a:solidFill>
            </a:endParaRPr>
          </a:p>
          <a:p>
            <a:pPr marL="0" indent="0" algn="ctr">
              <a:lnSpc>
                <a:spcPct val="80000"/>
              </a:lnSpc>
              <a:buNone/>
            </a:pPr>
            <a:endParaRPr lang="en-GB" sz="800" dirty="0" smtClean="0">
              <a:solidFill>
                <a:schemeClr val="tx1"/>
              </a:solidFill>
            </a:endParaRPr>
          </a:p>
          <a:p>
            <a:pPr marL="0" indent="0" algn="ctr">
              <a:lnSpc>
                <a:spcPct val="80000"/>
              </a:lnSpc>
              <a:buNone/>
            </a:pPr>
            <a:r>
              <a:rPr lang="en-GB" sz="2400" dirty="0" smtClean="0">
                <a:solidFill>
                  <a:schemeClr val="tx1"/>
                </a:solidFill>
              </a:rPr>
              <a:t>*</a:t>
            </a:r>
            <a:r>
              <a:rPr lang="en-GB" sz="1400" dirty="0" smtClean="0">
                <a:solidFill>
                  <a:schemeClr val="tx1"/>
                </a:solidFill>
              </a:rPr>
              <a:t>Liaison Psychiatry if service user is presenting at hospital emergency department</a:t>
            </a:r>
          </a:p>
          <a:p>
            <a:pPr marL="0" indent="0">
              <a:lnSpc>
                <a:spcPct val="80000"/>
              </a:lnSpc>
              <a:buNone/>
            </a:pPr>
            <a:endParaRPr lang="en-GB" sz="800" dirty="0" smtClean="0">
              <a:solidFill>
                <a:schemeClr val="tx1"/>
              </a:solidFill>
            </a:endParaRPr>
          </a:p>
          <a:p>
            <a:pPr marL="0" indent="0" algn="ctr">
              <a:lnSpc>
                <a:spcPct val="80000"/>
              </a:lnSpc>
              <a:buNone/>
            </a:pPr>
            <a:r>
              <a:rPr lang="en-GB" sz="1200" dirty="0" smtClean="0">
                <a:solidFill>
                  <a:schemeClr val="tx1"/>
                </a:solidFill>
              </a:rPr>
              <a:t>NICE </a:t>
            </a:r>
            <a:r>
              <a:rPr lang="en-GB" sz="1200" dirty="0">
                <a:solidFill>
                  <a:schemeClr val="tx1"/>
                </a:solidFill>
              </a:rPr>
              <a:t>recommend treatment of Mum and baby together.  Severity of symptoms and nature of risk may result in MBU not being an appropriate environment.  This should be considered as part of MBU discussion. </a:t>
            </a:r>
            <a:endParaRPr lang="en-GB" sz="1200" dirty="0" smtClean="0">
              <a:solidFill>
                <a:schemeClr val="tx1"/>
              </a:solidFill>
            </a:endParaRPr>
          </a:p>
          <a:p>
            <a:pPr marL="0" indent="0" algn="ctr">
              <a:lnSpc>
                <a:spcPct val="80000"/>
              </a:lnSpc>
              <a:buNone/>
            </a:pPr>
            <a:r>
              <a:rPr lang="en-GB" sz="1200" b="1" dirty="0" smtClean="0">
                <a:solidFill>
                  <a:srgbClr val="FF0000"/>
                </a:solidFill>
              </a:rPr>
              <a:t> </a:t>
            </a:r>
            <a:r>
              <a:rPr lang="en-GB" sz="1200" i="1" dirty="0">
                <a:solidFill>
                  <a:schemeClr val="tx1"/>
                </a:solidFill>
              </a:rPr>
              <a:t>“There should be an expectation of early consultant involvement in assessment &amp; management” </a:t>
            </a:r>
            <a:r>
              <a:rPr lang="en-GB" sz="1200" dirty="0">
                <a:solidFill>
                  <a:schemeClr val="tx1"/>
                </a:solidFill>
              </a:rPr>
              <a:t>MBRRACE-UK 2018</a:t>
            </a:r>
          </a:p>
          <a:p>
            <a:pPr marL="136800" indent="-136800" algn="ctr">
              <a:spcAft>
                <a:spcPts val="600"/>
              </a:spcAft>
              <a:buNone/>
            </a:pPr>
            <a:endParaRPr lang="en-GB" sz="1600" b="1" dirty="0">
              <a:latin typeface="Calibri" panose="020F0502020204030204" pitchFamily="34" charset="0"/>
              <a:cs typeface="Calibri" panose="020F0502020204030204" pitchFamily="34" charset="0"/>
            </a:endParaRPr>
          </a:p>
          <a:p>
            <a:endParaRPr lang="en-GB" dirty="0"/>
          </a:p>
        </p:txBody>
      </p:sp>
      <p:pic>
        <p:nvPicPr>
          <p:cNvPr id="4" name="Content Placeholder 5"/>
          <p:cNvPicPr>
            <a:picLocks/>
          </p:cNvPicPr>
          <p:nvPr/>
        </p:nvPicPr>
        <p:blipFill>
          <a:blip r:embed="rId5" cstate="print">
            <a:extLst>
              <a:ext uri="{BEBA8EAE-BF5A-486C-A8C5-ECC9F3942E4B}">
                <a14:imgProps xmlns:a14="http://schemas.microsoft.com/office/drawing/2010/main">
                  <a14:imgLayer r:embed="rId6">
                    <a14:imgEffect>
                      <a14:saturation sat="400000"/>
                    </a14:imgEffect>
                  </a14:imgLayer>
                </a14:imgProps>
              </a:ext>
              <a:ext uri="{28A0092B-C50C-407E-A947-70E740481C1C}">
                <a14:useLocalDpi xmlns:a14="http://schemas.microsoft.com/office/drawing/2010/main" val="0"/>
              </a:ext>
            </a:extLst>
          </a:blip>
          <a:stretch>
            <a:fillRect/>
          </a:stretch>
        </p:blipFill>
        <p:spPr>
          <a:xfrm>
            <a:off x="4688922" y="391000"/>
            <a:ext cx="1882833" cy="756458"/>
          </a:xfrm>
          <a:prstGeom prst="rect">
            <a:avLst/>
          </a:prstGeom>
          <a:pattFill prst="pct5">
            <a:fgClr>
              <a:schemeClr val="accent1"/>
            </a:fgClr>
            <a:bgClr>
              <a:schemeClr val="bg1"/>
            </a:bgClr>
          </a:pattFill>
        </p:spPr>
      </p:pic>
      <p:pic>
        <p:nvPicPr>
          <p:cNvPr id="5" name="Picture 4"/>
          <p:cNvPicPr/>
          <p:nvPr/>
        </p:nvPicPr>
        <p:blipFill>
          <a:blip r:embed="rId7" cstate="print">
            <a:extLst>
              <a:ext uri="{28A0092B-C50C-407E-A947-70E740481C1C}">
                <a14:useLocalDpi xmlns:a14="http://schemas.microsoft.com/office/drawing/2010/main" val="0"/>
              </a:ext>
            </a:extLst>
          </a:blip>
          <a:stretch>
            <a:fillRect/>
          </a:stretch>
        </p:blipFill>
        <p:spPr>
          <a:xfrm>
            <a:off x="295230" y="385458"/>
            <a:ext cx="762000" cy="762000"/>
          </a:xfrm>
          <a:prstGeom prst="rect">
            <a:avLst/>
          </a:prstGeom>
        </p:spPr>
      </p:pic>
      <p:sp>
        <p:nvSpPr>
          <p:cNvPr id="6" name="TextBox 5"/>
          <p:cNvSpPr txBox="1"/>
          <p:nvPr/>
        </p:nvSpPr>
        <p:spPr>
          <a:xfrm>
            <a:off x="1678945" y="9340751"/>
            <a:ext cx="3351756" cy="268984"/>
          </a:xfrm>
          <a:prstGeom prst="rect">
            <a:avLst/>
          </a:prstGeom>
          <a:noFill/>
          <a:ln>
            <a:solidFill>
              <a:schemeClr val="bg1"/>
            </a:solidFill>
          </a:ln>
        </p:spPr>
        <p:txBody>
          <a:bodyPr wrap="square" rtlCol="0">
            <a:spAutoFit/>
          </a:bodyPr>
          <a:lstStyle/>
          <a:p>
            <a:pPr marL="136800" indent="-136800" algn="ctr">
              <a:lnSpc>
                <a:spcPct val="80000"/>
              </a:lnSpc>
              <a:spcBef>
                <a:spcPts val="675"/>
              </a:spcBef>
            </a:pPr>
            <a:r>
              <a:rPr lang="en-GB" sz="1400" b="1" dirty="0"/>
              <a:t>Post Partum Psychosis </a:t>
            </a:r>
            <a:r>
              <a:rPr lang="en-GB" sz="1400" b="1" dirty="0" smtClean="0"/>
              <a:t>(PPP) Pathway</a:t>
            </a:r>
            <a:endParaRPr lang="en-GB" sz="1400" b="1" dirty="0"/>
          </a:p>
        </p:txBody>
      </p:sp>
      <p:sp>
        <p:nvSpPr>
          <p:cNvPr id="7" name="Slide Number Placeholder 6"/>
          <p:cNvSpPr>
            <a:spLocks noGrp="1"/>
          </p:cNvSpPr>
          <p:nvPr>
            <p:ph type="sldNum" sz="quarter" idx="12"/>
          </p:nvPr>
        </p:nvSpPr>
        <p:spPr/>
        <p:txBody>
          <a:bodyPr/>
          <a:lstStyle/>
          <a:p>
            <a:fld id="{F89CC247-0708-409F-9FFA-041EF870A75D}" type="slidenum">
              <a:rPr lang="en-GB" smtClean="0"/>
              <a:t>6</a:t>
            </a:fld>
            <a:endParaRPr lang="en-GB"/>
          </a:p>
        </p:txBody>
      </p:sp>
    </p:spTree>
    <p:extLst>
      <p:ext uri="{BB962C8B-B14F-4D97-AF65-F5344CB8AC3E}">
        <p14:creationId xmlns:p14="http://schemas.microsoft.com/office/powerpoint/2010/main" val="19875142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 y="638710"/>
            <a:ext cx="5657850" cy="2095538"/>
          </a:xfrm>
        </p:spPr>
        <p:txBody>
          <a:bodyPr/>
          <a:lstStyle/>
          <a:p>
            <a:pPr algn="ctr"/>
            <a:r>
              <a:rPr lang="en-GB" b="1" u="sng" dirty="0" smtClean="0">
                <a:solidFill>
                  <a:sysClr val="windowText" lastClr="000000"/>
                </a:solidFill>
              </a:rPr>
              <a:t>ACTION 3 </a:t>
            </a:r>
            <a:r>
              <a:rPr lang="en-GB" sz="2400" b="1" dirty="0">
                <a:solidFill>
                  <a:sysClr val="windowText" lastClr="000000"/>
                </a:solidFill>
              </a:rPr>
              <a:t/>
            </a:r>
            <a:br>
              <a:rPr lang="en-GB" sz="2400" b="1" dirty="0">
                <a:solidFill>
                  <a:sysClr val="windowText" lastClr="000000"/>
                </a:solidFill>
              </a:rPr>
            </a:br>
            <a:r>
              <a:rPr lang="en-GB" sz="2000" dirty="0" smtClean="0">
                <a:ln>
                  <a:solidFill>
                    <a:schemeClr val="bg1"/>
                  </a:solidFill>
                </a:ln>
                <a:solidFill>
                  <a:schemeClr val="tx1"/>
                </a:solidFill>
                <a:latin typeface="Arial Black" panose="020B0A04020102020204" pitchFamily="34" charset="0"/>
              </a:rPr>
              <a:t>Emergency </a:t>
            </a:r>
            <a:r>
              <a:rPr lang="en-GB" sz="2000" dirty="0">
                <a:ln>
                  <a:solidFill>
                    <a:schemeClr val="bg1"/>
                  </a:solidFill>
                </a:ln>
                <a:solidFill>
                  <a:schemeClr val="tx1"/>
                </a:solidFill>
                <a:latin typeface="Arial Black" panose="020B0A04020102020204" pitchFamily="34" charset="0"/>
              </a:rPr>
              <a:t>Medical </a:t>
            </a:r>
            <a:r>
              <a:rPr lang="en-GB" sz="2000" dirty="0" smtClean="0">
                <a:ln>
                  <a:solidFill>
                    <a:schemeClr val="bg1"/>
                  </a:solidFill>
                </a:ln>
                <a:solidFill>
                  <a:schemeClr val="tx1"/>
                </a:solidFill>
                <a:latin typeface="Arial Black" panose="020B0A04020102020204" pitchFamily="34" charset="0"/>
              </a:rPr>
              <a:t>Treatment</a:t>
            </a:r>
            <a:r>
              <a:rPr lang="en-GB" b="1" u="sng" dirty="0">
                <a:ln>
                  <a:solidFill>
                    <a:schemeClr val="bg1"/>
                  </a:solidFill>
                </a:ln>
                <a:solidFill>
                  <a:srgbClr val="FF0000"/>
                </a:solidFill>
                <a:latin typeface="Arial Black" panose="020B0A04020102020204" pitchFamily="34" charset="0"/>
              </a:rPr>
              <a:t/>
            </a:r>
            <a:br>
              <a:rPr lang="en-GB" b="1" u="sng" dirty="0">
                <a:ln>
                  <a:solidFill>
                    <a:schemeClr val="bg1"/>
                  </a:solidFill>
                </a:ln>
                <a:solidFill>
                  <a:srgbClr val="FF0000"/>
                </a:solidFill>
                <a:latin typeface="Arial Black" panose="020B0A04020102020204" pitchFamily="34" charset="0"/>
              </a:rPr>
            </a:br>
            <a:endParaRPr lang="en-GB" dirty="0"/>
          </a:p>
        </p:txBody>
      </p:sp>
      <p:sp>
        <p:nvSpPr>
          <p:cNvPr id="3" name="Content Placeholder 2"/>
          <p:cNvSpPr>
            <a:spLocks noGrp="1"/>
          </p:cNvSpPr>
          <p:nvPr>
            <p:ph idx="1"/>
          </p:nvPr>
        </p:nvSpPr>
        <p:spPr>
          <a:xfrm>
            <a:off x="617220" y="2649824"/>
            <a:ext cx="5657851" cy="6775351"/>
          </a:xfrm>
        </p:spPr>
        <p:txBody>
          <a:bodyPr>
            <a:normAutofit fontScale="92500" lnSpcReduction="10000"/>
          </a:bodyPr>
          <a:lstStyle/>
          <a:p>
            <a:pPr marL="342900" indent="-342900">
              <a:buFont typeface="+mj-lt"/>
              <a:buAutoNum type="arabicPeriod"/>
            </a:pPr>
            <a:r>
              <a:rPr lang="en-GB" sz="1600" dirty="0" smtClean="0">
                <a:solidFill>
                  <a:prstClr val="black"/>
                </a:solidFill>
              </a:rPr>
              <a:t>Exclude </a:t>
            </a:r>
            <a:r>
              <a:rPr lang="en-GB" sz="1600" dirty="0">
                <a:solidFill>
                  <a:prstClr val="black"/>
                </a:solidFill>
              </a:rPr>
              <a:t>physical health cause </a:t>
            </a:r>
            <a:r>
              <a:rPr lang="en-GB" sz="1600" dirty="0" err="1">
                <a:solidFill>
                  <a:prstClr val="black"/>
                </a:solidFill>
              </a:rPr>
              <a:t>i.e</a:t>
            </a:r>
            <a:r>
              <a:rPr lang="en-GB" sz="1600" dirty="0">
                <a:solidFill>
                  <a:prstClr val="black"/>
                </a:solidFill>
              </a:rPr>
              <a:t> delirium</a:t>
            </a:r>
          </a:p>
          <a:p>
            <a:pPr marL="342900" indent="-342900">
              <a:buFont typeface="+mj-lt"/>
              <a:buAutoNum type="arabicPeriod"/>
            </a:pPr>
            <a:r>
              <a:rPr lang="en-GB" sz="1600" dirty="0" smtClean="0">
                <a:solidFill>
                  <a:prstClr val="black"/>
                </a:solidFill>
              </a:rPr>
              <a:t>Maintain </a:t>
            </a:r>
            <a:r>
              <a:rPr lang="en-GB" sz="1600" dirty="0">
                <a:solidFill>
                  <a:prstClr val="black"/>
                </a:solidFill>
              </a:rPr>
              <a:t>low threshold for admission to MBU</a:t>
            </a:r>
          </a:p>
          <a:p>
            <a:pPr marL="342900" indent="-342900">
              <a:buFont typeface="+mj-lt"/>
              <a:buAutoNum type="arabicPeriod"/>
            </a:pPr>
            <a:r>
              <a:rPr lang="en-GB" sz="1600" dirty="0" smtClean="0">
                <a:solidFill>
                  <a:prstClr val="black"/>
                </a:solidFill>
              </a:rPr>
              <a:t>Aim </a:t>
            </a:r>
            <a:r>
              <a:rPr lang="en-GB" sz="1600" dirty="0">
                <a:solidFill>
                  <a:prstClr val="black"/>
                </a:solidFill>
              </a:rPr>
              <a:t>to keep </a:t>
            </a:r>
            <a:r>
              <a:rPr lang="en-GB" sz="1600" dirty="0" smtClean="0">
                <a:solidFill>
                  <a:prstClr val="black"/>
                </a:solidFill>
              </a:rPr>
              <a:t>mum/baby </a:t>
            </a:r>
            <a:r>
              <a:rPr lang="en-GB" sz="1600" dirty="0">
                <a:solidFill>
                  <a:prstClr val="black"/>
                </a:solidFill>
              </a:rPr>
              <a:t>together unless risks posed to baby’s </a:t>
            </a:r>
            <a:r>
              <a:rPr lang="en-GB" sz="1600" dirty="0" smtClean="0">
                <a:solidFill>
                  <a:prstClr val="black"/>
                </a:solidFill>
              </a:rPr>
              <a:t>safety</a:t>
            </a:r>
          </a:p>
          <a:p>
            <a:pPr marL="342900" indent="-342900">
              <a:buFont typeface="+mj-lt"/>
              <a:buAutoNum type="arabicPeriod"/>
            </a:pPr>
            <a:r>
              <a:rPr lang="en-GB" sz="1600" dirty="0" smtClean="0">
                <a:solidFill>
                  <a:prstClr val="black"/>
                </a:solidFill>
              </a:rPr>
              <a:t>Initiate </a:t>
            </a:r>
            <a:r>
              <a:rPr lang="en-GB" sz="1600" dirty="0">
                <a:solidFill>
                  <a:prstClr val="black"/>
                </a:solidFill>
              </a:rPr>
              <a:t>antipsychotic treatment early; we recommend Olanzapine </a:t>
            </a:r>
            <a:r>
              <a:rPr lang="en-GB" sz="1600" dirty="0" smtClean="0">
                <a:solidFill>
                  <a:prstClr val="black"/>
                </a:solidFill>
              </a:rPr>
              <a:t>or Quetiapine </a:t>
            </a:r>
            <a:r>
              <a:rPr lang="en-GB" sz="1600" dirty="0">
                <a:solidFill>
                  <a:prstClr val="black"/>
                </a:solidFill>
              </a:rPr>
              <a:t>which are both effective and suitable for use </a:t>
            </a:r>
            <a:r>
              <a:rPr lang="en-GB" sz="1600" dirty="0" smtClean="0">
                <a:solidFill>
                  <a:prstClr val="black"/>
                </a:solidFill>
              </a:rPr>
              <a:t>while breastfeeding</a:t>
            </a:r>
            <a:r>
              <a:rPr lang="en-GB" sz="1600" dirty="0">
                <a:solidFill>
                  <a:prstClr val="black"/>
                </a:solidFill>
              </a:rPr>
              <a:t>. </a:t>
            </a:r>
          </a:p>
          <a:p>
            <a:pPr marL="342900" indent="-342900">
              <a:buFont typeface="+mj-lt"/>
              <a:buAutoNum type="arabicPeriod"/>
            </a:pPr>
            <a:r>
              <a:rPr lang="en-GB" sz="1600" dirty="0" smtClean="0">
                <a:solidFill>
                  <a:prstClr val="black"/>
                </a:solidFill>
              </a:rPr>
              <a:t>Consider </a:t>
            </a:r>
            <a:r>
              <a:rPr lang="en-GB" sz="1600" dirty="0">
                <a:solidFill>
                  <a:prstClr val="black"/>
                </a:solidFill>
              </a:rPr>
              <a:t>use of Lorazepam if required to manage acute </a:t>
            </a:r>
            <a:r>
              <a:rPr lang="en-GB" sz="1600" dirty="0" smtClean="0">
                <a:solidFill>
                  <a:prstClr val="black"/>
                </a:solidFill>
              </a:rPr>
              <a:t>agitation</a:t>
            </a:r>
          </a:p>
          <a:p>
            <a:pPr marL="342900" indent="-342900">
              <a:buFont typeface="+mj-lt"/>
              <a:buAutoNum type="arabicPeriod"/>
            </a:pPr>
            <a:r>
              <a:rPr lang="en-GB" sz="1600" dirty="0" smtClean="0">
                <a:solidFill>
                  <a:prstClr val="black"/>
                </a:solidFill>
              </a:rPr>
              <a:t>Regularly </a:t>
            </a:r>
            <a:r>
              <a:rPr lang="en-GB" sz="1600" dirty="0">
                <a:solidFill>
                  <a:prstClr val="black"/>
                </a:solidFill>
              </a:rPr>
              <a:t>Review diagnosis in light of physical health/blood results </a:t>
            </a:r>
            <a:r>
              <a:rPr lang="en-GB" sz="1600" dirty="0" err="1">
                <a:solidFill>
                  <a:prstClr val="black"/>
                </a:solidFill>
              </a:rPr>
              <a:t>etc</a:t>
            </a:r>
            <a:endParaRPr lang="en-GB" sz="1600" dirty="0">
              <a:solidFill>
                <a:prstClr val="black"/>
              </a:solidFill>
            </a:endParaRPr>
          </a:p>
          <a:p>
            <a:pPr marL="136800" indent="-136800" algn="ctr">
              <a:buNone/>
            </a:pPr>
            <a:endParaRPr lang="en-GB" sz="1400" dirty="0" smtClean="0">
              <a:solidFill>
                <a:prstClr val="black"/>
              </a:solidFill>
            </a:endParaRPr>
          </a:p>
          <a:p>
            <a:pPr marL="136800" indent="-136800">
              <a:buNone/>
            </a:pPr>
            <a:r>
              <a:rPr lang="en-GB" sz="1400" b="1" u="sng" dirty="0" smtClean="0">
                <a:solidFill>
                  <a:prstClr val="black"/>
                </a:solidFill>
              </a:rPr>
              <a:t>Further medical resources</a:t>
            </a:r>
            <a:r>
              <a:rPr lang="en-GB" sz="1400" b="1" u="sng" dirty="0">
                <a:solidFill>
                  <a:prstClr val="black"/>
                </a:solidFill>
              </a:rPr>
              <a:t>: </a:t>
            </a:r>
          </a:p>
          <a:p>
            <a:pPr marL="136800" indent="-136800">
              <a:buNone/>
            </a:pPr>
            <a:r>
              <a:rPr lang="en-GB" sz="1400" dirty="0" err="1">
                <a:solidFill>
                  <a:prstClr val="black"/>
                </a:solidFill>
              </a:rPr>
              <a:t>LactMed</a:t>
            </a:r>
            <a:r>
              <a:rPr lang="en-GB" sz="1400" dirty="0">
                <a:solidFill>
                  <a:prstClr val="black"/>
                </a:solidFill>
              </a:rPr>
              <a:t>  https://www.ncbi.nlm.nih.gov/books/NBK501922/</a:t>
            </a:r>
          </a:p>
          <a:p>
            <a:pPr marL="136800" indent="-136800">
              <a:buNone/>
            </a:pPr>
            <a:r>
              <a:rPr lang="en-GB" sz="1400" dirty="0">
                <a:solidFill>
                  <a:prstClr val="black"/>
                </a:solidFill>
              </a:rPr>
              <a:t>BUMPs </a:t>
            </a:r>
            <a:r>
              <a:rPr lang="en-GB" sz="1400" dirty="0" err="1">
                <a:solidFill>
                  <a:prstClr val="black"/>
                </a:solidFill>
              </a:rPr>
              <a:t>bumps</a:t>
            </a:r>
            <a:r>
              <a:rPr lang="en-GB" sz="1400" dirty="0">
                <a:solidFill>
                  <a:prstClr val="black"/>
                </a:solidFill>
              </a:rPr>
              <a:t> - best use of medicine in pregnancy: medicinesinpregnancy.org</a:t>
            </a:r>
          </a:p>
          <a:p>
            <a:pPr marL="136800" indent="-136800">
              <a:buNone/>
            </a:pPr>
            <a:r>
              <a:rPr lang="en-GB" sz="1400" b="1" dirty="0" err="1">
                <a:solidFill>
                  <a:prstClr val="black"/>
                </a:solidFill>
              </a:rPr>
              <a:t>Choiceandmedication</a:t>
            </a:r>
            <a:r>
              <a:rPr lang="en-GB" sz="1400" dirty="0">
                <a:solidFill>
                  <a:prstClr val="black"/>
                </a:solidFill>
              </a:rPr>
              <a:t> </a:t>
            </a:r>
            <a:r>
              <a:rPr lang="en-GB" sz="1400" dirty="0">
                <a:solidFill>
                  <a:prstClr val="black"/>
                </a:solidFill>
                <a:hlinkClick r:id="rId2"/>
              </a:rPr>
              <a:t>Avon and Wiltshire Mental Health Partnership Trust Home (</a:t>
            </a:r>
            <a:r>
              <a:rPr lang="en-GB" sz="1400" dirty="0" smtClean="0">
                <a:solidFill>
                  <a:prstClr val="black"/>
                </a:solidFill>
                <a:hlinkClick r:id="rId2"/>
              </a:rPr>
              <a:t>choiceandmedication.org</a:t>
            </a:r>
            <a:endParaRPr lang="en-GB" sz="1400" dirty="0" smtClean="0">
              <a:solidFill>
                <a:prstClr val="black"/>
              </a:solidFill>
            </a:endParaRPr>
          </a:p>
          <a:p>
            <a:pPr marL="0" indent="0" algn="ctr">
              <a:buNone/>
            </a:pPr>
            <a:endParaRPr lang="en-GB" sz="1300" b="1" dirty="0" smtClean="0">
              <a:ln>
                <a:solidFill>
                  <a:schemeClr val="bg1"/>
                </a:solidFill>
              </a:ln>
              <a:solidFill>
                <a:schemeClr val="tx1"/>
              </a:solidFill>
              <a:latin typeface="Arial Black" panose="020B0A04020102020204" pitchFamily="34" charset="0"/>
            </a:endParaRPr>
          </a:p>
          <a:p>
            <a:pPr marL="0" indent="0" algn="ctr">
              <a:buNone/>
            </a:pPr>
            <a:r>
              <a:rPr lang="en-GB" sz="1300" b="1" dirty="0" smtClean="0">
                <a:ln>
                  <a:solidFill>
                    <a:schemeClr val="bg1"/>
                  </a:solidFill>
                </a:ln>
                <a:solidFill>
                  <a:schemeClr val="tx1"/>
                </a:solidFill>
                <a:latin typeface="Arial Black" panose="020B0A04020102020204" pitchFamily="34" charset="0"/>
              </a:rPr>
              <a:t>Predicting </a:t>
            </a:r>
            <a:r>
              <a:rPr lang="en-GB" sz="1300" b="1" dirty="0">
                <a:ln>
                  <a:solidFill>
                    <a:schemeClr val="bg1"/>
                  </a:solidFill>
                </a:ln>
                <a:solidFill>
                  <a:schemeClr val="tx1"/>
                </a:solidFill>
                <a:latin typeface="Arial Black" panose="020B0A04020102020204" pitchFamily="34" charset="0"/>
              </a:rPr>
              <a:t>Risk for </a:t>
            </a:r>
            <a:r>
              <a:rPr lang="en-GB" sz="1300" b="1" dirty="0" smtClean="0">
                <a:ln>
                  <a:solidFill>
                    <a:schemeClr val="bg1"/>
                  </a:solidFill>
                </a:ln>
                <a:solidFill>
                  <a:schemeClr val="tx1"/>
                </a:solidFill>
                <a:latin typeface="Arial Black" panose="020B0A04020102020204" pitchFamily="34" charset="0"/>
              </a:rPr>
              <a:t>PPP</a:t>
            </a:r>
          </a:p>
          <a:p>
            <a:pPr>
              <a:buFont typeface="Wingdings" panose="05000000000000000000" pitchFamily="2" charset="2"/>
              <a:buChar char="§"/>
            </a:pPr>
            <a:r>
              <a:rPr lang="en-GB" sz="1300" dirty="0" smtClean="0">
                <a:solidFill>
                  <a:sysClr val="windowText" lastClr="000000"/>
                </a:solidFill>
              </a:rPr>
              <a:t>Background </a:t>
            </a:r>
            <a:r>
              <a:rPr lang="en-GB" sz="1300" dirty="0">
                <a:solidFill>
                  <a:sysClr val="windowText" lastClr="000000"/>
                </a:solidFill>
              </a:rPr>
              <a:t>rate 0.1-0.2% (1-2/1000)</a:t>
            </a:r>
          </a:p>
          <a:p>
            <a:pPr>
              <a:buFont typeface="Wingdings" panose="05000000000000000000" pitchFamily="2" charset="2"/>
              <a:buChar char="§"/>
            </a:pPr>
            <a:r>
              <a:rPr lang="en-GB" sz="1300" dirty="0">
                <a:solidFill>
                  <a:sysClr val="windowText" lastClr="000000"/>
                </a:solidFill>
              </a:rPr>
              <a:t>If bipolar affective disorder Type I or Schizoaffective disorder – 20%</a:t>
            </a:r>
          </a:p>
          <a:p>
            <a:pPr>
              <a:buFont typeface="Wingdings" panose="05000000000000000000" pitchFamily="2" charset="2"/>
              <a:buChar char="§"/>
            </a:pPr>
            <a:r>
              <a:rPr lang="en-GB" sz="1300" dirty="0">
                <a:solidFill>
                  <a:sysClr val="windowText" lastClr="000000"/>
                </a:solidFill>
              </a:rPr>
              <a:t>If bipolar/schizoaffective disorder and female first degree relative had PPP – 50%</a:t>
            </a:r>
          </a:p>
          <a:p>
            <a:pPr>
              <a:buFont typeface="Wingdings" panose="05000000000000000000" pitchFamily="2" charset="2"/>
              <a:buChar char="§"/>
            </a:pPr>
            <a:r>
              <a:rPr lang="en-GB" sz="1300" dirty="0">
                <a:solidFill>
                  <a:sysClr val="windowText" lastClr="000000"/>
                </a:solidFill>
              </a:rPr>
              <a:t>If have bipolar/schizoaffective disorder and previous PPP – 50%</a:t>
            </a:r>
          </a:p>
          <a:p>
            <a:pPr>
              <a:buFont typeface="Wingdings" panose="05000000000000000000" pitchFamily="2" charset="2"/>
              <a:buChar char="§"/>
            </a:pPr>
            <a:r>
              <a:rPr lang="en-GB" sz="1300" dirty="0">
                <a:solidFill>
                  <a:sysClr val="windowText" lastClr="000000"/>
                </a:solidFill>
              </a:rPr>
              <a:t>If had previous PPP – 50% in next pregnancy</a:t>
            </a:r>
          </a:p>
          <a:p>
            <a:pPr>
              <a:buFont typeface="Wingdings" panose="05000000000000000000" pitchFamily="2" charset="2"/>
              <a:buChar char="§"/>
            </a:pPr>
            <a:r>
              <a:rPr lang="en-GB" sz="1300" dirty="0">
                <a:solidFill>
                  <a:sysClr val="windowText" lastClr="000000"/>
                </a:solidFill>
              </a:rPr>
              <a:t>If first degree relative had PPP - 3%</a:t>
            </a:r>
          </a:p>
          <a:p>
            <a:pPr marL="136800" indent="-136800">
              <a:buNone/>
            </a:pPr>
            <a:endParaRPr lang="en-GB" sz="1600" dirty="0" smtClean="0">
              <a:solidFill>
                <a:prstClr val="black"/>
              </a:solidFill>
            </a:endParaRPr>
          </a:p>
          <a:p>
            <a:pPr marL="136800" indent="-136800">
              <a:buNone/>
            </a:pPr>
            <a:endParaRPr lang="en-GB" dirty="0"/>
          </a:p>
        </p:txBody>
      </p:sp>
      <p:pic>
        <p:nvPicPr>
          <p:cNvPr id="4" name="Picture 3"/>
          <p:cNvPicPr/>
          <p:nvPr/>
        </p:nvPicPr>
        <p:blipFill>
          <a:blip r:embed="rId3" cstate="print">
            <a:extLst>
              <a:ext uri="{28A0092B-C50C-407E-A947-70E740481C1C}">
                <a14:useLocalDpi xmlns:a14="http://schemas.microsoft.com/office/drawing/2010/main" val="0"/>
              </a:ext>
            </a:extLst>
          </a:blip>
          <a:stretch>
            <a:fillRect/>
          </a:stretch>
        </p:blipFill>
        <p:spPr>
          <a:xfrm>
            <a:off x="295230" y="385458"/>
            <a:ext cx="762000" cy="762000"/>
          </a:xfrm>
          <a:prstGeom prst="rect">
            <a:avLst/>
          </a:prstGeom>
        </p:spPr>
      </p:pic>
      <p:pic>
        <p:nvPicPr>
          <p:cNvPr id="5" name="Content Placeholder 5"/>
          <p:cNvPicPr>
            <a:picLocks/>
          </p:cNvPicPr>
          <p:nvPr/>
        </p:nvPicPr>
        <p:blipFill>
          <a:blip r:embed="rId4" cstate="print">
            <a:extLst>
              <a:ext uri="{BEBA8EAE-BF5A-486C-A8C5-ECC9F3942E4B}">
                <a14:imgProps xmlns:a14="http://schemas.microsoft.com/office/drawing/2010/main">
                  <a14:imgLayer r:embed="rId5">
                    <a14:imgEffect>
                      <a14:saturation sat="400000"/>
                    </a14:imgEffect>
                  </a14:imgLayer>
                </a14:imgProps>
              </a:ext>
              <a:ext uri="{28A0092B-C50C-407E-A947-70E740481C1C}">
                <a14:useLocalDpi xmlns:a14="http://schemas.microsoft.com/office/drawing/2010/main" val="0"/>
              </a:ext>
            </a:extLst>
          </a:blip>
          <a:stretch>
            <a:fillRect/>
          </a:stretch>
        </p:blipFill>
        <p:spPr>
          <a:xfrm>
            <a:off x="4688922" y="391000"/>
            <a:ext cx="1882833" cy="756458"/>
          </a:xfrm>
          <a:prstGeom prst="rect">
            <a:avLst/>
          </a:prstGeom>
          <a:pattFill prst="pct5">
            <a:fgClr>
              <a:schemeClr val="accent1"/>
            </a:fgClr>
            <a:bgClr>
              <a:schemeClr val="bg1"/>
            </a:bgClr>
          </a:pattFill>
        </p:spPr>
      </p:pic>
      <p:sp>
        <p:nvSpPr>
          <p:cNvPr id="6" name="TextBox 5"/>
          <p:cNvSpPr txBox="1"/>
          <p:nvPr/>
        </p:nvSpPr>
        <p:spPr>
          <a:xfrm>
            <a:off x="1678945" y="9340751"/>
            <a:ext cx="3351756" cy="268984"/>
          </a:xfrm>
          <a:prstGeom prst="rect">
            <a:avLst/>
          </a:prstGeom>
          <a:noFill/>
          <a:ln>
            <a:solidFill>
              <a:schemeClr val="bg1"/>
            </a:solidFill>
          </a:ln>
        </p:spPr>
        <p:txBody>
          <a:bodyPr wrap="square" rtlCol="0">
            <a:spAutoFit/>
          </a:bodyPr>
          <a:lstStyle/>
          <a:p>
            <a:pPr marL="136800" indent="-136800" algn="ctr">
              <a:lnSpc>
                <a:spcPct val="80000"/>
              </a:lnSpc>
              <a:spcBef>
                <a:spcPts val="675"/>
              </a:spcBef>
            </a:pPr>
            <a:r>
              <a:rPr lang="en-GB" sz="1400" b="1" dirty="0"/>
              <a:t>Post Partum Psychosis </a:t>
            </a:r>
            <a:r>
              <a:rPr lang="en-GB" sz="1400" b="1" dirty="0" smtClean="0"/>
              <a:t>(PPP) Pathway</a:t>
            </a:r>
            <a:endParaRPr lang="en-GB" sz="1400" b="1" dirty="0"/>
          </a:p>
        </p:txBody>
      </p:sp>
      <p:sp>
        <p:nvSpPr>
          <p:cNvPr id="7" name="Slide Number Placeholder 6"/>
          <p:cNvSpPr>
            <a:spLocks noGrp="1"/>
          </p:cNvSpPr>
          <p:nvPr>
            <p:ph type="sldNum" sz="quarter" idx="12"/>
          </p:nvPr>
        </p:nvSpPr>
        <p:spPr/>
        <p:txBody>
          <a:bodyPr/>
          <a:lstStyle/>
          <a:p>
            <a:fld id="{F89CC247-0708-409F-9FFA-041EF870A75D}" type="slidenum">
              <a:rPr lang="en-GB" smtClean="0"/>
              <a:t>7</a:t>
            </a:fld>
            <a:endParaRPr lang="en-GB"/>
          </a:p>
        </p:txBody>
      </p:sp>
    </p:spTree>
    <p:extLst>
      <p:ext uri="{BB962C8B-B14F-4D97-AF65-F5344CB8AC3E}">
        <p14:creationId xmlns:p14="http://schemas.microsoft.com/office/powerpoint/2010/main" val="1065325423"/>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11693</TotalTime>
  <Words>1010</Words>
  <Application>Microsoft Office PowerPoint</Application>
  <PresentationFormat>A4 Paper (210x297 mm)</PresentationFormat>
  <Paragraphs>121</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 Black</vt:lpstr>
      <vt:lpstr>Calibri</vt:lpstr>
      <vt:lpstr>Calibri Light</vt:lpstr>
      <vt:lpstr>Garamond</vt:lpstr>
      <vt:lpstr>Wingdings</vt:lpstr>
      <vt:lpstr>Retrospect</vt:lpstr>
      <vt:lpstr>Post Partum Psychosis  (PPP) Pathway</vt:lpstr>
      <vt:lpstr>PowerPoint Presentation</vt:lpstr>
      <vt:lpstr>What is Post Partum Psychosis?   </vt:lpstr>
      <vt:lpstr>PowerPoint Presentation</vt:lpstr>
      <vt:lpstr>ACTION 1 Understand and Refer </vt:lpstr>
      <vt:lpstr>ACTION 2  Crisis Team Response* </vt:lpstr>
      <vt:lpstr>ACTION 3  Emergency Medical Treatment </vt:lpstr>
    </vt:vector>
  </TitlesOfParts>
  <Company>AWP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 Partum Psychosis  (PPP) Pathway</dc:title>
  <dc:creator>Ankrah, Margaret-Rose</dc:creator>
  <cp:lastModifiedBy>Tonge, Benji</cp:lastModifiedBy>
  <cp:revision>58</cp:revision>
  <dcterms:created xsi:type="dcterms:W3CDTF">2024-02-02T09:44:09Z</dcterms:created>
  <dcterms:modified xsi:type="dcterms:W3CDTF">2024-04-17T12:56:36Z</dcterms:modified>
</cp:coreProperties>
</file>