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B65B"/>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13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kdbdhuoi</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9879B0-1F66-41D1-9D01-2713187A9341}" type="datetimeFigureOut">
              <a:rPr lang="en-GB" smtClean="0"/>
              <a:t>10/01/2023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A6EB1E-7BB6-436A-ADCB-59A6E4FF8826}" type="slidenum">
              <a:rPr lang="en-GB" smtClean="0"/>
              <a:t>‹#›</a:t>
            </a:fld>
            <a:endParaRPr lang="en-GB"/>
          </a:p>
        </p:txBody>
      </p:sp>
    </p:spTree>
    <p:extLst>
      <p:ext uri="{BB962C8B-B14F-4D97-AF65-F5344CB8AC3E}">
        <p14:creationId xmlns:p14="http://schemas.microsoft.com/office/powerpoint/2010/main" val="23328294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kdbdhuoi</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C62FA-7426-4BE8-A763-729398C3C9C4}" type="datetimeFigureOut">
              <a:rPr lang="en-GB" smtClean="0"/>
              <a:t>10/01/2023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73FDB-8B3F-483D-B7B1-D8F3AAEB0C44}" type="slidenum">
              <a:rPr lang="en-GB" smtClean="0"/>
              <a:t>‹#›</a:t>
            </a:fld>
            <a:endParaRPr lang="en-GB"/>
          </a:p>
        </p:txBody>
      </p:sp>
    </p:spTree>
    <p:extLst>
      <p:ext uri="{BB962C8B-B14F-4D97-AF65-F5344CB8AC3E}">
        <p14:creationId xmlns:p14="http://schemas.microsoft.com/office/powerpoint/2010/main" val="246775896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8773FDB-8B3F-483D-B7B1-D8F3AAEB0C44}" type="slidenum">
              <a:rPr lang="en-GB" smtClean="0"/>
              <a:t>1</a:t>
            </a:fld>
            <a:endParaRPr lang="en-GB"/>
          </a:p>
        </p:txBody>
      </p:sp>
      <p:sp>
        <p:nvSpPr>
          <p:cNvPr id="5" name="Header Placeholder 4"/>
          <p:cNvSpPr>
            <a:spLocks noGrp="1"/>
          </p:cNvSpPr>
          <p:nvPr>
            <p:ph type="hdr" sz="quarter" idx="11"/>
          </p:nvPr>
        </p:nvSpPr>
        <p:spPr/>
        <p:txBody>
          <a:bodyPr/>
          <a:lstStyle/>
          <a:p>
            <a:r>
              <a:rPr lang="en-GB"/>
              <a:t>kdbdhuoi</a:t>
            </a:r>
          </a:p>
        </p:txBody>
      </p:sp>
    </p:spTree>
    <p:extLst>
      <p:ext uri="{BB962C8B-B14F-4D97-AF65-F5344CB8AC3E}">
        <p14:creationId xmlns:p14="http://schemas.microsoft.com/office/powerpoint/2010/main" val="1137403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1DABF53-242C-446A-9770-5981DFF2D306}"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1105854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DABF53-242C-446A-9770-5981DFF2D306}"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307593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DABF53-242C-446A-9770-5981DFF2D306}"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5884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DABF53-242C-446A-9770-5981DFF2D306}"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31005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DABF53-242C-446A-9770-5981DFF2D306}"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354650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1DABF53-242C-446A-9770-5981DFF2D306}"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56603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1DABF53-242C-446A-9770-5981DFF2D306}" type="datetimeFigureOut">
              <a:rPr lang="en-GB" smtClean="0"/>
              <a:t>10/01/2023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398753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1DABF53-242C-446A-9770-5981DFF2D306}" type="datetimeFigureOut">
              <a:rPr lang="en-GB" smtClean="0"/>
              <a:t>10/01/2023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70229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ABF53-242C-446A-9770-5981DFF2D306}" type="datetimeFigureOut">
              <a:rPr lang="en-GB" smtClean="0"/>
              <a:t>10/01/2023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96999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DABF53-242C-446A-9770-5981DFF2D306}"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347778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DABF53-242C-446A-9770-5981DFF2D306}"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B3B0E-B4BB-42AC-BEC3-4593EF5813D1}" type="slidenum">
              <a:rPr lang="en-GB" smtClean="0"/>
              <a:t>‹#›</a:t>
            </a:fld>
            <a:endParaRPr lang="en-GB"/>
          </a:p>
        </p:txBody>
      </p:sp>
    </p:spTree>
    <p:extLst>
      <p:ext uri="{BB962C8B-B14F-4D97-AF65-F5344CB8AC3E}">
        <p14:creationId xmlns:p14="http://schemas.microsoft.com/office/powerpoint/2010/main" val="2096027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ABF53-242C-446A-9770-5981DFF2D306}" type="datetimeFigureOut">
              <a:rPr lang="en-GB" smtClean="0"/>
              <a:t>10/01/2023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B3B0E-B4BB-42AC-BEC3-4593EF5813D1}" type="slidenum">
              <a:rPr lang="en-GB" smtClean="0"/>
              <a:t>‹#›</a:t>
            </a:fld>
            <a:endParaRPr lang="en-GB"/>
          </a:p>
        </p:txBody>
      </p:sp>
    </p:spTree>
    <p:extLst>
      <p:ext uri="{BB962C8B-B14F-4D97-AF65-F5344CB8AC3E}">
        <p14:creationId xmlns:p14="http://schemas.microsoft.com/office/powerpoint/2010/main" val="2129288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4" name="Straight Arrow Connector 63"/>
          <p:cNvCxnSpPr/>
          <p:nvPr/>
        </p:nvCxnSpPr>
        <p:spPr>
          <a:xfrm>
            <a:off x="5657135" y="3797862"/>
            <a:ext cx="588249"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39483" y="1403871"/>
            <a:ext cx="2039191" cy="8730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NAFLD risk factors</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Obesity</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Diabetes</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Hypertension</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HDL &lt; 1 </a:t>
            </a:r>
            <a:r>
              <a:rPr lang="en-GB" sz="900" dirty="0" err="1">
                <a:solidFill>
                  <a:schemeClr val="tx1"/>
                </a:solidFill>
                <a:latin typeface="Arial" panose="020B0604020202020204" pitchFamily="34" charset="0"/>
                <a:cs typeface="Arial" panose="020B0604020202020204" pitchFamily="34" charset="0"/>
              </a:rPr>
              <a:t>mmol</a:t>
            </a:r>
            <a:r>
              <a:rPr lang="en-GB" sz="900" dirty="0">
                <a:solidFill>
                  <a:schemeClr val="tx1"/>
                </a:solidFill>
                <a:latin typeface="Arial" panose="020B0604020202020204" pitchFamily="34" charset="0"/>
                <a:cs typeface="Arial" panose="020B0604020202020204" pitchFamily="34" charset="0"/>
              </a:rPr>
              <a:t>/L </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Triglycerides &gt; 1.7 </a:t>
            </a:r>
            <a:r>
              <a:rPr lang="en-GB" sz="900" dirty="0" err="1">
                <a:solidFill>
                  <a:schemeClr val="tx1"/>
                </a:solidFill>
                <a:latin typeface="Arial" panose="020B0604020202020204" pitchFamily="34" charset="0"/>
                <a:cs typeface="Arial" panose="020B0604020202020204" pitchFamily="34" charset="0"/>
              </a:rPr>
              <a:t>mmol</a:t>
            </a:r>
            <a:r>
              <a:rPr lang="en-GB" sz="900" dirty="0">
                <a:solidFill>
                  <a:schemeClr val="tx1"/>
                </a:solidFill>
                <a:latin typeface="Arial" panose="020B0604020202020204" pitchFamily="34" charset="0"/>
                <a:cs typeface="Arial" panose="020B0604020202020204" pitchFamily="34" charset="0"/>
              </a:rPr>
              <a:t>/L</a:t>
            </a:r>
          </a:p>
        </p:txBody>
      </p:sp>
      <p:sp>
        <p:nvSpPr>
          <p:cNvPr id="5" name="Rectangle 4"/>
          <p:cNvSpPr/>
          <p:nvPr/>
        </p:nvSpPr>
        <p:spPr>
          <a:xfrm>
            <a:off x="2603237" y="1648089"/>
            <a:ext cx="3533595" cy="795319"/>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Suspicion of NAFLD ?</a:t>
            </a:r>
          </a:p>
          <a:p>
            <a:pPr algn="ctr"/>
            <a:r>
              <a:rPr lang="en-GB" sz="1000" dirty="0">
                <a:solidFill>
                  <a:schemeClr val="tx1"/>
                </a:solidFill>
                <a:latin typeface="Arial" panose="020B0604020202020204" pitchFamily="34" charset="0"/>
                <a:cs typeface="Arial" panose="020B0604020202020204" pitchFamily="34" charset="0"/>
              </a:rPr>
              <a:t>Remember normal LFT’s do not rule out liver disease  Exclude significant alcohol misuse (intermediate or high risk group in the alcohol related liver disease pathway) before diagnosing NAFLD via this pathway</a:t>
            </a:r>
          </a:p>
        </p:txBody>
      </p:sp>
      <p:sp>
        <p:nvSpPr>
          <p:cNvPr id="6" name="Rectangle 5"/>
          <p:cNvSpPr/>
          <p:nvPr/>
        </p:nvSpPr>
        <p:spPr>
          <a:xfrm>
            <a:off x="6456685" y="1052736"/>
            <a:ext cx="2420753" cy="217114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a:solidFill>
                <a:schemeClr val="tx1"/>
              </a:solidFill>
              <a:latin typeface="Arial" panose="020B0604020202020204" pitchFamily="34" charset="0"/>
              <a:cs typeface="Arial" panose="020B0604020202020204" pitchFamily="34" charset="0"/>
            </a:endParaRPr>
          </a:p>
          <a:p>
            <a:pPr algn="ctr"/>
            <a:r>
              <a:rPr lang="en-GB" sz="1000" b="1" dirty="0">
                <a:solidFill>
                  <a:schemeClr val="tx1"/>
                </a:solidFill>
                <a:latin typeface="Arial" panose="020B0604020202020204" pitchFamily="34" charset="0"/>
                <a:cs typeface="Arial" panose="020B0604020202020204" pitchFamily="34" charset="0"/>
              </a:rPr>
              <a:t>Non-Invasive Liver Screen (NILS)</a:t>
            </a:r>
          </a:p>
          <a:p>
            <a:pPr marL="171450" indent="-171450">
              <a:buFont typeface="Arial" panose="020B0604020202020204" pitchFamily="34" charset="0"/>
              <a:buChar char="•"/>
            </a:pPr>
            <a:r>
              <a:rPr lang="en-GB" sz="900" dirty="0" err="1">
                <a:solidFill>
                  <a:schemeClr val="tx1"/>
                </a:solidFill>
                <a:latin typeface="Arial" panose="020B0604020202020204" pitchFamily="34" charset="0"/>
                <a:cs typeface="Arial" panose="020B0604020202020204" pitchFamily="34" charset="0"/>
              </a:rPr>
              <a:t>HBsAg</a:t>
            </a:r>
            <a:endParaRPr lang="en-GB" sz="90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HCV Ab </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HIV</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Autoimmune profile</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Immunoglobulins</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Ferritin (+transferrin saturation if raised)</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Copper/Caeruloplasmin (if age &lt; 40)</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HBA1C</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Lipid profile</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Alpha 1 antitrypsin</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Coeliac serology</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Consider FIB-4 (if metabolic syndrome risk factors)</a:t>
            </a:r>
          </a:p>
          <a:p>
            <a:pPr algn="ctr"/>
            <a:endParaRPr lang="en-GB" sz="1200" dirty="0">
              <a:solidFill>
                <a:schemeClr val="tx1"/>
              </a:solidFill>
            </a:endParaRPr>
          </a:p>
        </p:txBody>
      </p:sp>
      <p:sp>
        <p:nvSpPr>
          <p:cNvPr id="7" name="Rectangle 6"/>
          <p:cNvSpPr/>
          <p:nvPr/>
        </p:nvSpPr>
        <p:spPr>
          <a:xfrm>
            <a:off x="3132026" y="2898357"/>
            <a:ext cx="2525109" cy="1396815"/>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Check LFTs</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If abnormal check the NILS and a liver ultrasound scan</a:t>
            </a:r>
          </a:p>
          <a:p>
            <a:pPr marL="171450" indent="-171450">
              <a:buFont typeface="Arial" panose="020B0604020202020204" pitchFamily="34" charset="0"/>
              <a:buChar char="•"/>
            </a:pPr>
            <a:r>
              <a:rPr lang="en-GB" sz="900" dirty="0">
                <a:solidFill>
                  <a:schemeClr val="tx1"/>
                </a:solidFill>
                <a:latin typeface="Arial" panose="020B0604020202020204" pitchFamily="34" charset="0"/>
                <a:cs typeface="Arial" panose="020B0604020202020204" pitchFamily="34" charset="0"/>
              </a:rPr>
              <a:t>If normal consider other causes of a fatty liver on imaging include: alcohol, drug related, haemochromatosis, chronic viral hepatitis, autoimmune hepatitis and coeliac disease</a:t>
            </a:r>
          </a:p>
          <a:p>
            <a:pPr marL="171450" indent="-171450">
              <a:buFont typeface="Arial" panose="020B0604020202020204" pitchFamily="34" charset="0"/>
              <a:buChar char="•"/>
            </a:pPr>
            <a:r>
              <a:rPr lang="en-GB" sz="900" b="0" i="0">
                <a:solidFill>
                  <a:srgbClr val="242424"/>
                </a:solidFill>
                <a:effectLst/>
                <a:latin typeface="Calibri" panose="020F0502020204030204" pitchFamily="34" charset="0"/>
              </a:rPr>
              <a:t>(no </a:t>
            </a:r>
            <a:r>
              <a:rPr lang="en-GB" sz="900" b="0" i="0" dirty="0">
                <a:solidFill>
                  <a:srgbClr val="242424"/>
                </a:solidFill>
                <a:effectLst/>
                <a:latin typeface="Calibri" panose="020F0502020204030204" pitchFamily="34" charset="0"/>
              </a:rPr>
              <a:t>indication to repeat liver tests once NAFLD has </a:t>
            </a:r>
            <a:r>
              <a:rPr lang="en-GB" sz="900" b="0" i="0">
                <a:solidFill>
                  <a:srgbClr val="242424"/>
                </a:solidFill>
                <a:effectLst/>
                <a:latin typeface="Calibri" panose="020F0502020204030204" pitchFamily="34" charset="0"/>
              </a:rPr>
              <a:t>been diagnosed)</a:t>
            </a:r>
            <a:endParaRPr lang="en-GB"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755576" y="3585437"/>
            <a:ext cx="1775923" cy="167716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Positive NILS</a:t>
            </a:r>
          </a:p>
          <a:p>
            <a:pPr algn="ctr"/>
            <a:r>
              <a:rPr lang="en-GB" sz="1000" b="1" i="1" dirty="0">
                <a:solidFill>
                  <a:schemeClr val="tx1"/>
                </a:solidFill>
                <a:latin typeface="Arial" panose="020B0604020202020204" pitchFamily="34" charset="0"/>
                <a:cs typeface="Arial" panose="020B0604020202020204" pitchFamily="34" charset="0"/>
              </a:rPr>
              <a:t>or</a:t>
            </a:r>
          </a:p>
          <a:p>
            <a:pPr algn="ctr"/>
            <a:r>
              <a:rPr lang="en-GB" sz="1000" dirty="0">
                <a:solidFill>
                  <a:schemeClr val="tx1"/>
                </a:solidFill>
                <a:latin typeface="Arial" panose="020B0604020202020204" pitchFamily="34" charset="0"/>
                <a:cs typeface="Arial" panose="020B0604020202020204" pitchFamily="34" charset="0"/>
              </a:rPr>
              <a:t>Any of the following: </a:t>
            </a:r>
          </a:p>
          <a:p>
            <a:pPr algn="ctr"/>
            <a:r>
              <a:rPr lang="en-GB" sz="1000" dirty="0">
                <a:solidFill>
                  <a:schemeClr val="tx1"/>
                </a:solidFill>
                <a:latin typeface="Arial" panose="020B0604020202020204" pitchFamily="34" charset="0"/>
                <a:cs typeface="Arial" panose="020B0604020202020204" pitchFamily="34" charset="0"/>
              </a:rPr>
              <a:t>↓ Platelets</a:t>
            </a:r>
          </a:p>
          <a:p>
            <a:pPr algn="ctr"/>
            <a:r>
              <a:rPr lang="en-GB" sz="1000" dirty="0">
                <a:solidFill>
                  <a:schemeClr val="tx1"/>
                </a:solidFill>
                <a:latin typeface="Arial" panose="020B0604020202020204" pitchFamily="34" charset="0"/>
                <a:cs typeface="Arial" panose="020B0604020202020204" pitchFamily="34" charset="0"/>
              </a:rPr>
              <a:t>↓ Albumin</a:t>
            </a:r>
          </a:p>
          <a:p>
            <a:pPr algn="ctr"/>
            <a:r>
              <a:rPr lang="en-GB" sz="1000" dirty="0">
                <a:solidFill>
                  <a:schemeClr val="tx1"/>
                </a:solidFill>
                <a:latin typeface="Arial" panose="020B0604020202020204" pitchFamily="34" charset="0"/>
                <a:cs typeface="Arial" panose="020B0604020202020204" pitchFamily="34" charset="0"/>
              </a:rPr>
              <a:t>↑ Bilirubin</a:t>
            </a:r>
          </a:p>
          <a:p>
            <a:pPr algn="ctr"/>
            <a:r>
              <a:rPr lang="en-GB" sz="1000" dirty="0">
                <a:solidFill>
                  <a:schemeClr val="tx1"/>
                </a:solidFill>
                <a:latin typeface="Arial" panose="020B0604020202020204" pitchFamily="34" charset="0"/>
                <a:cs typeface="Arial" panose="020B0604020202020204" pitchFamily="34" charset="0"/>
              </a:rPr>
              <a:t>↑ ALP</a:t>
            </a:r>
          </a:p>
          <a:p>
            <a:pPr algn="ctr"/>
            <a:r>
              <a:rPr lang="en-GB" sz="1000" b="1" i="1" dirty="0">
                <a:solidFill>
                  <a:schemeClr val="tx1"/>
                </a:solidFill>
                <a:latin typeface="Arial" panose="020B0604020202020204" pitchFamily="34" charset="0"/>
                <a:cs typeface="Arial" panose="020B0604020202020204" pitchFamily="34" charset="0"/>
              </a:rPr>
              <a:t>or</a:t>
            </a:r>
          </a:p>
          <a:p>
            <a:pPr algn="ctr"/>
            <a:r>
              <a:rPr lang="en-GB" sz="1000" dirty="0">
                <a:solidFill>
                  <a:schemeClr val="tx1"/>
                </a:solidFill>
                <a:latin typeface="Arial" panose="020B0604020202020204" pitchFamily="34" charset="0"/>
                <a:cs typeface="Arial" panose="020B0604020202020204" pitchFamily="34" charset="0"/>
              </a:rPr>
              <a:t>ALT &gt; 3 X ULN on testing </a:t>
            </a:r>
          </a:p>
          <a:p>
            <a:pPr algn="ctr"/>
            <a:r>
              <a:rPr lang="en-GB" sz="1000" dirty="0">
                <a:solidFill>
                  <a:schemeClr val="tx1"/>
                </a:solidFill>
                <a:latin typeface="Arial" panose="020B0604020202020204" pitchFamily="34" charset="0"/>
                <a:cs typeface="Arial" panose="020B0604020202020204" pitchFamily="34" charset="0"/>
              </a:rPr>
              <a:t>3 months apart </a:t>
            </a:r>
          </a:p>
        </p:txBody>
      </p:sp>
      <p:sp>
        <p:nvSpPr>
          <p:cNvPr id="11" name="Rectangle 10"/>
          <p:cNvSpPr/>
          <p:nvPr/>
        </p:nvSpPr>
        <p:spPr>
          <a:xfrm>
            <a:off x="1046926" y="5893546"/>
            <a:ext cx="1193223" cy="59512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 Liver referral </a:t>
            </a:r>
          </a:p>
        </p:txBody>
      </p:sp>
      <p:sp>
        <p:nvSpPr>
          <p:cNvPr id="13" name="Rectangle 12"/>
          <p:cNvSpPr/>
          <p:nvPr/>
        </p:nvSpPr>
        <p:spPr>
          <a:xfrm>
            <a:off x="6339293" y="5964500"/>
            <a:ext cx="2357375" cy="56625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Liver referral</a:t>
            </a:r>
          </a:p>
          <a:p>
            <a:pPr algn="ctr"/>
            <a:r>
              <a:rPr lang="en-GB" sz="1000" dirty="0">
                <a:solidFill>
                  <a:schemeClr val="tx1"/>
                </a:solidFill>
                <a:latin typeface="Arial" panose="020B0604020202020204" pitchFamily="34" charset="0"/>
                <a:cs typeface="Arial" panose="020B0604020202020204" pitchFamily="34" charset="0"/>
              </a:rPr>
              <a:t>Ensure that a NILS, including a liver ultrasound scan, have been performed</a:t>
            </a:r>
          </a:p>
        </p:txBody>
      </p:sp>
      <p:sp>
        <p:nvSpPr>
          <p:cNvPr id="16" name="Rectangle 15"/>
          <p:cNvSpPr/>
          <p:nvPr/>
        </p:nvSpPr>
        <p:spPr>
          <a:xfrm>
            <a:off x="3803479" y="5960533"/>
            <a:ext cx="2333353" cy="800318"/>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a:solidFill>
                <a:schemeClr val="tx1"/>
              </a:solidFill>
              <a:latin typeface="Arial" panose="020B0604020202020204" pitchFamily="34" charset="0"/>
              <a:cs typeface="Arial" panose="020B0604020202020204" pitchFamily="34" charset="0"/>
            </a:endParaRPr>
          </a:p>
          <a:p>
            <a:pPr algn="ctr"/>
            <a:r>
              <a:rPr lang="en-GB" sz="900" dirty="0">
                <a:solidFill>
                  <a:schemeClr val="tx1"/>
                </a:solidFill>
                <a:latin typeface="Arial" panose="020B0604020202020204" pitchFamily="34" charset="0"/>
                <a:cs typeface="Arial" panose="020B0604020202020204" pitchFamily="34" charset="0"/>
              </a:rPr>
              <a:t>Lifestyle modification including regular screening for NAFLD risk factors. </a:t>
            </a:r>
          </a:p>
          <a:p>
            <a:pPr algn="ctr"/>
            <a:r>
              <a:rPr lang="en-GB" sz="900" dirty="0">
                <a:solidFill>
                  <a:schemeClr val="tx1"/>
                </a:solidFill>
                <a:latin typeface="Arial" panose="020B0604020202020204" pitchFamily="34" charset="0"/>
                <a:cs typeface="Arial" panose="020B0604020202020204" pitchFamily="34" charset="0"/>
              </a:rPr>
              <a:t>Repeat FIB-4 in 3 years</a:t>
            </a:r>
          </a:p>
          <a:p>
            <a:pPr algn="ctr"/>
            <a:r>
              <a:rPr lang="en-GB" sz="900" b="0" i="0" dirty="0">
                <a:solidFill>
                  <a:srgbClr val="242424"/>
                </a:solidFill>
                <a:effectLst/>
                <a:latin typeface="Calibri" panose="020F0502020204030204" pitchFamily="34" charset="0"/>
              </a:rPr>
              <a:t>(no indication to repeat liver tests once NAFLD has been diagnosed)</a:t>
            </a:r>
            <a:endParaRPr lang="en-GB" sz="900" dirty="0">
              <a:solidFill>
                <a:schemeClr val="tx1"/>
              </a:solidFill>
              <a:latin typeface="Arial" panose="020B0604020202020204" pitchFamily="34" charset="0"/>
              <a:cs typeface="Arial" panose="020B0604020202020204" pitchFamily="34" charset="0"/>
            </a:endParaRPr>
          </a:p>
          <a:p>
            <a:pPr algn="ctr"/>
            <a:endParaRPr lang="en-GB" sz="10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4952221" y="4377997"/>
            <a:ext cx="675923"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&lt; 1.3 </a:t>
            </a:r>
          </a:p>
        </p:txBody>
      </p:sp>
      <p:sp>
        <p:nvSpPr>
          <p:cNvPr id="24" name="Rectangle 23"/>
          <p:cNvSpPr/>
          <p:nvPr/>
        </p:nvSpPr>
        <p:spPr>
          <a:xfrm>
            <a:off x="6484658" y="4848086"/>
            <a:ext cx="893298"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1.3 – 3.25</a:t>
            </a:r>
          </a:p>
        </p:txBody>
      </p:sp>
      <p:sp>
        <p:nvSpPr>
          <p:cNvPr id="25" name="Rectangle 24"/>
          <p:cNvSpPr/>
          <p:nvPr/>
        </p:nvSpPr>
        <p:spPr>
          <a:xfrm>
            <a:off x="8068256" y="4377997"/>
            <a:ext cx="761914"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&gt; 3.25</a:t>
            </a:r>
          </a:p>
        </p:txBody>
      </p:sp>
      <p:sp>
        <p:nvSpPr>
          <p:cNvPr id="26" name="Rectangle 25"/>
          <p:cNvSpPr/>
          <p:nvPr/>
        </p:nvSpPr>
        <p:spPr>
          <a:xfrm>
            <a:off x="5533456" y="5442497"/>
            <a:ext cx="579696"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&lt; 9.5</a:t>
            </a:r>
          </a:p>
        </p:txBody>
      </p:sp>
      <p:sp>
        <p:nvSpPr>
          <p:cNvPr id="27" name="Rectangle 26"/>
          <p:cNvSpPr/>
          <p:nvPr/>
        </p:nvSpPr>
        <p:spPr>
          <a:xfrm>
            <a:off x="7684263" y="5419320"/>
            <a:ext cx="510548"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 9.5</a:t>
            </a:r>
          </a:p>
        </p:txBody>
      </p:sp>
      <p:sp>
        <p:nvSpPr>
          <p:cNvPr id="30" name="Rectangle 29"/>
          <p:cNvSpPr/>
          <p:nvPr/>
        </p:nvSpPr>
        <p:spPr>
          <a:xfrm>
            <a:off x="6255775" y="3528659"/>
            <a:ext cx="1362949" cy="538405"/>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i="1" dirty="0">
                <a:solidFill>
                  <a:schemeClr val="tx1"/>
                </a:solidFill>
                <a:latin typeface="Arial" panose="020B0604020202020204" pitchFamily="34" charset="0"/>
                <a:cs typeface="Arial" panose="020B0604020202020204" pitchFamily="34" charset="0"/>
              </a:rPr>
              <a:t>Either</a:t>
            </a:r>
            <a:r>
              <a:rPr lang="en-GB" sz="1000" dirty="0">
                <a:solidFill>
                  <a:schemeClr val="tx1"/>
                </a:solidFill>
                <a:latin typeface="Arial" panose="020B0604020202020204" pitchFamily="34" charset="0"/>
                <a:cs typeface="Arial" panose="020B0604020202020204" pitchFamily="34" charset="0"/>
              </a:rPr>
              <a:t> ALT normal</a:t>
            </a:r>
          </a:p>
          <a:p>
            <a:pPr algn="ctr"/>
            <a:r>
              <a:rPr lang="en-GB" sz="1000" b="1" i="1" dirty="0">
                <a:solidFill>
                  <a:schemeClr val="tx1"/>
                </a:solidFill>
                <a:latin typeface="Arial" panose="020B0604020202020204" pitchFamily="34" charset="0"/>
                <a:cs typeface="Arial" panose="020B0604020202020204" pitchFamily="34" charset="0"/>
              </a:rPr>
              <a:t>or</a:t>
            </a:r>
            <a:r>
              <a:rPr lang="en-GB" sz="1000" dirty="0">
                <a:solidFill>
                  <a:schemeClr val="tx1"/>
                </a:solidFill>
                <a:latin typeface="Arial" panose="020B0604020202020204" pitchFamily="34" charset="0"/>
                <a:cs typeface="Arial" panose="020B0604020202020204" pitchFamily="34" charset="0"/>
              </a:rPr>
              <a:t> ALT &lt; 3 X ULN</a:t>
            </a:r>
          </a:p>
          <a:p>
            <a:pPr algn="ctr"/>
            <a:r>
              <a:rPr lang="en-GB" sz="1000" b="1" i="1" dirty="0">
                <a:solidFill>
                  <a:schemeClr val="tx1"/>
                </a:solidFill>
                <a:latin typeface="Arial" panose="020B0604020202020204" pitchFamily="34" charset="0"/>
                <a:cs typeface="Arial" panose="020B0604020202020204" pitchFamily="34" charset="0"/>
              </a:rPr>
              <a:t>and</a:t>
            </a:r>
            <a:r>
              <a:rPr lang="en-GB" sz="1000" dirty="0">
                <a:solidFill>
                  <a:schemeClr val="tx1"/>
                </a:solidFill>
                <a:latin typeface="Arial" panose="020B0604020202020204" pitchFamily="34" charset="0"/>
                <a:cs typeface="Arial" panose="020B0604020202020204" pitchFamily="34" charset="0"/>
              </a:rPr>
              <a:t> negative NILS</a:t>
            </a:r>
          </a:p>
        </p:txBody>
      </p:sp>
      <p:cxnSp>
        <p:nvCxnSpPr>
          <p:cNvPr id="40" name="Straight Arrow Connector 39"/>
          <p:cNvCxnSpPr>
            <a:cxnSpLocks/>
            <a:stCxn id="10" idx="2"/>
            <a:endCxn id="11" idx="0"/>
          </p:cNvCxnSpPr>
          <p:nvPr/>
        </p:nvCxnSpPr>
        <p:spPr>
          <a:xfrm>
            <a:off x="1643538" y="5262597"/>
            <a:ext cx="0" cy="63094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7" idx="2"/>
          </p:cNvCxnSpPr>
          <p:nvPr/>
        </p:nvCxnSpPr>
        <p:spPr>
          <a:xfrm>
            <a:off x="7939537" y="5707352"/>
            <a:ext cx="3246" cy="2571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26" idx="2"/>
          </p:cNvCxnSpPr>
          <p:nvPr/>
        </p:nvCxnSpPr>
        <p:spPr>
          <a:xfrm>
            <a:off x="5823304" y="5730529"/>
            <a:ext cx="0" cy="233971"/>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251521" y="133394"/>
            <a:ext cx="5544616" cy="271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0070C0"/>
                </a:solidFill>
                <a:latin typeface="Arial" panose="020B0604020202020204" pitchFamily="34" charset="0"/>
                <a:cs typeface="Arial" panose="020B0604020202020204" pitchFamily="34" charset="0"/>
              </a:rPr>
              <a:t>Non Alcoholic Fatty Liver Disease Diagnostic Pathway</a:t>
            </a:r>
          </a:p>
        </p:txBody>
      </p:sp>
      <p:cxnSp>
        <p:nvCxnSpPr>
          <p:cNvPr id="9" name="Straight Arrow Connector 8"/>
          <p:cNvCxnSpPr/>
          <p:nvPr/>
        </p:nvCxnSpPr>
        <p:spPr>
          <a:xfrm flipH="1">
            <a:off x="2531499" y="3766734"/>
            <a:ext cx="600528"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a:off x="4418275" y="2462063"/>
            <a:ext cx="0" cy="51415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8449213" y="4666029"/>
            <a:ext cx="0" cy="13015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475760" y="4377997"/>
            <a:ext cx="902196" cy="2880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FIB-4</a:t>
            </a:r>
            <a:r>
              <a:rPr lang="en-GB" sz="1100" dirty="0">
                <a:solidFill>
                  <a:schemeClr val="tx1"/>
                </a:solidFill>
                <a:latin typeface="Arial" panose="020B0604020202020204" pitchFamily="34" charset="0"/>
                <a:cs typeface="Arial" panose="020B0604020202020204" pitchFamily="34" charset="0"/>
              </a:rPr>
              <a:t> </a:t>
            </a:r>
            <a:r>
              <a:rPr lang="en-GB" sz="1100" dirty="0">
                <a:solidFill>
                  <a:schemeClr val="tx1"/>
                </a:solidFill>
              </a:rPr>
              <a:t> </a:t>
            </a:r>
          </a:p>
        </p:txBody>
      </p:sp>
      <p:cxnSp>
        <p:nvCxnSpPr>
          <p:cNvPr id="28" name="Straight Arrow Connector 27"/>
          <p:cNvCxnSpPr>
            <a:stCxn id="37" idx="1"/>
            <a:endCxn id="20" idx="3"/>
          </p:cNvCxnSpPr>
          <p:nvPr/>
        </p:nvCxnSpPr>
        <p:spPr>
          <a:xfrm flipH="1">
            <a:off x="5628144" y="4522013"/>
            <a:ext cx="847616"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7" idx="3"/>
            <a:endCxn id="25" idx="1"/>
          </p:cNvCxnSpPr>
          <p:nvPr/>
        </p:nvCxnSpPr>
        <p:spPr>
          <a:xfrm>
            <a:off x="7377956" y="4522013"/>
            <a:ext cx="690300" cy="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0" idx="2"/>
          </p:cNvCxnSpPr>
          <p:nvPr/>
        </p:nvCxnSpPr>
        <p:spPr>
          <a:xfrm flipH="1">
            <a:off x="5290182" y="4666029"/>
            <a:ext cx="1" cy="1298471"/>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37" idx="2"/>
            <a:endCxn id="24" idx="0"/>
          </p:cNvCxnSpPr>
          <p:nvPr/>
        </p:nvCxnSpPr>
        <p:spPr>
          <a:xfrm>
            <a:off x="6926858" y="4666029"/>
            <a:ext cx="4449" cy="182057"/>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485339" y="5354136"/>
            <a:ext cx="857520" cy="418399"/>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Arial" panose="020B0604020202020204" pitchFamily="34" charset="0"/>
                <a:cs typeface="Arial" panose="020B0604020202020204" pitchFamily="34" charset="0"/>
              </a:rPr>
              <a:t>Invite for ELF test</a:t>
            </a:r>
          </a:p>
        </p:txBody>
      </p:sp>
      <p:cxnSp>
        <p:nvCxnSpPr>
          <p:cNvPr id="46" name="Straight Arrow Connector 45"/>
          <p:cNvCxnSpPr/>
          <p:nvPr/>
        </p:nvCxnSpPr>
        <p:spPr>
          <a:xfrm>
            <a:off x="6926858" y="4108584"/>
            <a:ext cx="0" cy="269413"/>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24" idx="2"/>
          </p:cNvCxnSpPr>
          <p:nvPr/>
        </p:nvCxnSpPr>
        <p:spPr>
          <a:xfrm>
            <a:off x="6931307" y="5136118"/>
            <a:ext cx="0" cy="214820"/>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44" idx="1"/>
          </p:cNvCxnSpPr>
          <p:nvPr/>
        </p:nvCxnSpPr>
        <p:spPr>
          <a:xfrm flipH="1">
            <a:off x="6113152" y="5563336"/>
            <a:ext cx="372187" cy="7677"/>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7331655" y="5555659"/>
            <a:ext cx="372650" cy="7677"/>
          </a:xfrm>
          <a:prstGeom prst="straightConnector1">
            <a:avLst/>
          </a:prstGeom>
          <a:ln w="254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4480" y="222164"/>
            <a:ext cx="3048000" cy="509016"/>
          </a:xfrm>
          <a:prstGeom prst="rect">
            <a:avLst/>
          </a:prstGeom>
        </p:spPr>
      </p:pic>
      <p:sp>
        <p:nvSpPr>
          <p:cNvPr id="56" name="TextBox 55"/>
          <p:cNvSpPr txBox="1"/>
          <p:nvPr/>
        </p:nvSpPr>
        <p:spPr>
          <a:xfrm>
            <a:off x="251521" y="6488668"/>
            <a:ext cx="1851877" cy="246221"/>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Updated 10.1.23</a:t>
            </a:r>
          </a:p>
        </p:txBody>
      </p:sp>
      <p:sp>
        <p:nvSpPr>
          <p:cNvPr id="8" name="Rectangle 7">
            <a:extLst>
              <a:ext uri="{FF2B5EF4-FFF2-40B4-BE49-F238E27FC236}">
                <a16:creationId xmlns:a16="http://schemas.microsoft.com/office/drawing/2014/main" id="{0FDB70EA-15E9-45ED-9A99-ADE108C74F6B}"/>
              </a:ext>
            </a:extLst>
          </p:cNvPr>
          <p:cNvSpPr/>
          <p:nvPr/>
        </p:nvSpPr>
        <p:spPr>
          <a:xfrm>
            <a:off x="185900" y="595887"/>
            <a:ext cx="6099230" cy="707886"/>
          </a:xfrm>
          <a:prstGeom prst="rect">
            <a:avLst/>
          </a:prstGeom>
        </p:spPr>
        <p:txBody>
          <a:bodyPr wrap="square">
            <a:spAutoFit/>
          </a:bodyPr>
          <a:lstStyle/>
          <a:p>
            <a:r>
              <a:rPr lang="en-GB" sz="800" b="1" u="sng" dirty="0">
                <a:latin typeface="Arial" panose="020B0604020202020204" pitchFamily="34" charset="0"/>
                <a:cs typeface="Arial" panose="020B0604020202020204" pitchFamily="34" charset="0"/>
              </a:rPr>
              <a:t>Key</a:t>
            </a:r>
            <a:r>
              <a:rPr lang="en-GB" sz="800" dirty="0">
                <a:solidFill>
                  <a:srgbClr val="00B0F0"/>
                </a:solidFill>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en-GB" sz="800" b="1" dirty="0">
                <a:latin typeface="Arial" panose="020B0604020202020204" pitchFamily="34" charset="0"/>
                <a:cs typeface="Arial" panose="020B0604020202020204" pitchFamily="34" charset="0"/>
              </a:rPr>
              <a:t>Black - information</a:t>
            </a:r>
          </a:p>
          <a:p>
            <a:pPr marL="171450" indent="-171450">
              <a:buFont typeface="Arial" panose="020B0604020202020204" pitchFamily="34" charset="0"/>
              <a:buChar char="•"/>
            </a:pPr>
            <a:r>
              <a:rPr lang="en-GB" sz="800" b="1" dirty="0">
                <a:solidFill>
                  <a:srgbClr val="00B0F0"/>
                </a:solidFill>
                <a:latin typeface="Arial" panose="020B0604020202020204" pitchFamily="34" charset="0"/>
                <a:cs typeface="Arial" panose="020B0604020202020204" pitchFamily="34" charset="0"/>
              </a:rPr>
              <a:t>Blue – Primary Care </a:t>
            </a:r>
          </a:p>
          <a:p>
            <a:pPr marL="171450" indent="-171450">
              <a:buFont typeface="Arial" panose="020B0604020202020204" pitchFamily="34" charset="0"/>
              <a:buChar char="•"/>
            </a:pPr>
            <a:r>
              <a:rPr lang="en-GB" sz="800" b="1" dirty="0">
                <a:solidFill>
                  <a:srgbClr val="92D050"/>
                </a:solidFill>
                <a:latin typeface="Arial" panose="020B0604020202020204" pitchFamily="34" charset="0"/>
                <a:cs typeface="Arial" panose="020B0604020202020204" pitchFamily="34" charset="0"/>
              </a:rPr>
              <a:t>Green – No evidence of significant liver fibrosis. Address risk factors. </a:t>
            </a:r>
          </a:p>
          <a:p>
            <a:pPr marL="171450" indent="-171450">
              <a:buFont typeface="Arial" panose="020B0604020202020204" pitchFamily="34" charset="0"/>
              <a:buChar char="•"/>
            </a:pPr>
            <a:r>
              <a:rPr lang="en-GB" sz="800" b="1" dirty="0">
                <a:solidFill>
                  <a:srgbClr val="FF0000"/>
                </a:solidFill>
                <a:latin typeface="Arial" panose="020B0604020202020204" pitchFamily="34" charset="0"/>
                <a:cs typeface="Arial" panose="020B0604020202020204" pitchFamily="34" charset="0"/>
              </a:rPr>
              <a:t>Red – Referral to secondary care for probable serious liver disease, acute hepatic injury, severe fibrosis or cirrhosis</a:t>
            </a:r>
          </a:p>
        </p:txBody>
      </p:sp>
      <p:sp>
        <p:nvSpPr>
          <p:cNvPr id="19" name="TextBox 18">
            <a:extLst>
              <a:ext uri="{FF2B5EF4-FFF2-40B4-BE49-F238E27FC236}">
                <a16:creationId xmlns:a16="http://schemas.microsoft.com/office/drawing/2014/main" id="{4204870F-0FC1-4777-B3D1-D2512BDBFC6E}"/>
              </a:ext>
            </a:extLst>
          </p:cNvPr>
          <p:cNvSpPr txBox="1"/>
          <p:nvPr/>
        </p:nvSpPr>
        <p:spPr>
          <a:xfrm>
            <a:off x="339481" y="2348880"/>
            <a:ext cx="2039191" cy="923330"/>
          </a:xfrm>
          <a:prstGeom prst="rect">
            <a:avLst/>
          </a:prstGeom>
          <a:solidFill>
            <a:schemeClr val="bg1"/>
          </a:solidFill>
          <a:ln w="25400">
            <a:solidFill>
              <a:schemeClr val="tx1"/>
            </a:solidFill>
          </a:ln>
        </p:spPr>
        <p:txBody>
          <a:bodyPr wrap="square" rtlCol="0">
            <a:spAutoFit/>
          </a:bodyPr>
          <a:lstStyle/>
          <a:p>
            <a:r>
              <a:rPr lang="en-GB" sz="900" b="1" dirty="0">
                <a:latin typeface="Arial" panose="020B0604020202020204" pitchFamily="34" charset="0"/>
                <a:cs typeface="Arial" panose="020B0604020202020204" pitchFamily="34" charset="0"/>
              </a:rPr>
              <a:t>FIB-4</a:t>
            </a:r>
            <a:r>
              <a:rPr lang="en-GB" sz="900" dirty="0">
                <a:latin typeface="Arial" panose="020B0604020202020204" pitchFamily="34" charset="0"/>
                <a:cs typeface="Arial" panose="020B0604020202020204" pitchFamily="34" charset="0"/>
              </a:rPr>
              <a:t> – fibrosis blood test consisting of age, AST, ALT and platelet count, result sent by lab</a:t>
            </a:r>
            <a:r>
              <a:rPr lang="en-GB" sz="900" dirty="0">
                <a:solidFill>
                  <a:srgbClr val="FF0000"/>
                </a:solidFill>
                <a:latin typeface="Arial" panose="020B0604020202020204" pitchFamily="34" charset="0"/>
                <a:cs typeface="Arial" panose="020B0604020202020204" pitchFamily="34" charset="0"/>
              </a:rPr>
              <a:t>.</a:t>
            </a:r>
          </a:p>
          <a:p>
            <a:r>
              <a:rPr lang="en-GB" sz="900" b="1" dirty="0">
                <a:latin typeface="Arial" panose="020B0604020202020204" pitchFamily="34" charset="0"/>
                <a:cs typeface="Arial" panose="020B0604020202020204" pitchFamily="34" charset="0"/>
              </a:rPr>
              <a:t>ELF test </a:t>
            </a:r>
            <a:r>
              <a:rPr lang="en-GB" sz="900" dirty="0">
                <a:latin typeface="Arial" panose="020B0604020202020204" pitchFamily="34" charset="0"/>
                <a:cs typeface="Arial" panose="020B0604020202020204" pitchFamily="34" charset="0"/>
              </a:rPr>
              <a:t>– ‘Enhanced Liver Fibrosis’ test . More specific marker for the level of fibrosis.</a:t>
            </a:r>
          </a:p>
        </p:txBody>
      </p:sp>
      <p:pic>
        <p:nvPicPr>
          <p:cNvPr id="23" name="Picture 22">
            <a:extLst>
              <a:ext uri="{FF2B5EF4-FFF2-40B4-BE49-F238E27FC236}">
                <a16:creationId xmlns:a16="http://schemas.microsoft.com/office/drawing/2014/main" id="{66668EB0-9983-41E7-812A-8BDAC73289CB}"/>
              </a:ext>
            </a:extLst>
          </p:cNvPr>
          <p:cNvPicPr>
            <a:picLocks noChangeAspect="1"/>
          </p:cNvPicPr>
          <p:nvPr/>
        </p:nvPicPr>
        <p:blipFill>
          <a:blip r:embed="rId4"/>
          <a:stretch>
            <a:fillRect/>
          </a:stretch>
        </p:blipFill>
        <p:spPr>
          <a:xfrm>
            <a:off x="4495755" y="348250"/>
            <a:ext cx="1133954" cy="286537"/>
          </a:xfrm>
          <a:prstGeom prst="rect">
            <a:avLst/>
          </a:prstGeom>
        </p:spPr>
      </p:pic>
    </p:spTree>
    <p:extLst>
      <p:ext uri="{BB962C8B-B14F-4D97-AF65-F5344CB8AC3E}">
        <p14:creationId xmlns:p14="http://schemas.microsoft.com/office/powerpoint/2010/main" val="276027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349</Words>
  <Application>Microsoft Office PowerPoint</Application>
  <PresentationFormat>On-screen Show (4:3)</PresentationFormat>
  <Paragraphs>64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NHS South West Commissioning Support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Bedggood Emma (Bristol CCG)</dc:creator>
  <cp:lastModifiedBy>ADAMS, Rob (NHS BRISTOL, NORTH SOMERSET AND SOUTH GLOUCESTERSHIRE ICB - 15C)</cp:lastModifiedBy>
  <cp:revision>62</cp:revision>
  <dcterms:created xsi:type="dcterms:W3CDTF">2017-07-03T08:42:23Z</dcterms:created>
  <dcterms:modified xsi:type="dcterms:W3CDTF">2023-01-10T13:54:24Z</dcterms:modified>
</cp:coreProperties>
</file>