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sra khan" initials="Yk" lastIdx="5" clrIdx="0"/>
  <p:cmAuthor id="2" name="Sidra Khan" initials="SK" lastIdx="7" clrIdx="1">
    <p:extLst>
      <p:ext uri="{19B8F6BF-5375-455C-9EA6-DF929625EA0E}">
        <p15:presenceInfo xmlns:p15="http://schemas.microsoft.com/office/powerpoint/2012/main" userId="S::bf141sk1@bristol-schools.uk::0795205b-c9d5-4935-a641-c9bbdd80e0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3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396"/>
    <p:restoredTop sz="96327"/>
  </p:normalViewPr>
  <p:slideViewPr>
    <p:cSldViewPr snapToGrid="0" snapToObjects="1">
      <p:cViewPr>
        <p:scale>
          <a:sx n="100" d="100"/>
          <a:sy n="100" d="100"/>
        </p:scale>
        <p:origin x="-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B32D-3C21-D544-B5B3-88718535E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C04FA-C1F3-EC43-9FDC-D862F1740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2FF8-18FB-C94B-B680-7B00D688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491A1-F91B-1144-969F-F9016821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09723-F45C-9A43-A7A6-983CF355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8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FBBC-D397-E84E-8ABC-056FC3A9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83579-CA88-A74A-ABE7-9E3D75974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B426C-121E-204A-BC81-C8E8DBFF9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342F1-E2F4-8846-ADF2-891156ED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E07E-E779-E341-8987-12C4745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3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7F1962-45E3-7349-9202-9F9A170D7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ADFE6-5020-A546-B949-0689420F0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447C-91B0-1C44-A623-0F2515E82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37A7B-ECAE-DB4B-B2F5-09A377E9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6D1C4-1A0D-EA41-8177-B3D08A98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5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D20C-4DD8-1841-8F29-0C998CDD7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8BBA0-E068-7147-AE6D-645E66D84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81A80-6D75-4C4D-AAB8-5D58FF11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0C25E-DB4D-EB49-98C3-FF5AB907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55B08-E497-E34C-8A5F-B4648C7A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8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C3934-9A8B-364F-9E8A-AAB0E4DC9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234EF-A6F5-6E4A-B958-299B016D0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D1A2B-6AC9-4A4A-9666-B3ABEE15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6F660-70B8-2F44-BA5E-6EC219087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07953-F1CB-0D4A-AE3F-395AA36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8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C708-AC2B-ED4D-A415-D5D8A57B8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A1079-6303-0140-9356-074EC83F4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A8FF70-9522-2244-AD99-4E480BCF4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739AA-9BC3-C442-9B77-F4E877F9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48BED-C3D0-554D-8C1A-775A0EF1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FA06D-40D3-4E46-A630-C8685FA4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9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65EE-1A55-104D-B938-C7A4700C6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42796-E6AA-CF41-A377-D796934F8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21F5C-B0B8-BA41-90D9-8197B21F1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3E69A-24DE-604E-AEA9-9F41F584A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0B918-4825-694E-91F5-161676205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FE1907-F554-5D4E-8888-EB381F4B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F4767-7361-7348-A625-6896CACF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5E8B3-CA0C-B341-BA4A-7A3B9FB7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9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EE2E6-34CA-4D43-AE52-6B0C10C0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A8E5B5-BB99-A946-B12C-B79141F29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3F4F2B-45BC-CA48-A423-4820A20F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00E4E-E13A-334B-B4DD-BA77E4B3E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5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C3EF11-96E9-4842-B9D7-60E5988B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43F2D-4363-6547-9C90-7AFC874C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5C0EA-7BE2-4A4F-B054-EF1679EF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4CD31-C4DC-C943-ADFE-7EFE61BA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4789E-3F61-4E46-9807-1639316A5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5ABAA-1059-8349-8E1C-24FC396AB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B236E-4026-2646-A3BB-C5B7BDBD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1AF7D-9BAC-BD4F-9463-66CBC23E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1858D-B019-9045-974B-23748B57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284F7-DB15-284E-8DCB-DED0D802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083759-67E2-6C47-9F88-56BCF2FA2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7F9C8-8104-AB4C-B2C0-D6D7DF23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75A5B-0536-934E-ABE5-78391AD7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79C1C-2304-3542-9018-3891711F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D13F3-EFD0-1746-8F78-97E9CD26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DBBA0-0B15-9B47-88E2-50967783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63678-FBC4-1241-9493-A20A503FC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9D12B-23B8-304C-B87E-298F0DC65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4F4A-AA4B-D14E-BB63-CB20CF5E7B4A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AE0CB-99F2-0842-B94D-9A3C3E062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28CA-F566-BB45-BC01-E60489BF4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8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medy.bnssgccg.nhs.uk/media/5847/anti-emetic-table-071122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fficeArt object">
            <a:extLst>
              <a:ext uri="{FF2B5EF4-FFF2-40B4-BE49-F238E27FC236}">
                <a16:creationId xmlns:a16="http://schemas.microsoft.com/office/drawing/2014/main" id="{AFD07790-A89F-2041-9854-47E67EAA8840}"/>
              </a:ext>
            </a:extLst>
          </p:cNvPr>
          <p:cNvSpPr txBox="1"/>
          <p:nvPr/>
        </p:nvSpPr>
        <p:spPr>
          <a:xfrm>
            <a:off x="1364568" y="5278334"/>
            <a:ext cx="869161" cy="145039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Reassess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officeArt object">
            <a:extLst>
              <a:ext uri="{FF2B5EF4-FFF2-40B4-BE49-F238E27FC236}">
                <a16:creationId xmlns:a16="http://schemas.microsoft.com/office/drawing/2014/main" id="{DED273A2-CD60-4E49-9EC1-17B05476BD34}"/>
              </a:ext>
            </a:extLst>
          </p:cNvPr>
          <p:cNvSpPr txBox="1"/>
          <p:nvPr/>
        </p:nvSpPr>
        <p:spPr>
          <a:xfrm>
            <a:off x="5020418" y="2129917"/>
            <a:ext cx="2024183" cy="20520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Record PUQE score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officeArt object">
            <a:extLst>
              <a:ext uri="{FF2B5EF4-FFF2-40B4-BE49-F238E27FC236}">
                <a16:creationId xmlns:a16="http://schemas.microsoft.com/office/drawing/2014/main" id="{4BF4C186-42C2-5A43-8F2D-7628DB56E651}"/>
              </a:ext>
            </a:extLst>
          </p:cNvPr>
          <p:cNvSpPr txBox="1"/>
          <p:nvPr/>
        </p:nvSpPr>
        <p:spPr>
          <a:xfrm>
            <a:off x="5540771" y="2445100"/>
            <a:ext cx="967890" cy="289331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Management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fficeArt object">
            <a:extLst>
              <a:ext uri="{FF2B5EF4-FFF2-40B4-BE49-F238E27FC236}">
                <a16:creationId xmlns:a16="http://schemas.microsoft.com/office/drawing/2014/main" id="{7AB11B17-6CD1-4F44-9C4E-AF585FFEFCE2}"/>
              </a:ext>
            </a:extLst>
          </p:cNvPr>
          <p:cNvSpPr txBox="1"/>
          <p:nvPr/>
        </p:nvSpPr>
        <p:spPr>
          <a:xfrm>
            <a:off x="1009413" y="2792885"/>
            <a:ext cx="1492392" cy="254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Manage in primary care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fficeArt object">
            <a:extLst>
              <a:ext uri="{FF2B5EF4-FFF2-40B4-BE49-F238E27FC236}">
                <a16:creationId xmlns:a16="http://schemas.microsoft.com/office/drawing/2014/main" id="{BB179FE9-315D-2F4E-AA0E-8D2EC780C20E}"/>
              </a:ext>
            </a:extLst>
          </p:cNvPr>
          <p:cNvSpPr txBox="1"/>
          <p:nvPr/>
        </p:nvSpPr>
        <p:spPr>
          <a:xfrm>
            <a:off x="4638795" y="2795475"/>
            <a:ext cx="3773170" cy="3268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Refer </a:t>
            </a:r>
            <a:r>
              <a:rPr lang="en-US" sz="10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ambulatory day care </a:t>
            </a:r>
            <a:r>
              <a:rPr lang="en-US" sz="10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treatment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fficeArt object">
            <a:extLst>
              <a:ext uri="{FF2B5EF4-FFF2-40B4-BE49-F238E27FC236}">
                <a16:creationId xmlns:a16="http://schemas.microsoft.com/office/drawing/2014/main" id="{F42B81D1-A0A1-6E4C-83AF-77A18F71D64F}"/>
              </a:ext>
            </a:extLst>
          </p:cNvPr>
          <p:cNvSpPr txBox="1"/>
          <p:nvPr/>
        </p:nvSpPr>
        <p:spPr>
          <a:xfrm>
            <a:off x="9380305" y="2797939"/>
            <a:ext cx="1845945" cy="2547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admission to hospital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officeArt object">
            <a:extLst>
              <a:ext uri="{FF2B5EF4-FFF2-40B4-BE49-F238E27FC236}">
                <a16:creationId xmlns:a16="http://schemas.microsoft.com/office/drawing/2014/main" id="{0E5D7663-2400-7F47-BB81-ED36B5C05F14}"/>
              </a:ext>
            </a:extLst>
          </p:cNvPr>
          <p:cNvSpPr txBox="1"/>
          <p:nvPr/>
        </p:nvSpPr>
        <p:spPr>
          <a:xfrm>
            <a:off x="3936449" y="57649"/>
            <a:ext cx="4166011" cy="14902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History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establish symptoms:</a:t>
            </a:r>
            <a:endParaRPr lang="en-GB" sz="1100" dirty="0">
              <a:solidFill>
                <a:srgbClr val="000000"/>
              </a:solidFill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GB" sz="1100" dirty="0">
                <a:solidFill>
                  <a:srgbClr val="000000"/>
                </a:solidFill>
                <a:latin typeface="Helvetica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-	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onset, frequency and duration of symptoms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	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associated symptoms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	enquire regarding co-existing medical conditions</a:t>
            </a:r>
            <a:endParaRPr lang="en-GB" sz="1100" dirty="0">
              <a:solidFill>
                <a:srgbClr val="000000"/>
              </a:solidFill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GB" sz="110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-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 the patient tolerating solids/fluids?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  is there a history of weight loss/ symptoms of dehydration?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assess functional status</a:t>
            </a: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Examination 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itchFamily="2" charset="2"/>
              </a:rPr>
              <a:t> assess for signs of dehydration</a:t>
            </a: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itchFamily="2" charset="2"/>
              </a:rPr>
              <a:t>                       assess for sign of weight loss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50B772E-9A7F-1A43-8E87-4F18B00E9A37}"/>
              </a:ext>
            </a:extLst>
          </p:cNvPr>
          <p:cNvCxnSpPr>
            <a:cxnSpLocks/>
          </p:cNvCxnSpPr>
          <p:nvPr/>
        </p:nvCxnSpPr>
        <p:spPr>
          <a:xfrm>
            <a:off x="1755609" y="2554939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C81E76D-911B-0147-8AA3-353508385B15}"/>
              </a:ext>
            </a:extLst>
          </p:cNvPr>
          <p:cNvCxnSpPr>
            <a:cxnSpLocks/>
          </p:cNvCxnSpPr>
          <p:nvPr/>
        </p:nvCxnSpPr>
        <p:spPr>
          <a:xfrm flipV="1">
            <a:off x="1755609" y="2547636"/>
            <a:ext cx="3874686" cy="73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A7D031B-CF5D-F74B-9471-587639C42307}"/>
              </a:ext>
            </a:extLst>
          </p:cNvPr>
          <p:cNvCxnSpPr>
            <a:cxnSpLocks/>
          </p:cNvCxnSpPr>
          <p:nvPr/>
        </p:nvCxnSpPr>
        <p:spPr>
          <a:xfrm>
            <a:off x="6019455" y="2669509"/>
            <a:ext cx="5261" cy="131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0CF687-A2D0-F943-A393-488ABABD5683}"/>
              </a:ext>
            </a:extLst>
          </p:cNvPr>
          <p:cNvCxnSpPr>
            <a:cxnSpLocks/>
          </p:cNvCxnSpPr>
          <p:nvPr/>
        </p:nvCxnSpPr>
        <p:spPr>
          <a:xfrm flipV="1">
            <a:off x="6419137" y="2540333"/>
            <a:ext cx="3874686" cy="73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672AC4-E7A6-3A48-8F1E-12B7010E264E}"/>
              </a:ext>
            </a:extLst>
          </p:cNvPr>
          <p:cNvCxnSpPr>
            <a:cxnSpLocks/>
          </p:cNvCxnSpPr>
          <p:nvPr/>
        </p:nvCxnSpPr>
        <p:spPr>
          <a:xfrm>
            <a:off x="10303278" y="2540333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fficeArt object">
            <a:extLst>
              <a:ext uri="{FF2B5EF4-FFF2-40B4-BE49-F238E27FC236}">
                <a16:creationId xmlns:a16="http://schemas.microsoft.com/office/drawing/2014/main" id="{4D44CA53-85C7-FB4B-AB2A-798F89C13234}"/>
              </a:ext>
            </a:extLst>
          </p:cNvPr>
          <p:cNvSpPr txBox="1"/>
          <p:nvPr/>
        </p:nvSpPr>
        <p:spPr>
          <a:xfrm>
            <a:off x="8657672" y="3201376"/>
            <a:ext cx="3377401" cy="1120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Continued N&amp;V and inability to keep down oral antiemetics and clinical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Continued N&amp;V associated with weight loss (&gt;5% body weight) or electrolyte imbalance despite oral antiemetics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Confirmed or suspected comorbidity (</a:t>
            </a:r>
            <a:r>
              <a:rPr lang="en-US" sz="10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UTI not tolerating antibiotics, hematemesis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significant medical history)</a:t>
            </a:r>
            <a:endParaRPr lang="en-US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Unsuccessful ambulat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ory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0293B96-97F9-094B-9C1A-E13CBD124B98}"/>
              </a:ext>
            </a:extLst>
          </p:cNvPr>
          <p:cNvCxnSpPr>
            <a:cxnSpLocks/>
          </p:cNvCxnSpPr>
          <p:nvPr/>
        </p:nvCxnSpPr>
        <p:spPr>
          <a:xfrm>
            <a:off x="10303277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fficeArt object">
            <a:extLst>
              <a:ext uri="{FF2B5EF4-FFF2-40B4-BE49-F238E27FC236}">
                <a16:creationId xmlns:a16="http://schemas.microsoft.com/office/drawing/2014/main" id="{6531F921-5255-B244-AD24-B09D2398E76F}"/>
              </a:ext>
            </a:extLst>
          </p:cNvPr>
          <p:cNvSpPr txBox="1"/>
          <p:nvPr/>
        </p:nvSpPr>
        <p:spPr>
          <a:xfrm>
            <a:off x="4622075" y="3191778"/>
            <a:ext cx="3789879" cy="954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PUQE score ≥13 and clinical dehydration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Una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ble to tolerate/keep down oral antiemetics and clinical dehydration. 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Further blood tests required to assess clinical condition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Suspicion of alternative diagnosis/complication requiring specialist management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925B6C7-EC7B-1F45-987A-2BFDA55AC9E5}"/>
              </a:ext>
            </a:extLst>
          </p:cNvPr>
          <p:cNvCxnSpPr>
            <a:cxnSpLocks/>
          </p:cNvCxnSpPr>
          <p:nvPr/>
        </p:nvCxnSpPr>
        <p:spPr>
          <a:xfrm>
            <a:off x="6032107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officeArt object">
            <a:extLst>
              <a:ext uri="{FF2B5EF4-FFF2-40B4-BE49-F238E27FC236}">
                <a16:creationId xmlns:a16="http://schemas.microsoft.com/office/drawing/2014/main" id="{8697DC68-FBFB-7245-8E27-1223716A0F08}"/>
              </a:ext>
            </a:extLst>
          </p:cNvPr>
          <p:cNvSpPr txBox="1"/>
          <p:nvPr/>
        </p:nvSpPr>
        <p:spPr>
          <a:xfrm>
            <a:off x="34904" y="3201376"/>
            <a:ext cx="3977871" cy="384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PUQE score 3-12 with no complications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Ability to tolerate oral antiemetics and maintaining 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544002D-90D9-504C-A9D6-5B6D4BF07CC1}"/>
              </a:ext>
            </a:extLst>
          </p:cNvPr>
          <p:cNvCxnSpPr>
            <a:cxnSpLocks/>
          </p:cNvCxnSpPr>
          <p:nvPr/>
        </p:nvCxnSpPr>
        <p:spPr>
          <a:xfrm>
            <a:off x="1759485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fficeArt object">
            <a:extLst>
              <a:ext uri="{FF2B5EF4-FFF2-40B4-BE49-F238E27FC236}">
                <a16:creationId xmlns:a16="http://schemas.microsoft.com/office/drawing/2014/main" id="{32B1EA5B-31E6-C243-AED3-9C730F38DA8B}"/>
              </a:ext>
            </a:extLst>
          </p:cNvPr>
          <p:cNvSpPr txBox="1"/>
          <p:nvPr/>
        </p:nvSpPr>
        <p:spPr>
          <a:xfrm>
            <a:off x="34905" y="3798044"/>
            <a:ext cx="3977862" cy="1469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342900" lvl="0" indent="-342900" rtl="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Advise rest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Validate symptoms and psychological distress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Avoid triggers, eat small and frequent meals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Encourage fluid intake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Start 1</a:t>
            </a:r>
            <a:r>
              <a:rPr lang="en-GB" sz="1000" u="none" strike="noStrike" kern="0" spc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line antiemetic 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PPI if required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Carry out VTE assessment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need for thiamine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Signpost to support forums/charities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26B1674-49D1-644E-8311-03AECD27B501}"/>
              </a:ext>
            </a:extLst>
          </p:cNvPr>
          <p:cNvCxnSpPr>
            <a:cxnSpLocks/>
          </p:cNvCxnSpPr>
          <p:nvPr/>
        </p:nvCxnSpPr>
        <p:spPr>
          <a:xfrm>
            <a:off x="1799149" y="5267638"/>
            <a:ext cx="1" cy="832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officeArt object">
            <a:extLst>
              <a:ext uri="{FF2B5EF4-FFF2-40B4-BE49-F238E27FC236}">
                <a16:creationId xmlns:a16="http://schemas.microsoft.com/office/drawing/2014/main" id="{0D212D22-D8D7-9A46-A6A6-44E2DDD4D883}"/>
              </a:ext>
            </a:extLst>
          </p:cNvPr>
          <p:cNvSpPr txBox="1"/>
          <p:nvPr/>
        </p:nvSpPr>
        <p:spPr>
          <a:xfrm>
            <a:off x="9059546" y="235221"/>
            <a:ext cx="2573654" cy="104344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Gloucester MT Extra Condensed" panose="02030808020601010101" pitchFamily="18" charset="77"/>
                <a:ea typeface="Arial Unicode MS" panose="020B0604020202020204" pitchFamily="34" charset="-128"/>
                <a:cs typeface="Times New Roman" panose="02020603050405020304" pitchFamily="18" charset="0"/>
              </a:rPr>
              <a:t>∆∆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differential diagnosis if: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Onset of symptoms ≥11 weeks gestation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Abdominal pain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Fever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Headache/focal neurology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Goitre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8" name="officeArt object">
            <a:extLst>
              <a:ext uri="{FF2B5EF4-FFF2-40B4-BE49-F238E27FC236}">
                <a16:creationId xmlns:a16="http://schemas.microsoft.com/office/drawing/2014/main" id="{164EE581-D035-914C-A53C-4DC2AC250544}"/>
              </a:ext>
            </a:extLst>
          </p:cNvPr>
          <p:cNvSpPr txBox="1"/>
          <p:nvPr/>
        </p:nvSpPr>
        <p:spPr>
          <a:xfrm>
            <a:off x="34904" y="5537818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F0A9642-2ABB-054E-A616-E40D0DDF4AD6}"/>
              </a:ext>
            </a:extLst>
          </p:cNvPr>
          <p:cNvCxnSpPr>
            <a:cxnSpLocks/>
          </p:cNvCxnSpPr>
          <p:nvPr/>
        </p:nvCxnSpPr>
        <p:spPr>
          <a:xfrm>
            <a:off x="6029978" y="2335125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9ED23BA-8EB7-674E-B1C2-1D92C6B3CA9A}"/>
              </a:ext>
            </a:extLst>
          </p:cNvPr>
          <p:cNvCxnSpPr>
            <a:cxnSpLocks/>
          </p:cNvCxnSpPr>
          <p:nvPr/>
        </p:nvCxnSpPr>
        <p:spPr>
          <a:xfrm>
            <a:off x="6032510" y="1910525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E85F92B-6A2C-AC47-A093-D48F07EFBC58}"/>
              </a:ext>
            </a:extLst>
          </p:cNvPr>
          <p:cNvCxnSpPr>
            <a:cxnSpLocks/>
          </p:cNvCxnSpPr>
          <p:nvPr/>
        </p:nvCxnSpPr>
        <p:spPr>
          <a:xfrm>
            <a:off x="1755607" y="3585936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50830B1-8777-3E40-ACDA-425F3E35215B}"/>
              </a:ext>
            </a:extLst>
          </p:cNvPr>
          <p:cNvCxnSpPr>
            <a:cxnSpLocks/>
          </p:cNvCxnSpPr>
          <p:nvPr/>
        </p:nvCxnSpPr>
        <p:spPr>
          <a:xfrm>
            <a:off x="513027" y="5770335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officeArt object">
            <a:extLst>
              <a:ext uri="{FF2B5EF4-FFF2-40B4-BE49-F238E27FC236}">
                <a16:creationId xmlns:a16="http://schemas.microsoft.com/office/drawing/2014/main" id="{60B98983-37A3-1146-998B-52F97DF1A677}"/>
              </a:ext>
            </a:extLst>
          </p:cNvPr>
          <p:cNvSpPr txBox="1"/>
          <p:nvPr/>
        </p:nvSpPr>
        <p:spPr>
          <a:xfrm>
            <a:off x="34905" y="5978744"/>
            <a:ext cx="1083558" cy="8107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 </a:t>
            </a: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urrent regime </a:t>
            </a: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&amp;  review weekly then as clinically needed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158866A-3054-E245-BED0-A82B596D7EAE}"/>
              </a:ext>
            </a:extLst>
          </p:cNvPr>
          <p:cNvCxnSpPr>
            <a:cxnSpLocks/>
          </p:cNvCxnSpPr>
          <p:nvPr/>
        </p:nvCxnSpPr>
        <p:spPr>
          <a:xfrm>
            <a:off x="513027" y="5393153"/>
            <a:ext cx="104842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54CDE1B-3F82-D44B-8316-329122B5A112}"/>
              </a:ext>
            </a:extLst>
          </p:cNvPr>
          <p:cNvCxnSpPr>
            <a:cxnSpLocks/>
          </p:cNvCxnSpPr>
          <p:nvPr/>
        </p:nvCxnSpPr>
        <p:spPr>
          <a:xfrm>
            <a:off x="513027" y="5393153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officeArt object">
            <a:extLst>
              <a:ext uri="{FF2B5EF4-FFF2-40B4-BE49-F238E27FC236}">
                <a16:creationId xmlns:a16="http://schemas.microsoft.com/office/drawing/2014/main" id="{F87D7FD5-FE70-7D4A-920F-B99485457C6B}"/>
              </a:ext>
            </a:extLst>
          </p:cNvPr>
          <p:cNvSpPr txBox="1"/>
          <p:nvPr/>
        </p:nvSpPr>
        <p:spPr>
          <a:xfrm>
            <a:off x="2388393" y="5514193"/>
            <a:ext cx="869161" cy="1957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Poor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5C880514-0F33-5545-8812-A63E8D17A422}"/>
              </a:ext>
            </a:extLst>
          </p:cNvPr>
          <p:cNvCxnSpPr>
            <a:cxnSpLocks/>
          </p:cNvCxnSpPr>
          <p:nvPr/>
        </p:nvCxnSpPr>
        <p:spPr>
          <a:xfrm>
            <a:off x="2822973" y="5664281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officeArt object">
            <a:extLst>
              <a:ext uri="{FF2B5EF4-FFF2-40B4-BE49-F238E27FC236}">
                <a16:creationId xmlns:a16="http://schemas.microsoft.com/office/drawing/2014/main" id="{03335BBF-1ABE-9D45-8B6C-67D72E25AAE0}"/>
              </a:ext>
            </a:extLst>
          </p:cNvPr>
          <p:cNvSpPr txBox="1"/>
          <p:nvPr/>
        </p:nvSpPr>
        <p:spPr>
          <a:xfrm>
            <a:off x="2039741" y="5901762"/>
            <a:ext cx="1584656" cy="380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 2</a:t>
            </a:r>
            <a:r>
              <a:rPr lang="en-US" sz="10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nd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line antiemetic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5" name="officeArt object">
            <a:extLst>
              <a:ext uri="{FF2B5EF4-FFF2-40B4-BE49-F238E27FC236}">
                <a16:creationId xmlns:a16="http://schemas.microsoft.com/office/drawing/2014/main" id="{7AF26B3C-92B4-004C-A69D-92869D35D9C4}"/>
              </a:ext>
            </a:extLst>
          </p:cNvPr>
          <p:cNvSpPr txBox="1"/>
          <p:nvPr/>
        </p:nvSpPr>
        <p:spPr>
          <a:xfrm>
            <a:off x="2409363" y="6294571"/>
            <a:ext cx="827219" cy="239231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Reassess in 24-48h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572A971-8D58-2B44-A1C3-57D1EBF16B79}"/>
              </a:ext>
            </a:extLst>
          </p:cNvPr>
          <p:cNvCxnSpPr>
            <a:cxnSpLocks/>
          </p:cNvCxnSpPr>
          <p:nvPr/>
        </p:nvCxnSpPr>
        <p:spPr>
          <a:xfrm>
            <a:off x="2832894" y="6211355"/>
            <a:ext cx="1" cy="832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officeArt object">
            <a:extLst>
              <a:ext uri="{FF2B5EF4-FFF2-40B4-BE49-F238E27FC236}">
                <a16:creationId xmlns:a16="http://schemas.microsoft.com/office/drawing/2014/main" id="{9420AE37-1A11-A34B-AF08-3D96380237BF}"/>
              </a:ext>
            </a:extLst>
          </p:cNvPr>
          <p:cNvSpPr txBox="1"/>
          <p:nvPr/>
        </p:nvSpPr>
        <p:spPr>
          <a:xfrm>
            <a:off x="1799148" y="6541843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F228318-3766-D84C-8A57-779C2AC91CBB}"/>
              </a:ext>
            </a:extLst>
          </p:cNvPr>
          <p:cNvCxnSpPr>
            <a:cxnSpLocks/>
          </p:cNvCxnSpPr>
          <p:nvPr/>
        </p:nvCxnSpPr>
        <p:spPr>
          <a:xfrm>
            <a:off x="2104698" y="6352592"/>
            <a:ext cx="0" cy="203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5F4895D-BB11-514C-A8FF-41F00380EC56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1118463" y="6658102"/>
            <a:ext cx="68068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2EAA7A8-E491-124D-8CD6-6BF0347C0492}"/>
              </a:ext>
            </a:extLst>
          </p:cNvPr>
          <p:cNvCxnSpPr>
            <a:cxnSpLocks/>
          </p:cNvCxnSpPr>
          <p:nvPr/>
        </p:nvCxnSpPr>
        <p:spPr>
          <a:xfrm>
            <a:off x="3551554" y="6352592"/>
            <a:ext cx="0" cy="203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63F4921-2B92-7E40-8FCB-CC87A38931A7}"/>
              </a:ext>
            </a:extLst>
          </p:cNvPr>
          <p:cNvCxnSpPr>
            <a:cxnSpLocks/>
          </p:cNvCxnSpPr>
          <p:nvPr/>
        </p:nvCxnSpPr>
        <p:spPr>
          <a:xfrm flipH="1">
            <a:off x="3223369" y="6352592"/>
            <a:ext cx="32818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8" name="officeArt object">
            <a:extLst>
              <a:ext uri="{FF2B5EF4-FFF2-40B4-BE49-F238E27FC236}">
                <a16:creationId xmlns:a16="http://schemas.microsoft.com/office/drawing/2014/main" id="{6A5DB18D-9D40-B149-9960-EF1E4E419785}"/>
              </a:ext>
            </a:extLst>
          </p:cNvPr>
          <p:cNvSpPr txBox="1"/>
          <p:nvPr/>
        </p:nvSpPr>
        <p:spPr>
          <a:xfrm>
            <a:off x="2933341" y="6545782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Poor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B550A8A-8AE2-3F42-932B-945F9CD8E73C}"/>
              </a:ext>
            </a:extLst>
          </p:cNvPr>
          <p:cNvCxnSpPr>
            <a:cxnSpLocks/>
            <a:endCxn id="108" idx="3"/>
          </p:cNvCxnSpPr>
          <p:nvPr/>
        </p:nvCxnSpPr>
        <p:spPr>
          <a:xfrm flipH="1">
            <a:off x="3802502" y="6662041"/>
            <a:ext cx="6182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CA7B0E07-D4B5-8943-AB0B-0FB1A68B0FB6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1779" y="2958911"/>
            <a:ext cx="2170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729B3F9-A7A3-884E-90AD-9C10254E080A}"/>
              </a:ext>
            </a:extLst>
          </p:cNvPr>
          <p:cNvCxnSpPr>
            <a:cxnSpLocks/>
          </p:cNvCxnSpPr>
          <p:nvPr/>
        </p:nvCxnSpPr>
        <p:spPr>
          <a:xfrm>
            <a:off x="4419601" y="2958911"/>
            <a:ext cx="2178" cy="37136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C7259BEF-B6D0-9945-87EC-BD34DACF1B4C}"/>
              </a:ext>
            </a:extLst>
          </p:cNvPr>
          <p:cNvCxnSpPr>
            <a:cxnSpLocks/>
          </p:cNvCxnSpPr>
          <p:nvPr/>
        </p:nvCxnSpPr>
        <p:spPr>
          <a:xfrm>
            <a:off x="2039741" y="5392391"/>
            <a:ext cx="79315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1B925B7F-6B16-8D45-946C-C58074D282DA}"/>
              </a:ext>
            </a:extLst>
          </p:cNvPr>
          <p:cNvCxnSpPr>
            <a:cxnSpLocks/>
          </p:cNvCxnSpPr>
          <p:nvPr/>
        </p:nvCxnSpPr>
        <p:spPr>
          <a:xfrm>
            <a:off x="2826377" y="5387473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6C351447-8BCB-0E48-A4EC-A22A05260AAB}"/>
              </a:ext>
            </a:extLst>
          </p:cNvPr>
          <p:cNvCxnSpPr>
            <a:cxnSpLocks/>
          </p:cNvCxnSpPr>
          <p:nvPr/>
        </p:nvCxnSpPr>
        <p:spPr>
          <a:xfrm flipH="1">
            <a:off x="2104698" y="6352592"/>
            <a:ext cx="33162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0" name="officeArt object">
            <a:extLst>
              <a:ext uri="{FF2B5EF4-FFF2-40B4-BE49-F238E27FC236}">
                <a16:creationId xmlns:a16="http://schemas.microsoft.com/office/drawing/2014/main" id="{65AC649A-DFAA-D44A-B0C5-98D99AE0C4E8}"/>
              </a:ext>
            </a:extLst>
          </p:cNvPr>
          <p:cNvSpPr txBox="1"/>
          <p:nvPr/>
        </p:nvSpPr>
        <p:spPr>
          <a:xfrm>
            <a:off x="9059569" y="1468341"/>
            <a:ext cx="2573626" cy="93294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If concerns that NVP/HG is having adverse consequences on the woman's mental health, consider referral to Secondary Care Mental Health Services. 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4" name="officeArt object">
            <a:extLst>
              <a:ext uri="{FF2B5EF4-FFF2-40B4-BE49-F238E27FC236}">
                <a16:creationId xmlns:a16="http://schemas.microsoft.com/office/drawing/2014/main" id="{E42F4D56-6095-0D44-8F74-12699D70701C}"/>
              </a:ext>
            </a:extLst>
          </p:cNvPr>
          <p:cNvSpPr txBox="1"/>
          <p:nvPr/>
        </p:nvSpPr>
        <p:spPr>
          <a:xfrm>
            <a:off x="4816552" y="1714246"/>
            <a:ext cx="2405806" cy="2015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Enquire regarding effects on mental health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26AA6762-A285-0549-A3A5-D3D22DAA4B08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6019455" y="1547923"/>
            <a:ext cx="0" cy="1663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D9930DEE-F9D8-A24C-8388-942B2480F329}"/>
              </a:ext>
            </a:extLst>
          </p:cNvPr>
          <p:cNvCxnSpPr>
            <a:cxnSpLocks/>
          </p:cNvCxnSpPr>
          <p:nvPr/>
        </p:nvCxnSpPr>
        <p:spPr>
          <a:xfrm>
            <a:off x="7222358" y="1788459"/>
            <a:ext cx="18371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5" name="officeArt object">
            <a:extLst>
              <a:ext uri="{FF2B5EF4-FFF2-40B4-BE49-F238E27FC236}">
                <a16:creationId xmlns:a16="http://schemas.microsoft.com/office/drawing/2014/main" id="{E12A2238-03DE-7F48-95DB-353CEA7E60EC}"/>
              </a:ext>
            </a:extLst>
          </p:cNvPr>
          <p:cNvSpPr txBox="1"/>
          <p:nvPr/>
        </p:nvSpPr>
        <p:spPr>
          <a:xfrm>
            <a:off x="6148214" y="4679737"/>
            <a:ext cx="5484981" cy="17599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lvl="0"/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 NETTING</a:t>
            </a:r>
          </a:p>
          <a:p>
            <a:pPr lvl="0"/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Advise all women with nausea and vomiting in pregnancy to seek urgent medical advice if they experience: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dark urine, or no urination for more than 8 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pain or fever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weakness or feeling faint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Vomiting blood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Repeated, unstoppable vomiting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Inability to keep down food or fluids for 24 hours despite oral antiemetics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headache, visual problems, severe epigastric pain, sudden swelling of the face, hands, or feet (symptoms of pre-eclampsia). 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990A435-915A-BB41-8AE7-8978A40B4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02804"/>
              </p:ext>
            </p:extLst>
          </p:nvPr>
        </p:nvGraphicFramePr>
        <p:xfrm>
          <a:off x="399079" y="229140"/>
          <a:ext cx="2988382" cy="18186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2447">
                  <a:extLst>
                    <a:ext uri="{9D8B030D-6E8A-4147-A177-3AD203B41FA5}">
                      <a16:colId xmlns:a16="http://schemas.microsoft.com/office/drawing/2014/main" val="2441561514"/>
                    </a:ext>
                  </a:extLst>
                </a:gridCol>
                <a:gridCol w="428368">
                  <a:extLst>
                    <a:ext uri="{9D8B030D-6E8A-4147-A177-3AD203B41FA5}">
                      <a16:colId xmlns:a16="http://schemas.microsoft.com/office/drawing/2014/main" val="242184687"/>
                    </a:ext>
                  </a:extLst>
                </a:gridCol>
                <a:gridCol w="370703">
                  <a:extLst>
                    <a:ext uri="{9D8B030D-6E8A-4147-A177-3AD203B41FA5}">
                      <a16:colId xmlns:a16="http://schemas.microsoft.com/office/drawing/2014/main" val="2471726485"/>
                    </a:ext>
                  </a:extLst>
                </a:gridCol>
                <a:gridCol w="395416">
                  <a:extLst>
                    <a:ext uri="{9D8B030D-6E8A-4147-A177-3AD203B41FA5}">
                      <a16:colId xmlns:a16="http://schemas.microsoft.com/office/drawing/2014/main" val="2662436860"/>
                    </a:ext>
                  </a:extLst>
                </a:gridCol>
                <a:gridCol w="395416">
                  <a:extLst>
                    <a:ext uri="{9D8B030D-6E8A-4147-A177-3AD203B41FA5}">
                      <a16:colId xmlns:a16="http://schemas.microsoft.com/office/drawing/2014/main" val="4048907212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3904321239"/>
                    </a:ext>
                  </a:extLst>
                </a:gridCol>
              </a:tblGrid>
              <a:tr h="183099">
                <a:tc gridSpan="6"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PUQE score : Mild ≤6; Moderate = 7-12; Severe = 13-15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138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24h, how long have you felt nauseated/sick to your stomach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≥6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46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 hours have you </a:t>
                      </a:r>
                      <a:r>
                        <a:rPr lang="en-US" sz="7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vomited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 x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35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 hours, how many times have you retched/dry heaved without bringing anything up?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x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 x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7643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308CA1-3D2B-D247-A2CB-48C1A1C28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03352"/>
              </p:ext>
            </p:extLst>
          </p:nvPr>
        </p:nvGraphicFramePr>
        <p:xfrm>
          <a:off x="399056" y="222047"/>
          <a:ext cx="2988382" cy="1832825"/>
        </p:xfrm>
        <a:graphic>
          <a:graphicData uri="http://schemas.openxmlformats.org/drawingml/2006/table">
            <a:tbl>
              <a:tblPr/>
              <a:tblGrid>
                <a:gridCol w="2988382">
                  <a:extLst>
                    <a:ext uri="{9D8B030D-6E8A-4147-A177-3AD203B41FA5}">
                      <a16:colId xmlns:a16="http://schemas.microsoft.com/office/drawing/2014/main" val="3168425921"/>
                    </a:ext>
                  </a:extLst>
                </a:gridCol>
              </a:tblGrid>
              <a:tr h="18328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23916"/>
                  </a:ext>
                </a:extLst>
              </a:tr>
            </a:tbl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36C1AA10-45E2-4EBE-97A4-4BE485521B58}"/>
              </a:ext>
            </a:extLst>
          </p:cNvPr>
          <p:cNvSpPr txBox="1"/>
          <p:nvPr/>
        </p:nvSpPr>
        <p:spPr>
          <a:xfrm>
            <a:off x="7772400" y="6446971"/>
            <a:ext cx="4406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Produced by Dr Yusra Khan &amp; Dr Melanie Nana -  January 2022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3EB3D4-204E-B86E-FC92-5700BF0923F8}"/>
              </a:ext>
            </a:extLst>
          </p:cNvPr>
          <p:cNvSpPr txBox="1"/>
          <p:nvPr/>
        </p:nvSpPr>
        <p:spPr>
          <a:xfrm>
            <a:off x="3758626" y="5479746"/>
            <a:ext cx="1457340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Start 3</a:t>
            </a:r>
            <a:r>
              <a:rPr lang="en-GB" sz="1000" baseline="30000" dirty="0"/>
              <a:t>rd</a:t>
            </a:r>
            <a:r>
              <a:rPr lang="en-GB" sz="1000" dirty="0"/>
              <a:t> line antiemetic</a:t>
            </a:r>
          </a:p>
          <a:p>
            <a:r>
              <a:rPr lang="en-GB" sz="1000" dirty="0"/>
              <a:t>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37606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602</Words>
  <Application>Microsoft Office PowerPoint</Application>
  <PresentationFormat>Widescreen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Gloucester MT Extra Condensed</vt:lpstr>
      <vt:lpstr>Helvetica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Nana</dc:creator>
  <cp:lastModifiedBy>RYAN, Vicky (NHS BRISTOL, NORTH SOMERSET AND SOUTH GLOUCESTERSHIRE ICB - 15C)</cp:lastModifiedBy>
  <cp:revision>40</cp:revision>
  <dcterms:created xsi:type="dcterms:W3CDTF">2020-12-28T19:56:20Z</dcterms:created>
  <dcterms:modified xsi:type="dcterms:W3CDTF">2022-11-14T11:25:08Z</dcterms:modified>
</cp:coreProperties>
</file>