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anna Hardy" initials="JH" lastIdx="2" clrIdx="0"/>
  <p:cmAuthor id="1" name="Fraser Easton" initials="FE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59" autoAdjust="0"/>
    <p:restoredTop sz="94660"/>
  </p:normalViewPr>
  <p:slideViewPr>
    <p:cSldViewPr snapToGrid="0">
      <p:cViewPr>
        <p:scale>
          <a:sx n="100" d="100"/>
          <a:sy n="100" d="100"/>
        </p:scale>
        <p:origin x="150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2EC76-A9A6-4006-8C91-4E9CE8E5D5C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2C8BA-C533-46C1-984F-E18F22DD2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10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2C8BA-C533-46C1-984F-E18F22DD21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578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77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6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5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61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66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38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65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8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39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9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5516C-3D8D-4976-AD93-BDB7AE8314D3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72884-5750-4DA2-A675-42244698D6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4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81FEA0-65C6-49EE-B190-9BB8FFE912F9}"/>
              </a:ext>
            </a:extLst>
          </p:cNvPr>
          <p:cNvCxnSpPr>
            <a:cxnSpLocks/>
          </p:cNvCxnSpPr>
          <p:nvPr/>
        </p:nvCxnSpPr>
        <p:spPr>
          <a:xfrm>
            <a:off x="3262622" y="618996"/>
            <a:ext cx="1986" cy="30079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: Rounded Corners 23">
            <a:extLst>
              <a:ext uri="{FF2B5EF4-FFF2-40B4-BE49-F238E27FC236}">
                <a16:creationId xmlns:a16="http://schemas.microsoft.com/office/drawing/2014/main" id="{E8B56913-978B-49A0-B7DE-034F727E3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53" y="8030326"/>
            <a:ext cx="2640044" cy="156255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Continue for 3/12 then </a:t>
            </a:r>
            <a:r>
              <a:rPr lang="en-US" altLang="en-US" sz="1000" dirty="0">
                <a:ea typeface="Calibri" panose="020F0502020204030204" pitchFamily="34" charset="0"/>
                <a:cs typeface="Calibri Light" panose="020F0302020204030204" pitchFamily="34" charset="0"/>
              </a:rPr>
              <a:t>r</a:t>
            </a: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eview</a:t>
            </a:r>
            <a:r>
              <a:rPr kumimoji="0" lang="en-US" altLang="en-US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 need for ongoing treatment</a:t>
            </a:r>
            <a:endParaRPr kumimoji="0" lang="en-US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: Rounded Corners 24">
            <a:extLst>
              <a:ext uri="{FF2B5EF4-FFF2-40B4-BE49-F238E27FC236}">
                <a16:creationId xmlns:a16="http://schemas.microsoft.com/office/drawing/2014/main" id="{E7922867-FD22-4376-AE5B-FADCB12FC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804" y="7993866"/>
            <a:ext cx="3296949" cy="169967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 chronic refractory cough syndrome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CT</a:t>
            </a:r>
            <a:r>
              <a:rPr kumimoji="0" lang="en-US" altLang="en-US" sz="9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chest (rule out unlikely possibility of underlying patho</a:t>
            </a: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logy)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Emphasise to patient that specific cause may not be </a:t>
            </a: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found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Consider referral for involvement in cough research studies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 referral to </a:t>
            </a: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respiratory specialist who may: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-     undertake onward 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eferral to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SaLT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/Physio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-     trial pharmacological cough suppression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        Please complete cough referral checklist </a:t>
            </a:r>
            <a:r>
              <a:rPr lang="en-US" altLang="en-US" sz="900">
                <a:latin typeface="Calibri" panose="020F0502020204030204" pitchFamily="34" charset="0"/>
                <a:cs typeface="Calibri" panose="020F0502020204030204" pitchFamily="34" charset="0"/>
              </a:rPr>
              <a:t>(appendix E)</a:t>
            </a:r>
            <a:endParaRPr lang="en-US" alt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77496BC-BCE4-4105-B033-4B2678F7B80A}"/>
              </a:ext>
            </a:extLst>
          </p:cNvPr>
          <p:cNvCxnSpPr>
            <a:cxnSpLocks/>
          </p:cNvCxnSpPr>
          <p:nvPr/>
        </p:nvCxnSpPr>
        <p:spPr>
          <a:xfrm>
            <a:off x="1571537" y="7611971"/>
            <a:ext cx="0" cy="395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65DD2E1-6B6E-4A2B-94F4-B9B81CF25CD9}"/>
              </a:ext>
            </a:extLst>
          </p:cNvPr>
          <p:cNvCxnSpPr>
            <a:cxnSpLocks/>
          </p:cNvCxnSpPr>
          <p:nvPr/>
        </p:nvCxnSpPr>
        <p:spPr>
          <a:xfrm>
            <a:off x="4885663" y="7611971"/>
            <a:ext cx="0" cy="395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FD73958-D0EC-CA4B-A691-5DF49E55DAEF}"/>
              </a:ext>
            </a:extLst>
          </p:cNvPr>
          <p:cNvSpPr txBox="1"/>
          <p:nvPr/>
        </p:nvSpPr>
        <p:spPr>
          <a:xfrm>
            <a:off x="1631271" y="32452"/>
            <a:ext cx="3355067" cy="47705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Cough management flow chart </a:t>
            </a:r>
          </a:p>
          <a:p>
            <a:pPr algn="ctr"/>
            <a:r>
              <a:rPr lang="en-US" sz="1100" b="1" dirty="0"/>
              <a:t>Adult with non-productive cough&gt; 8 weeks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F2F27B-6685-C84D-8045-EB0D3C33AD7B}"/>
              </a:ext>
            </a:extLst>
          </p:cNvPr>
          <p:cNvSpPr txBox="1"/>
          <p:nvPr/>
        </p:nvSpPr>
        <p:spPr>
          <a:xfrm>
            <a:off x="2169162" y="959154"/>
            <a:ext cx="251641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Thorough history and examination</a:t>
            </a:r>
          </a:p>
          <a:p>
            <a:pPr algn="ctr"/>
            <a:r>
              <a:rPr lang="en-US" sz="1000" dirty="0"/>
              <a:t>(throat , chest, abdomen)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BF2037-8952-F642-A7C1-622D1DEBA44A}"/>
              </a:ext>
            </a:extLst>
          </p:cNvPr>
          <p:cNvSpPr txBox="1"/>
          <p:nvPr/>
        </p:nvSpPr>
        <p:spPr>
          <a:xfrm>
            <a:off x="4824444" y="598676"/>
            <a:ext cx="1924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900" dirty="0">
                <a:ea typeface="Calibri" panose="020F0502020204030204" pitchFamily="34" charset="0"/>
                <a:cs typeface="Calibri Light" panose="020F0302020204030204" pitchFamily="34" charset="0"/>
              </a:rPr>
              <a:t>LCQ questionnaire (appendix B)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900" dirty="0">
                <a:ea typeface="Calibri" panose="020F0502020204030204" pitchFamily="34" charset="0"/>
                <a:cs typeface="Calibri Light" panose="020F0302020204030204" pitchFamily="34" charset="0"/>
              </a:rPr>
              <a:t>Offer smoking cessation</a:t>
            </a:r>
            <a:endParaRPr lang="en-US" altLang="en-US" sz="900" dirty="0"/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900" dirty="0">
                <a:ea typeface="Calibri" panose="020F0502020204030204" pitchFamily="34" charset="0"/>
                <a:cs typeface="Calibri Light" panose="020F0302020204030204" pitchFamily="34" charset="0"/>
              </a:rPr>
              <a:t>Weight management</a:t>
            </a:r>
            <a:endParaRPr lang="en-US" altLang="en-US" sz="900" dirty="0"/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900" dirty="0">
                <a:ea typeface="Calibri" panose="020F0502020204030204" pitchFamily="34" charset="0"/>
                <a:cs typeface="Calibri Light" panose="020F0302020204030204" pitchFamily="34" charset="0"/>
              </a:rPr>
              <a:t>Stop </a:t>
            </a:r>
            <a:r>
              <a:rPr lang="en-US" altLang="en-US" sz="900" dirty="0" err="1">
                <a:ea typeface="Calibri" panose="020F0502020204030204" pitchFamily="34" charset="0"/>
                <a:cs typeface="Calibri Light" panose="020F0302020204030204" pitchFamily="34" charset="0"/>
              </a:rPr>
              <a:t>ACEi</a:t>
            </a:r>
            <a:r>
              <a:rPr lang="en-US" altLang="en-US" sz="900" dirty="0">
                <a:ea typeface="Calibri" panose="020F0502020204030204" pitchFamily="34" charset="0"/>
                <a:cs typeface="Calibri Light" panose="020F0302020204030204" pitchFamily="34" charset="0"/>
              </a:rPr>
              <a:t> (use ARBs)</a:t>
            </a:r>
            <a:endParaRPr lang="en-US" altLang="en-US" sz="900" dirty="0"/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900" dirty="0">
                <a:ea typeface="Calibri" panose="020F0502020204030204" pitchFamily="34" charset="0"/>
                <a:cs typeface="Calibri Light" panose="020F0302020204030204" pitchFamily="34" charset="0"/>
              </a:rPr>
              <a:t>Avoidance/removal of precipitants                        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3A303A-028B-9B47-9D8E-22CB6C48623F}"/>
              </a:ext>
            </a:extLst>
          </p:cNvPr>
          <p:cNvSpPr txBox="1"/>
          <p:nvPr/>
        </p:nvSpPr>
        <p:spPr>
          <a:xfrm>
            <a:off x="3043657" y="1745143"/>
            <a:ext cx="43794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CXR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D9CFAC-B0BC-6347-BA82-E00B538C60E2}"/>
              </a:ext>
            </a:extLst>
          </p:cNvPr>
          <p:cNvSpPr txBox="1"/>
          <p:nvPr/>
        </p:nvSpPr>
        <p:spPr>
          <a:xfrm>
            <a:off x="4804587" y="2578552"/>
            <a:ext cx="928363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Suspicious for malignancy?</a:t>
            </a:r>
          </a:p>
          <a:p>
            <a:endParaRPr lang="en-US" sz="1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E751C70-5E37-514F-8605-3EA173BBB610}"/>
              </a:ext>
            </a:extLst>
          </p:cNvPr>
          <p:cNvSpPr txBox="1"/>
          <p:nvPr/>
        </p:nvSpPr>
        <p:spPr>
          <a:xfrm>
            <a:off x="4811136" y="3461969"/>
            <a:ext cx="92789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2 week wait referral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34D1D36-B973-6E4E-8F78-689C203817AA}"/>
              </a:ext>
            </a:extLst>
          </p:cNvPr>
          <p:cNvSpPr txBox="1"/>
          <p:nvPr/>
        </p:nvSpPr>
        <p:spPr>
          <a:xfrm>
            <a:off x="4941883" y="1871163"/>
            <a:ext cx="13773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/>
              <a:t>Abnormal CXR and/or </a:t>
            </a:r>
          </a:p>
          <a:p>
            <a:r>
              <a:rPr lang="en-US" sz="1000" b="1" dirty="0"/>
              <a:t>examination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51F7DD9-7D04-D247-BEA5-A4F683156B89}"/>
              </a:ext>
            </a:extLst>
          </p:cNvPr>
          <p:cNvSpPr txBox="1"/>
          <p:nvPr/>
        </p:nvSpPr>
        <p:spPr>
          <a:xfrm>
            <a:off x="510537" y="1871163"/>
            <a:ext cx="1079142" cy="40011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/>
              <a:t>Normal CXR and </a:t>
            </a:r>
          </a:p>
          <a:p>
            <a:pPr algn="ctr"/>
            <a:r>
              <a:rPr lang="en-US" sz="1000" b="1" dirty="0"/>
              <a:t>examination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CDFD5F-5EA2-314F-BBAD-D916750FE019}"/>
              </a:ext>
            </a:extLst>
          </p:cNvPr>
          <p:cNvSpPr txBox="1"/>
          <p:nvPr/>
        </p:nvSpPr>
        <p:spPr>
          <a:xfrm>
            <a:off x="5786925" y="2573532"/>
            <a:ext cx="977082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Chronic cardio-respiratory condition?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3CE8BEC-EEE6-BF43-8CB7-2AABB1074322}"/>
              </a:ext>
            </a:extLst>
          </p:cNvPr>
          <p:cNvSpPr txBox="1"/>
          <p:nvPr/>
        </p:nvSpPr>
        <p:spPr>
          <a:xfrm>
            <a:off x="5772087" y="4622170"/>
            <a:ext cx="977082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Consider secondary care </a:t>
            </a:r>
          </a:p>
          <a:p>
            <a:r>
              <a:rPr lang="en-US" sz="1000" dirty="0"/>
              <a:t>referral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0A8FBA6-EBBE-7149-A398-751BEBDE8D33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1693887" y="1883643"/>
            <a:ext cx="1349770" cy="87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D47D35A-263E-0342-A242-8D2D41C8D482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3481597" y="1883643"/>
            <a:ext cx="1415161" cy="87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28929664-6FCD-604A-8F12-C3B8FD30DB0F}"/>
              </a:ext>
            </a:extLst>
          </p:cNvPr>
          <p:cNvCxnSpPr>
            <a:cxnSpLocks/>
            <a:stCxn id="33" idx="2"/>
          </p:cNvCxnSpPr>
          <p:nvPr/>
        </p:nvCxnSpPr>
        <p:spPr>
          <a:xfrm flipH="1">
            <a:off x="5386141" y="2271273"/>
            <a:ext cx="244392" cy="2538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247A6ED-2651-DB41-8C59-A339B23E6C82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5630533" y="2271273"/>
            <a:ext cx="560714" cy="20842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B44CEE3-91AA-D746-9B1F-C28A67A8AB82}"/>
              </a:ext>
            </a:extLst>
          </p:cNvPr>
          <p:cNvCxnSpPr>
            <a:cxnSpLocks/>
          </p:cNvCxnSpPr>
          <p:nvPr/>
        </p:nvCxnSpPr>
        <p:spPr>
          <a:xfrm flipH="1">
            <a:off x="6244577" y="3159195"/>
            <a:ext cx="1914" cy="18094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6E6B0F0-5307-0045-A58E-A817463530A8}"/>
              </a:ext>
            </a:extLst>
          </p:cNvPr>
          <p:cNvCxnSpPr>
            <a:cxnSpLocks/>
          </p:cNvCxnSpPr>
          <p:nvPr/>
        </p:nvCxnSpPr>
        <p:spPr>
          <a:xfrm flipH="1">
            <a:off x="5241095" y="3172460"/>
            <a:ext cx="2" cy="20863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33CA5CB-1FC3-6840-B409-8F7756403342}"/>
              </a:ext>
            </a:extLst>
          </p:cNvPr>
          <p:cNvSpPr txBox="1"/>
          <p:nvPr/>
        </p:nvSpPr>
        <p:spPr>
          <a:xfrm>
            <a:off x="153748" y="3920063"/>
            <a:ext cx="1929329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Asthma </a:t>
            </a:r>
          </a:p>
          <a:p>
            <a:pPr algn="ctr"/>
            <a:r>
              <a:rPr lang="en-US" sz="1200" b="1" dirty="0"/>
              <a:t>cough syndrome </a:t>
            </a:r>
          </a:p>
        </p:txBody>
      </p:sp>
      <p:sp>
        <p:nvSpPr>
          <p:cNvPr id="59" name="Right Bracket 58">
            <a:extLst>
              <a:ext uri="{FF2B5EF4-FFF2-40B4-BE49-F238E27FC236}">
                <a16:creationId xmlns:a16="http://schemas.microsoft.com/office/drawing/2014/main" id="{8938D12F-C251-0746-AD70-F3CEC8478E70}"/>
              </a:ext>
            </a:extLst>
          </p:cNvPr>
          <p:cNvSpPr/>
          <p:nvPr/>
        </p:nvSpPr>
        <p:spPr>
          <a:xfrm>
            <a:off x="4591669" y="589927"/>
            <a:ext cx="187824" cy="1078929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9730196-99F6-A846-A5B3-322044E4668F}"/>
              </a:ext>
            </a:extLst>
          </p:cNvPr>
          <p:cNvSpPr txBox="1"/>
          <p:nvPr/>
        </p:nvSpPr>
        <p:spPr>
          <a:xfrm>
            <a:off x="2205570" y="3920063"/>
            <a:ext cx="1629199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Reflux </a:t>
            </a:r>
          </a:p>
          <a:p>
            <a:pPr algn="ctr"/>
            <a:r>
              <a:rPr lang="en-US" sz="1200" b="1" dirty="0"/>
              <a:t>cough syndrome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645FA1E-05CC-474B-A436-915357FA0D5E}"/>
              </a:ext>
            </a:extLst>
          </p:cNvPr>
          <p:cNvSpPr txBox="1"/>
          <p:nvPr/>
        </p:nvSpPr>
        <p:spPr>
          <a:xfrm>
            <a:off x="200584" y="4622170"/>
            <a:ext cx="1929329" cy="218521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000" dirty="0"/>
              <a:t>Classic asthma</a:t>
            </a:r>
          </a:p>
          <a:p>
            <a:pPr marL="171450" indent="-171450">
              <a:buFontTx/>
              <a:buChar char="-"/>
            </a:pPr>
            <a:r>
              <a:rPr lang="en-US" sz="1000" dirty="0"/>
              <a:t>Cough Variant asthma  </a:t>
            </a:r>
          </a:p>
          <a:p>
            <a:pPr marL="171450" indent="-171450">
              <a:buFontTx/>
              <a:buChar char="-"/>
            </a:pPr>
            <a:r>
              <a:rPr lang="en-US" sz="1000" dirty="0"/>
              <a:t>Eosinophilic bronchitis</a:t>
            </a:r>
          </a:p>
          <a:p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Consider FBC </a:t>
            </a:r>
            <a:r>
              <a:rPr lang="en-US" sz="800" i="1" dirty="0"/>
              <a:t>(↑eosinophils may add   support to diagnosis)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Spirometry and reversibility may add support to diagnosis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Consider therapeutic trial: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/>
          </a:p>
          <a:p>
            <a:r>
              <a:rPr lang="en-US" altLang="en-US" sz="800" i="1" dirty="0">
                <a:ea typeface="Calibri" panose="020F0502020204030204" pitchFamily="34" charset="0"/>
                <a:cs typeface="Calibri Light" panose="020F0302020204030204" pitchFamily="34" charset="0"/>
              </a:rPr>
              <a:t>Prednisolone 40mg od (2 weeks)</a:t>
            </a:r>
          </a:p>
          <a:p>
            <a:r>
              <a:rPr lang="en-US" altLang="en-US" sz="800" b="1" i="1" dirty="0">
                <a:ea typeface="Calibri" panose="020F0502020204030204" pitchFamily="34" charset="0"/>
                <a:cs typeface="Calibri Light" panose="020F0302020204030204" pitchFamily="34" charset="0"/>
              </a:rPr>
              <a:t>OR</a:t>
            </a:r>
            <a:r>
              <a:rPr lang="en-US" altLang="en-US" sz="800" i="1" dirty="0"/>
              <a:t>        </a:t>
            </a:r>
          </a:p>
          <a:p>
            <a:r>
              <a:rPr lang="en-US" altLang="en-US" sz="800" i="1" dirty="0">
                <a:ea typeface="Calibri" panose="020F0502020204030204" pitchFamily="34" charset="0"/>
                <a:cs typeface="Calibri Light" panose="020F0302020204030204" pitchFamily="34" charset="0"/>
              </a:rPr>
              <a:t>Low dose ICS for 6-8 weeks (see BNSSG asthma guidelines) </a:t>
            </a:r>
          </a:p>
          <a:p>
            <a:r>
              <a:rPr lang="en-US" sz="800" b="1" i="1" dirty="0">
                <a:cs typeface="Calibri Light" panose="020F0302020204030204" pitchFamily="34" charset="0"/>
              </a:rPr>
              <a:t>AND/OR</a:t>
            </a:r>
            <a:endParaRPr lang="en-US" sz="800" i="1" dirty="0">
              <a:cs typeface="Calibri Light" panose="020F0302020204030204" pitchFamily="34" charset="0"/>
            </a:endParaRPr>
          </a:p>
          <a:p>
            <a:r>
              <a:rPr lang="en-US" sz="800" i="1" dirty="0" err="1">
                <a:cs typeface="Calibri Light" panose="020F0302020204030204" pitchFamily="34" charset="0"/>
              </a:rPr>
              <a:t>Montelukast</a:t>
            </a:r>
            <a:r>
              <a:rPr lang="en-US" sz="800" i="1" dirty="0">
                <a:cs typeface="Calibri Light" panose="020F0302020204030204" pitchFamily="34" charset="0"/>
              </a:rPr>
              <a:t> 10mg nocte (4 weeks)</a:t>
            </a:r>
            <a:endParaRPr lang="en-US" sz="800" i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EA552DE-383E-ED40-B5B1-6A8F143B7989}"/>
              </a:ext>
            </a:extLst>
          </p:cNvPr>
          <p:cNvSpPr txBox="1"/>
          <p:nvPr/>
        </p:nvSpPr>
        <p:spPr>
          <a:xfrm>
            <a:off x="3964891" y="3919242"/>
            <a:ext cx="1629201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Upper airway </a:t>
            </a:r>
          </a:p>
          <a:p>
            <a:pPr algn="ctr"/>
            <a:r>
              <a:rPr lang="en-US" sz="1200" b="1" dirty="0"/>
              <a:t>cough syndrome 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7AB5F9CF-6D37-524A-B416-7CAE20BFCD9D}"/>
              </a:ext>
            </a:extLst>
          </p:cNvPr>
          <p:cNvCxnSpPr>
            <a:cxnSpLocks/>
          </p:cNvCxnSpPr>
          <p:nvPr/>
        </p:nvCxnSpPr>
        <p:spPr>
          <a:xfrm flipH="1">
            <a:off x="6244577" y="3863288"/>
            <a:ext cx="1914" cy="67171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76C0DE0D-2CDD-BF4F-B34F-067CC747BE56}"/>
              </a:ext>
            </a:extLst>
          </p:cNvPr>
          <p:cNvSpPr txBox="1"/>
          <p:nvPr/>
        </p:nvSpPr>
        <p:spPr>
          <a:xfrm>
            <a:off x="5786925" y="3461557"/>
            <a:ext cx="97708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Consider </a:t>
            </a:r>
          </a:p>
          <a:p>
            <a:r>
              <a:rPr lang="en-US" sz="1000" dirty="0"/>
              <a:t>HRCT or ECHO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B1872AC0-87B5-F648-8097-B4F499E21F61}"/>
              </a:ext>
            </a:extLst>
          </p:cNvPr>
          <p:cNvCxnSpPr>
            <a:cxnSpLocks/>
            <a:stCxn id="99" idx="2"/>
          </p:cNvCxnSpPr>
          <p:nvPr/>
        </p:nvCxnSpPr>
        <p:spPr>
          <a:xfrm>
            <a:off x="2962089" y="3372778"/>
            <a:ext cx="1358382" cy="46408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DE1282F-2141-8D4E-BEDB-0CE9BFC9DE37}"/>
              </a:ext>
            </a:extLst>
          </p:cNvPr>
          <p:cNvCxnSpPr>
            <a:cxnSpLocks/>
            <a:stCxn id="99" idx="2"/>
          </p:cNvCxnSpPr>
          <p:nvPr/>
        </p:nvCxnSpPr>
        <p:spPr>
          <a:xfrm>
            <a:off x="2962089" y="3372778"/>
            <a:ext cx="0" cy="46408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4BD797A-5201-944E-9A16-98FF4BB5D6CF}"/>
              </a:ext>
            </a:extLst>
          </p:cNvPr>
          <p:cNvCxnSpPr>
            <a:cxnSpLocks/>
            <a:stCxn id="99" idx="2"/>
          </p:cNvCxnSpPr>
          <p:nvPr/>
        </p:nvCxnSpPr>
        <p:spPr>
          <a:xfrm flipH="1">
            <a:off x="1230621" y="3372778"/>
            <a:ext cx="1731468" cy="46408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4D05667E-3387-EE4D-81D5-693C0FE1F4D1}"/>
              </a:ext>
            </a:extLst>
          </p:cNvPr>
          <p:cNvSpPr txBox="1"/>
          <p:nvPr/>
        </p:nvSpPr>
        <p:spPr>
          <a:xfrm>
            <a:off x="2640526" y="3126557"/>
            <a:ext cx="643125" cy="24622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Consider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55EA6666-99DF-3D45-AC12-877AB04436D4}"/>
              </a:ext>
            </a:extLst>
          </p:cNvPr>
          <p:cNvCxnSpPr>
            <a:cxnSpLocks/>
          </p:cNvCxnSpPr>
          <p:nvPr/>
        </p:nvCxnSpPr>
        <p:spPr>
          <a:xfrm flipH="1" flipV="1">
            <a:off x="966788" y="624521"/>
            <a:ext cx="1202374" cy="33463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9646EF5B-8438-DF44-9D99-EF6ADC8234F5}"/>
              </a:ext>
            </a:extLst>
          </p:cNvPr>
          <p:cNvSpPr txBox="1"/>
          <p:nvPr/>
        </p:nvSpPr>
        <p:spPr>
          <a:xfrm>
            <a:off x="58346" y="47440"/>
            <a:ext cx="146226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Non-respiratory cause; </a:t>
            </a:r>
          </a:p>
          <a:p>
            <a:r>
              <a:rPr lang="en-US" sz="1050" dirty="0"/>
              <a:t>onward referral</a:t>
            </a:r>
          </a:p>
          <a:p>
            <a:r>
              <a:rPr lang="en-US" sz="1050" dirty="0"/>
              <a:t> as appropriate 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85CCEC33-1C17-6B44-9B0A-59179D83258E}"/>
              </a:ext>
            </a:extLst>
          </p:cNvPr>
          <p:cNvCxnSpPr>
            <a:cxnSpLocks/>
          </p:cNvCxnSpPr>
          <p:nvPr/>
        </p:nvCxnSpPr>
        <p:spPr>
          <a:xfrm>
            <a:off x="1036460" y="2738438"/>
            <a:ext cx="1450190" cy="4679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E0617E16-A557-5341-96E1-DDEDD86497E0}"/>
              </a:ext>
            </a:extLst>
          </p:cNvPr>
          <p:cNvCxnSpPr>
            <a:cxnSpLocks/>
          </p:cNvCxnSpPr>
          <p:nvPr/>
        </p:nvCxnSpPr>
        <p:spPr>
          <a:xfrm>
            <a:off x="1036460" y="2353869"/>
            <a:ext cx="0" cy="30836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78AA3A16-8EA7-9045-BAB4-68BEB13A68CE}"/>
              </a:ext>
            </a:extLst>
          </p:cNvPr>
          <p:cNvSpPr txBox="1"/>
          <p:nvPr/>
        </p:nvSpPr>
        <p:spPr>
          <a:xfrm>
            <a:off x="2205569" y="4613572"/>
            <a:ext cx="1629200" cy="23083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Clinical history supported by Hull airway reflux questionnaire </a:t>
            </a:r>
            <a:r>
              <a:rPr lang="en-US" sz="800" dirty="0"/>
              <a:t>(score &gt; 13, appendix B)</a:t>
            </a:r>
          </a:p>
          <a:p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Review need for medication that exacerbates reflux (e.g. bisphosphonates, calcium </a:t>
            </a:r>
            <a:r>
              <a:rPr lang="en-US" sz="800" dirty="0" err="1"/>
              <a:t>anatagonists</a:t>
            </a:r>
            <a:r>
              <a:rPr lang="en-US" sz="8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Lifestyle and weight loss advice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Consider therapeutic trial:</a:t>
            </a:r>
          </a:p>
          <a:p>
            <a:endParaRPr lang="en-US" sz="800" i="1" dirty="0"/>
          </a:p>
          <a:p>
            <a:r>
              <a:rPr lang="en-US" sz="800" i="1" dirty="0"/>
              <a:t>Omeprazole 20mg BD (4 weeks)</a:t>
            </a:r>
          </a:p>
          <a:p>
            <a:r>
              <a:rPr lang="en-US" sz="800" i="1" dirty="0"/>
              <a:t>+/- </a:t>
            </a:r>
            <a:r>
              <a:rPr lang="en-US" sz="800" i="1" dirty="0" err="1"/>
              <a:t>Peptac</a:t>
            </a:r>
            <a:r>
              <a:rPr lang="en-US" sz="800" i="1" dirty="0"/>
              <a:t> liquid or equivalent OTC preparation</a:t>
            </a:r>
          </a:p>
          <a:p>
            <a:endParaRPr lang="en-US" sz="800" i="1" dirty="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9929CE00-855D-DC47-AC95-97E1FBAA0205}"/>
              </a:ext>
            </a:extLst>
          </p:cNvPr>
          <p:cNvSpPr txBox="1"/>
          <p:nvPr/>
        </p:nvSpPr>
        <p:spPr>
          <a:xfrm>
            <a:off x="3964892" y="4605840"/>
            <a:ext cx="1629201" cy="224676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Clinical history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Consider therapeutic trial: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Beclomethasone nasal spray 100mcg BD, 6 weeks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AND/OR</a:t>
            </a:r>
            <a:r>
              <a:rPr lang="en-US" altLang="en-US" sz="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Oral antihistamine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cetirizine 10mg OD, 6 weeks</a:t>
            </a:r>
            <a:endParaRPr lang="en-US" altLang="en-US" sz="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b="1" i="1" dirty="0">
                <a:latin typeface="Calibri" panose="020F0502020204030204" pitchFamily="34" charset="0"/>
                <a:cs typeface="Calibri" panose="020F0502020204030204" pitchFamily="34" charset="0"/>
              </a:rPr>
              <a:t>AND/OR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Nasal douching (</a:t>
            </a:r>
            <a:r>
              <a:rPr lang="en-US" altLang="en-US" sz="800" i="1" dirty="0" err="1">
                <a:latin typeface="Calibri" panose="020F0502020204030204" pitchFamily="34" charset="0"/>
                <a:cs typeface="Calibri" panose="020F0502020204030204" pitchFamily="34" charset="0"/>
              </a:rPr>
              <a:t>e.g.Neil</a:t>
            </a:r>
            <a:r>
              <a:rPr lang="en-US" alt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 Med, </a:t>
            </a:r>
            <a:r>
              <a:rPr lang="en-US" altLang="en-US" sz="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Sterimar</a:t>
            </a:r>
            <a:r>
              <a:rPr lang="en-US" alt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 – OTC purchase only)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Consider ENT referral for persistent symptoms 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ACB081E3-FA13-8C46-8A83-52B1E9222CE7}"/>
              </a:ext>
            </a:extLst>
          </p:cNvPr>
          <p:cNvCxnSpPr>
            <a:cxnSpLocks/>
          </p:cNvCxnSpPr>
          <p:nvPr/>
        </p:nvCxnSpPr>
        <p:spPr>
          <a:xfrm>
            <a:off x="4680358" y="4380907"/>
            <a:ext cx="0" cy="15409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>
            <a:extLst>
              <a:ext uri="{FF2B5EF4-FFF2-40B4-BE49-F238E27FC236}">
                <a16:creationId xmlns:a16="http://schemas.microsoft.com/office/drawing/2014/main" id="{6FD38263-F556-9A40-92F8-F61288A01883}"/>
              </a:ext>
            </a:extLst>
          </p:cNvPr>
          <p:cNvSpPr txBox="1"/>
          <p:nvPr/>
        </p:nvSpPr>
        <p:spPr>
          <a:xfrm>
            <a:off x="60961" y="6973158"/>
            <a:ext cx="6698273" cy="56938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- </a:t>
            </a:r>
            <a:r>
              <a:rPr lang="en-US" sz="1000" dirty="0"/>
              <a:t>Patients may have multifactorial cough and may benefit from </a:t>
            </a:r>
            <a:r>
              <a:rPr lang="en-US" sz="1000" b="1" dirty="0"/>
              <a:t>more than one</a:t>
            </a:r>
            <a:r>
              <a:rPr lang="en-US" sz="1000" dirty="0"/>
              <a:t> treatment</a:t>
            </a:r>
          </a:p>
          <a:p>
            <a:pPr algn="ctr"/>
            <a:r>
              <a:rPr lang="en-US" sz="1000" dirty="0"/>
              <a:t>- Offer Cough Patient information leaflet (see appendix D) </a:t>
            </a:r>
          </a:p>
          <a:p>
            <a:pPr algn="ctr"/>
            <a:r>
              <a:rPr lang="en-US" sz="1000" dirty="0"/>
              <a:t>- Repeat LCQ score to assess response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32067DBA-D221-0845-894B-FCA3B9709001}"/>
              </a:ext>
            </a:extLst>
          </p:cNvPr>
          <p:cNvSpPr txBox="1"/>
          <p:nvPr/>
        </p:nvSpPr>
        <p:spPr>
          <a:xfrm>
            <a:off x="1571537" y="7686427"/>
            <a:ext cx="9268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Improvement 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A4665AB-D796-454E-8990-308038803C61}"/>
              </a:ext>
            </a:extLst>
          </p:cNvPr>
          <p:cNvSpPr txBox="1"/>
          <p:nvPr/>
        </p:nvSpPr>
        <p:spPr>
          <a:xfrm>
            <a:off x="4896758" y="7617257"/>
            <a:ext cx="1289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No improvement </a:t>
            </a:r>
          </a:p>
          <a:p>
            <a:r>
              <a:rPr lang="en-US" sz="1000" dirty="0"/>
              <a:t>despite therapy trials</a:t>
            </a:r>
          </a:p>
        </p:txBody>
      </p: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77BB7F49-6E30-3C43-B72D-FA156201E0DF}"/>
              </a:ext>
            </a:extLst>
          </p:cNvPr>
          <p:cNvCxnSpPr>
            <a:cxnSpLocks/>
          </p:cNvCxnSpPr>
          <p:nvPr/>
        </p:nvCxnSpPr>
        <p:spPr>
          <a:xfrm>
            <a:off x="3262622" y="1420819"/>
            <a:ext cx="1986" cy="30079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-11297" y="0"/>
            <a:ext cx="6862054" cy="99098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CB081E3-FA13-8C46-8A83-52B1E9222CE7}"/>
              </a:ext>
            </a:extLst>
          </p:cNvPr>
          <p:cNvCxnSpPr>
            <a:cxnSpLocks/>
          </p:cNvCxnSpPr>
          <p:nvPr/>
        </p:nvCxnSpPr>
        <p:spPr>
          <a:xfrm>
            <a:off x="2962089" y="4381728"/>
            <a:ext cx="0" cy="15409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CB081E3-FA13-8C46-8A83-52B1E9222CE7}"/>
              </a:ext>
            </a:extLst>
          </p:cNvPr>
          <p:cNvCxnSpPr>
            <a:cxnSpLocks/>
          </p:cNvCxnSpPr>
          <p:nvPr/>
        </p:nvCxnSpPr>
        <p:spPr>
          <a:xfrm>
            <a:off x="1020716" y="4381728"/>
            <a:ext cx="0" cy="15409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296" y="878510"/>
            <a:ext cx="1929329" cy="9002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/>
              <a:t>ALL PATIENTS REQUIRE SPIROMETRY (and reversibility if obstructive pattern) </a:t>
            </a:r>
            <a:r>
              <a:rPr lang="en-GB" sz="1000" b="1" dirty="0">
                <a:solidFill>
                  <a:srgbClr val="FF0000"/>
                </a:solidFill>
              </a:rPr>
              <a:t>Please see investigations section on Remedy page for clarity</a:t>
            </a:r>
          </a:p>
        </p:txBody>
      </p:sp>
      <p:cxnSp>
        <p:nvCxnSpPr>
          <p:cNvPr id="17" name="Straight Arrow Connector 16"/>
          <p:cNvCxnSpPr>
            <a:cxnSpLocks/>
            <a:endCxn id="7" idx="3"/>
          </p:cNvCxnSpPr>
          <p:nvPr/>
        </p:nvCxnSpPr>
        <p:spPr>
          <a:xfrm flipH="1">
            <a:off x="1960625" y="1167051"/>
            <a:ext cx="181487" cy="16158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0" y="9690556"/>
            <a:ext cx="45031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Abbreviations: LCQ, Leicester Cough quality of life Questionnaire; 3/12, 3 months; OTC: over </a:t>
            </a:r>
            <a:r>
              <a:rPr lang="en-GB" sz="800"/>
              <a:t>the counter</a:t>
            </a:r>
            <a:endParaRPr lang="en-GB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5885428" y="19049"/>
            <a:ext cx="974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Appendix A.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3C4D9C-B6FD-4AAF-8E92-4B7424E016FE}"/>
              </a:ext>
            </a:extLst>
          </p:cNvPr>
          <p:cNvSpPr txBox="1"/>
          <p:nvPr/>
        </p:nvSpPr>
        <p:spPr>
          <a:xfrm>
            <a:off x="3667225" y="2738438"/>
            <a:ext cx="76110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b="1" dirty="0"/>
              <a:t>Red flags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2BA3509-1F36-400C-829B-E1489B425898}"/>
              </a:ext>
            </a:extLst>
          </p:cNvPr>
          <p:cNvCxnSpPr>
            <a:cxnSpLocks/>
            <a:stCxn id="5" idx="2"/>
            <a:endCxn id="32" idx="1"/>
          </p:cNvCxnSpPr>
          <p:nvPr/>
        </p:nvCxnSpPr>
        <p:spPr>
          <a:xfrm>
            <a:off x="4047778" y="3015437"/>
            <a:ext cx="763358" cy="6465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63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53B0F59DC65A419E0865D66CF29715" ma:contentTypeVersion="13" ma:contentTypeDescription="Create a new document." ma:contentTypeScope="" ma:versionID="87e34c61b40dcacc247f402df6d440b2">
  <xsd:schema xmlns:xsd="http://www.w3.org/2001/XMLSchema" xmlns:xs="http://www.w3.org/2001/XMLSchema" xmlns:p="http://schemas.microsoft.com/office/2006/metadata/properties" xmlns:ns3="b3bd69d6-674e-42f4-8a29-190c791080e0" xmlns:ns4="55001882-bf91-4c64-b61d-bca1524b9b82" targetNamespace="http://schemas.microsoft.com/office/2006/metadata/properties" ma:root="true" ma:fieldsID="8e5d451318d7b6a5490afb9c9e45832a" ns3:_="" ns4:_="">
    <xsd:import namespace="b3bd69d6-674e-42f4-8a29-190c791080e0"/>
    <xsd:import namespace="55001882-bf91-4c64-b61d-bca1524b9b8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d69d6-674e-42f4-8a29-190c791080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001882-bf91-4c64-b61d-bca1524b9b8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C74026-DECD-4A94-B603-9B424839A18A}">
  <ds:schemaRefs>
    <ds:schemaRef ds:uri="http://purl.org/dc/elements/1.1/"/>
    <ds:schemaRef ds:uri="http://schemas.microsoft.com/office/2006/metadata/properties"/>
    <ds:schemaRef ds:uri="b3bd69d6-674e-42f4-8a29-190c791080e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5001882-bf91-4c64-b61d-bca1524b9b8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A8E2D6E-71EA-4B50-96F1-15AFAF416A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64F467-F530-4FF2-9884-45FAC8D22D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bd69d6-674e-42f4-8a29-190c791080e0"/>
    <ds:schemaRef ds:uri="55001882-bf91-4c64-b61d-bca1524b9b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828</TotalTime>
  <Words>427</Words>
  <Application>Microsoft Office PowerPoint</Application>
  <PresentationFormat>A4 Paper (210x297 mm)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Henson</dc:creator>
  <cp:lastModifiedBy>RYAN, Vicky (NHS BRISTOL, NORTH SOMERSET AND SOUTH GLOUCESTERSHIRE CCG)</cp:lastModifiedBy>
  <cp:revision>69</cp:revision>
  <dcterms:created xsi:type="dcterms:W3CDTF">2020-11-16T12:00:21Z</dcterms:created>
  <dcterms:modified xsi:type="dcterms:W3CDTF">2022-06-14T11:20:14Z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0x010100F653B0F59DC65A419E0865D66CF29715</vt:lpwstr>
  </property>
</Properties>
</file>