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81" d="100"/>
          <a:sy n="81" d="100"/>
        </p:scale>
        <p:origin x="-1500" y="-72"/>
      </p:cViewPr>
      <p:guideLst>
        <p:guide orient="horz" pos="2024"/>
        <p:guide pos="14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5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50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14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49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96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3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74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80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9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19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488E-7C36-44D4-B9AA-18DD225E748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7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5488E-7C36-44D4-B9AA-18DD225E748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1D004-3B79-4C0C-8422-F42D5973C6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9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360" y="188640"/>
            <a:ext cx="1626306" cy="641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037" y="47488"/>
            <a:ext cx="38465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Alcohol Related Liver </a:t>
            </a: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isease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Pathway</a:t>
            </a:r>
          </a:p>
          <a:p>
            <a:pPr algn="ctr"/>
            <a:r>
              <a:rPr lang="en-GB" sz="1200" b="1" i="1" dirty="0">
                <a:solidFill>
                  <a:schemeClr val="accent3">
                    <a:lumMod val="75000"/>
                  </a:schemeClr>
                </a:solidFill>
              </a:rPr>
              <a:t>Please follow abnormal liver blood tests </a:t>
            </a:r>
            <a:r>
              <a:rPr lang="en-GB" sz="1200" b="1" i="1" dirty="0" smtClean="0">
                <a:solidFill>
                  <a:schemeClr val="accent3">
                    <a:lumMod val="75000"/>
                  </a:schemeClr>
                </a:solidFill>
              </a:rPr>
              <a:t>algorithm</a:t>
            </a:r>
          </a:p>
          <a:p>
            <a:pPr algn="ctr"/>
            <a:r>
              <a:rPr lang="en-GB" sz="12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sz="1200" b="1" i="1" dirty="0">
                <a:solidFill>
                  <a:schemeClr val="accent3">
                    <a:lumMod val="75000"/>
                  </a:schemeClr>
                </a:solidFill>
              </a:rPr>
              <a:t>simultaneously if liver blood tests are abnormal </a:t>
            </a:r>
            <a:r>
              <a:rPr lang="en-GB" sz="1200" b="1" i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en-GB" sz="1200" b="1" i="1" dirty="0">
                <a:solidFill>
                  <a:schemeClr val="accent3">
                    <a:lumMod val="75000"/>
                  </a:schemeClr>
                </a:solidFill>
              </a:rPr>
              <a:t>Do not use this pathway if ALT &gt; 300</a:t>
            </a:r>
            <a:endParaRPr lang="en-GB" sz="12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60912" y="78266"/>
            <a:ext cx="38758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u="sng" dirty="0" smtClean="0"/>
              <a:t>Key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solidFill>
                  <a:srgbClr val="92D050"/>
                </a:solidFill>
              </a:rPr>
              <a:t>Green :	Lower risk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solidFill>
                  <a:srgbClr val="FFC000"/>
                </a:solidFill>
              </a:rPr>
              <a:t>Yellow :	Intermediate risk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solidFill>
                  <a:srgbClr val="FF0000"/>
                </a:solidFill>
              </a:rPr>
              <a:t>Red:	Higher risk referral to secondary care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44888" y="881632"/>
            <a:ext cx="2736304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/>
              <a:t>History</a:t>
            </a:r>
          </a:p>
          <a:p>
            <a:pPr algn="ctr"/>
            <a:r>
              <a:rPr lang="en-GB" sz="1200" b="1" dirty="0" smtClean="0"/>
              <a:t>Suspected alcohol risk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42259" y="1529704"/>
            <a:ext cx="2736304" cy="4308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A</a:t>
            </a:r>
            <a:r>
              <a:rPr lang="en-GB" sz="1100" b="1" dirty="0" smtClean="0"/>
              <a:t>lcohol history</a:t>
            </a:r>
          </a:p>
          <a:p>
            <a:pPr algn="ctr"/>
            <a:r>
              <a:rPr lang="en-GB" sz="1100" b="1" dirty="0" smtClean="0"/>
              <a:t>AUDIT-C questionnaire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29475" y="2177776"/>
            <a:ext cx="1683965" cy="72327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&lt;35 units /week women</a:t>
            </a:r>
          </a:p>
          <a:p>
            <a:pPr algn="ctr"/>
            <a:r>
              <a:rPr lang="en-GB" sz="1100" b="1" dirty="0" smtClean="0"/>
              <a:t>&lt;50 units/week men</a:t>
            </a:r>
          </a:p>
          <a:p>
            <a:pPr algn="ctr"/>
            <a:endParaRPr lang="en-GB" sz="800" b="1" dirty="0"/>
          </a:p>
          <a:p>
            <a:pPr algn="ctr"/>
            <a:r>
              <a:rPr lang="en-GB" sz="1100" b="1" dirty="0" smtClean="0"/>
              <a:t>AUDIT-C &lt;5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57256" y="3790610"/>
            <a:ext cx="1584176" cy="26161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LOWER RISK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49144" y="3428334"/>
            <a:ext cx="1008112" cy="26161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Full AUDIT &lt;7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97216" y="5202112"/>
            <a:ext cx="2376264" cy="1277273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err="1" smtClean="0"/>
              <a:t>Fibroscan</a:t>
            </a:r>
            <a:r>
              <a:rPr lang="en-GB" sz="1100" b="1" dirty="0" smtClean="0"/>
              <a:t> &lt;8kPa - Normal</a:t>
            </a:r>
          </a:p>
          <a:p>
            <a:pPr algn="ctr"/>
            <a:endParaRPr lang="en-GB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/>
              <a:t>Discharged to </a:t>
            </a:r>
            <a:r>
              <a:rPr lang="en-GB" sz="1100" b="1" dirty="0" smtClean="0"/>
              <a:t>GP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/>
              <a:t>Does not exclude early liver disease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/>
              <a:t>GP to </a:t>
            </a:r>
            <a:r>
              <a:rPr lang="en-GB" sz="1100" b="1" dirty="0"/>
              <a:t>r</a:t>
            </a:r>
            <a:r>
              <a:rPr lang="en-GB" sz="1100" b="1" dirty="0" smtClean="0"/>
              <a:t>epeat pathway in 3-5 years if risk factors remain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84948" y="3057698"/>
            <a:ext cx="1692188" cy="2616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Full  AUDIT questionnaire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36976" y="3460709"/>
            <a:ext cx="1152128" cy="26161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Full  </a:t>
            </a:r>
            <a:r>
              <a:rPr lang="en-GB" sz="1100" b="1" smtClean="0"/>
              <a:t>AUDIT 8-15</a:t>
            </a:r>
            <a:endParaRPr lang="en-GB" sz="11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4304927" y="3884082"/>
            <a:ext cx="2088233" cy="1107996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/>
              <a:t>Brief alcohol intervention</a:t>
            </a:r>
            <a:endParaRPr lang="en-GB" sz="8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/>
              <a:t>Check GGT. If &gt; 100, treat as ‘higher risk’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/>
              <a:t>Practice nurse to see in 3/12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/>
              <a:t>Consider referral to alcohol services if drinking persists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48944" y="2177776"/>
            <a:ext cx="1683965" cy="72327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&lt;35 units /week women</a:t>
            </a:r>
          </a:p>
          <a:p>
            <a:pPr algn="ctr"/>
            <a:r>
              <a:rPr lang="en-GB" sz="1100" b="1" dirty="0" smtClean="0"/>
              <a:t>&lt;50 units/week men</a:t>
            </a:r>
          </a:p>
          <a:p>
            <a:pPr algn="ctr"/>
            <a:endParaRPr lang="en-GB" sz="800" b="1" dirty="0"/>
          </a:p>
          <a:p>
            <a:pPr algn="ctr"/>
            <a:r>
              <a:rPr lang="en-GB" sz="1100" b="1" dirty="0" smtClean="0"/>
              <a:t>AUDIT-C </a:t>
            </a:r>
            <a:r>
              <a:rPr lang="en-GB" sz="1100" b="1" u="sng" dirty="0" smtClean="0"/>
              <a:t>&gt;</a:t>
            </a:r>
            <a:r>
              <a:rPr lang="en-GB" sz="1100" b="1" dirty="0" smtClean="0"/>
              <a:t>5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88904" y="5209692"/>
            <a:ext cx="2376264" cy="144655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err="1" smtClean="0"/>
              <a:t>Fibroscan</a:t>
            </a:r>
            <a:r>
              <a:rPr lang="en-GB" sz="1100" b="1" dirty="0" smtClean="0"/>
              <a:t> 8-16 </a:t>
            </a:r>
            <a:r>
              <a:rPr lang="en-GB" sz="1100" b="1" dirty="0" err="1" smtClean="0"/>
              <a:t>kPa</a:t>
            </a:r>
            <a:endParaRPr lang="en-GB" sz="1100" b="1" dirty="0" smtClean="0"/>
          </a:p>
          <a:p>
            <a:pPr algn="ctr"/>
            <a:r>
              <a:rPr lang="en-GB" sz="1100" b="1" dirty="0" smtClean="0"/>
              <a:t>Possible advanced liver fibrosis</a:t>
            </a:r>
          </a:p>
          <a:p>
            <a:pPr algn="ctr"/>
            <a:endParaRPr lang="en-GB" sz="9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/>
              <a:t>Discharged to GP</a:t>
            </a:r>
            <a:endParaRPr lang="en-GB" sz="11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/>
              <a:t>Feed back result to patient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 smtClean="0"/>
              <a:t>Consider hepatology referral if still drinking harmfully (new referral via </a:t>
            </a:r>
            <a:r>
              <a:rPr lang="en-GB" sz="1100" b="1" dirty="0" err="1" smtClean="0"/>
              <a:t>eRS</a:t>
            </a:r>
            <a:r>
              <a:rPr lang="en-GB" sz="1100" b="1" dirty="0" smtClean="0"/>
              <a:t> required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62754" y="3418394"/>
            <a:ext cx="1152128" cy="2616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Full AUDIT 16+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9507" y="5718867"/>
            <a:ext cx="2606154" cy="7232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err="1" smtClean="0"/>
              <a:t>Fibroscan</a:t>
            </a:r>
            <a:r>
              <a:rPr lang="en-GB" sz="1100" b="1" dirty="0" smtClean="0"/>
              <a:t> </a:t>
            </a:r>
            <a:r>
              <a:rPr lang="en-GB" sz="1100" b="1" u="sng" dirty="0" smtClean="0"/>
              <a:t>&gt;</a:t>
            </a:r>
            <a:r>
              <a:rPr lang="en-GB" sz="1100" b="1" dirty="0" smtClean="0"/>
              <a:t> 16 </a:t>
            </a:r>
            <a:r>
              <a:rPr lang="en-GB" sz="1100" b="1" dirty="0" err="1" smtClean="0"/>
              <a:t>kPa</a:t>
            </a:r>
            <a:r>
              <a:rPr lang="en-GB" sz="1100" b="1" dirty="0" smtClean="0"/>
              <a:t> – possible cirrhosis</a:t>
            </a:r>
          </a:p>
          <a:p>
            <a:pPr algn="ctr"/>
            <a:endParaRPr lang="en-GB" sz="800" b="1" dirty="0"/>
          </a:p>
          <a:p>
            <a:pPr algn="ctr"/>
            <a:r>
              <a:rPr lang="en-GB" sz="1100" b="1" dirty="0" smtClean="0"/>
              <a:t>(patients will be automatically referred to the appropriate Hepatology Clinic)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8544" y="4162235"/>
            <a:ext cx="2598531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Refer all patients to alcohol services and for a </a:t>
            </a:r>
            <a:r>
              <a:rPr lang="en-GB" sz="1000" b="1" dirty="0" err="1"/>
              <a:t>Fibroscan</a:t>
            </a:r>
            <a:r>
              <a:rPr lang="en-GB" sz="1000" b="1" dirty="0"/>
              <a:t>.</a:t>
            </a:r>
          </a:p>
          <a:p>
            <a:r>
              <a:rPr lang="en-GB" sz="1000" b="1" dirty="0"/>
              <a:t>FIBROSCAN NBT : Refer to the NBT Hepatology </a:t>
            </a:r>
            <a:r>
              <a:rPr lang="en-GB" sz="1000" b="1" dirty="0" err="1"/>
              <a:t>Fibroscan</a:t>
            </a:r>
            <a:r>
              <a:rPr lang="en-GB" sz="1000" b="1" dirty="0"/>
              <a:t> Clinic via </a:t>
            </a:r>
            <a:r>
              <a:rPr lang="en-GB" sz="1000" b="1" dirty="0" err="1"/>
              <a:t>eRS</a:t>
            </a:r>
            <a:r>
              <a:rPr lang="en-GB" sz="1000" b="1" dirty="0"/>
              <a:t>.</a:t>
            </a:r>
          </a:p>
          <a:p>
            <a:r>
              <a:rPr lang="en-GB" sz="1000" b="1" dirty="0"/>
              <a:t>FIBROSCAN UHB : Refer to Hepatology via </a:t>
            </a:r>
            <a:r>
              <a:rPr lang="en-GB" sz="1000" b="1" dirty="0" err="1"/>
              <a:t>eRS</a:t>
            </a:r>
            <a:r>
              <a:rPr lang="en-GB" sz="1000" b="1" dirty="0"/>
              <a:t> </a:t>
            </a:r>
            <a:r>
              <a:rPr lang="en-GB" sz="1000" b="1" dirty="0" smtClean="0"/>
              <a:t>explicitly requesting a </a:t>
            </a:r>
            <a:r>
              <a:rPr lang="en-GB" sz="1000" b="1" smtClean="0"/>
              <a:t>Fibroscan.</a:t>
            </a:r>
            <a:endParaRPr lang="en-GB" sz="1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497086" y="3672624"/>
            <a:ext cx="1584176" cy="2616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HIGHER RISK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47192" y="2177776"/>
            <a:ext cx="1683965" cy="8925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&gt;</a:t>
            </a:r>
            <a:r>
              <a:rPr lang="en-GB" sz="1100" b="1" dirty="0" smtClean="0"/>
              <a:t>35 units /week women</a:t>
            </a:r>
          </a:p>
          <a:p>
            <a:pPr algn="ctr"/>
            <a:r>
              <a:rPr lang="en-GB" sz="1100" b="1" dirty="0"/>
              <a:t>&gt;</a:t>
            </a:r>
            <a:r>
              <a:rPr lang="en-GB" sz="1100" b="1" dirty="0" smtClean="0"/>
              <a:t>50 units/week men</a:t>
            </a:r>
          </a:p>
          <a:p>
            <a:pPr algn="ctr"/>
            <a:endParaRPr lang="en-GB" sz="800" b="1" dirty="0"/>
          </a:p>
          <a:p>
            <a:pPr algn="ctr"/>
            <a:r>
              <a:rPr lang="en-GB" sz="1100" b="1" dirty="0" smtClean="0"/>
              <a:t>HARMFUL DRINKER</a:t>
            </a:r>
          </a:p>
          <a:p>
            <a:pPr algn="ctr"/>
            <a:r>
              <a:rPr lang="en-GB" sz="1100" b="1" dirty="0" smtClean="0"/>
              <a:t>(NICE  Guidance)</a:t>
            </a:r>
          </a:p>
        </p:txBody>
      </p:sp>
      <p:cxnSp>
        <p:nvCxnSpPr>
          <p:cNvPr id="3" name="Straight Arrow Connector 2"/>
          <p:cNvCxnSpPr>
            <a:stCxn id="7" idx="2"/>
            <a:endCxn id="12" idx="0"/>
          </p:cNvCxnSpPr>
          <p:nvPr/>
        </p:nvCxnSpPr>
        <p:spPr>
          <a:xfrm flipH="1">
            <a:off x="5310411" y="1343297"/>
            <a:ext cx="2629" cy="18640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2" idx="2"/>
            <a:endCxn id="21" idx="0"/>
          </p:cNvCxnSpPr>
          <p:nvPr/>
        </p:nvCxnSpPr>
        <p:spPr>
          <a:xfrm flipH="1">
            <a:off x="5290927" y="1960591"/>
            <a:ext cx="19484" cy="21718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12" idx="3"/>
            <a:endCxn id="13" idx="0"/>
          </p:cNvCxnSpPr>
          <p:nvPr/>
        </p:nvCxnSpPr>
        <p:spPr>
          <a:xfrm>
            <a:off x="6678563" y="1745148"/>
            <a:ext cx="1392895" cy="432628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2" idx="1"/>
            <a:endCxn id="29" idx="0"/>
          </p:cNvCxnSpPr>
          <p:nvPr/>
        </p:nvCxnSpPr>
        <p:spPr>
          <a:xfrm rot="10800000" flipV="1">
            <a:off x="2289175" y="1745148"/>
            <a:ext cx="1653084" cy="432628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3" idx="2"/>
            <a:endCxn id="14" idx="0"/>
          </p:cNvCxnSpPr>
          <p:nvPr/>
        </p:nvCxnSpPr>
        <p:spPr>
          <a:xfrm flipH="1">
            <a:off x="8049344" y="2901051"/>
            <a:ext cx="22114" cy="88955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5" idx="3"/>
            <a:endCxn id="14" idx="0"/>
          </p:cNvCxnSpPr>
          <p:nvPr/>
        </p:nvCxnSpPr>
        <p:spPr>
          <a:xfrm>
            <a:off x="7257256" y="3559139"/>
            <a:ext cx="792088" cy="231471"/>
          </a:xfrm>
          <a:prstGeom prst="bentConnector2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18" idx="0"/>
          </p:cNvCxnSpPr>
          <p:nvPr/>
        </p:nvCxnSpPr>
        <p:spPr>
          <a:xfrm>
            <a:off x="5303832" y="3286619"/>
            <a:ext cx="9208" cy="1740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5" idx="0"/>
          </p:cNvCxnSpPr>
          <p:nvPr/>
        </p:nvCxnSpPr>
        <p:spPr>
          <a:xfrm>
            <a:off x="6177136" y="3144904"/>
            <a:ext cx="576064" cy="2834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3838818" y="3205820"/>
            <a:ext cx="646130" cy="1678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275845" y="2901051"/>
            <a:ext cx="0" cy="15664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275845" y="3727435"/>
            <a:ext cx="0" cy="15664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24" idx="1"/>
            <a:endCxn id="28" idx="0"/>
          </p:cNvCxnSpPr>
          <p:nvPr/>
        </p:nvCxnSpPr>
        <p:spPr>
          <a:xfrm rot="10800000" flipV="1">
            <a:off x="2289174" y="3549198"/>
            <a:ext cx="973580" cy="123425"/>
          </a:xfrm>
          <a:prstGeom prst="bentConnector2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9" idx="2"/>
            <a:endCxn id="28" idx="0"/>
          </p:cNvCxnSpPr>
          <p:nvPr/>
        </p:nvCxnSpPr>
        <p:spPr>
          <a:xfrm flipH="1">
            <a:off x="2289174" y="3070328"/>
            <a:ext cx="1" cy="6022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289175" y="3976990"/>
            <a:ext cx="0" cy="15664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2289171" y="5343987"/>
            <a:ext cx="2" cy="29157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27" idx="3"/>
            <a:endCxn id="23" idx="1"/>
          </p:cNvCxnSpPr>
          <p:nvPr/>
        </p:nvCxnSpPr>
        <p:spPr>
          <a:xfrm>
            <a:off x="3447075" y="4670067"/>
            <a:ext cx="641829" cy="1262900"/>
          </a:xfrm>
          <a:prstGeom prst="bentConnector3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036783" y="5055800"/>
            <a:ext cx="0" cy="156647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942259" y="5055800"/>
            <a:ext cx="4094524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3944888" y="4266008"/>
            <a:ext cx="0" cy="780762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3465661" y="4266008"/>
            <a:ext cx="476598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625408" y="6609313"/>
            <a:ext cx="1194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April2020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285017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218</Words>
  <Application>Microsoft Office PowerPoint</Application>
  <PresentationFormat>A4 Paper (210x297 mm)</PresentationFormat>
  <Paragraphs>53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NBT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Ryan Vicky (BNSSG CCG)</cp:lastModifiedBy>
  <cp:revision>29</cp:revision>
  <dcterms:created xsi:type="dcterms:W3CDTF">2018-05-16T12:34:32Z</dcterms:created>
  <dcterms:modified xsi:type="dcterms:W3CDTF">2020-04-30T10:26:50Z</dcterms:modified>
</cp:coreProperties>
</file>