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2"/>
  </p:notesMasterIdLst>
  <p:sldIdLst>
    <p:sldId id="256" r:id="rId2"/>
    <p:sldId id="257" r:id="rId3"/>
    <p:sldId id="258" r:id="rId4"/>
    <p:sldId id="280" r:id="rId5"/>
    <p:sldId id="283" r:id="rId6"/>
    <p:sldId id="284" r:id="rId7"/>
    <p:sldId id="286" r:id="rId8"/>
    <p:sldId id="287" r:id="rId9"/>
    <p:sldId id="303" r:id="rId10"/>
    <p:sldId id="279" r:id="rId11"/>
    <p:sldId id="281" r:id="rId12"/>
    <p:sldId id="282" r:id="rId13"/>
    <p:sldId id="302" r:id="rId14"/>
    <p:sldId id="267" r:id="rId15"/>
    <p:sldId id="306" r:id="rId16"/>
    <p:sldId id="268" r:id="rId17"/>
    <p:sldId id="304" r:id="rId18"/>
    <p:sldId id="269" r:id="rId19"/>
    <p:sldId id="270" r:id="rId20"/>
    <p:sldId id="305" r:id="rId21"/>
    <p:sldId id="273" r:id="rId22"/>
    <p:sldId id="274" r:id="rId23"/>
    <p:sldId id="290" r:id="rId24"/>
    <p:sldId id="291" r:id="rId25"/>
    <p:sldId id="292" r:id="rId26"/>
    <p:sldId id="307" r:id="rId27"/>
    <p:sldId id="298" r:id="rId28"/>
    <p:sldId id="299" r:id="rId29"/>
    <p:sldId id="300" r:id="rId30"/>
    <p:sldId id="30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94624" autoAdjust="0"/>
  </p:normalViewPr>
  <p:slideViewPr>
    <p:cSldViewPr>
      <p:cViewPr>
        <p:scale>
          <a:sx n="118" d="100"/>
          <a:sy n="118" d="100"/>
        </p:scale>
        <p:origin x="-1434" y="-42"/>
      </p:cViewPr>
      <p:guideLst>
        <p:guide orient="horz" pos="2160"/>
        <p:guide pos="2880"/>
      </p:guideLst>
    </p:cSldViewPr>
  </p:slideViewPr>
  <p:outlineViewPr>
    <p:cViewPr>
      <p:scale>
        <a:sx n="33" d="100"/>
        <a:sy n="33" d="100"/>
      </p:scale>
      <p:origin x="0" y="44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ED9618-6152-0240-B3FD-4FC93D9765F3}" type="doc">
      <dgm:prSet loTypeId="urn:microsoft.com/office/officeart/2005/8/layout/cycle8" loCatId="" qsTypeId="urn:microsoft.com/office/officeart/2005/8/quickstyle/simple1" qsCatId="simple" csTypeId="urn:microsoft.com/office/officeart/2005/8/colors/accent1_2" csCatId="accent1" phldr="1"/>
      <dgm:spPr/>
    </dgm:pt>
    <dgm:pt modelId="{3756A225-9E4A-3848-B7A5-7819240FFD16}">
      <dgm:prSet phldrT="[Text]" custT="1"/>
      <dgm:spPr/>
      <dgm:t>
        <a:bodyPr/>
        <a:lstStyle/>
        <a:p>
          <a:r>
            <a:rPr lang="en-US" sz="1800" dirty="0"/>
            <a:t>B12/</a:t>
          </a:r>
          <a:r>
            <a:rPr lang="en-US" sz="1800" dirty="0" err="1"/>
            <a:t>Anaemia</a:t>
          </a:r>
          <a:endParaRPr lang="en-US" sz="1800" dirty="0"/>
        </a:p>
      </dgm:t>
    </dgm:pt>
    <dgm:pt modelId="{7966AEA2-849F-F241-A0F7-98E383EFFBF3}" type="parTrans" cxnId="{42461CCC-C776-5041-85B9-ECA58DEFA2B5}">
      <dgm:prSet/>
      <dgm:spPr/>
      <dgm:t>
        <a:bodyPr/>
        <a:lstStyle/>
        <a:p>
          <a:endParaRPr lang="en-US"/>
        </a:p>
      </dgm:t>
    </dgm:pt>
    <dgm:pt modelId="{0C0D28F9-4E24-E945-9395-29B2179DDC7F}" type="sibTrans" cxnId="{42461CCC-C776-5041-85B9-ECA58DEFA2B5}">
      <dgm:prSet/>
      <dgm:spPr/>
      <dgm:t>
        <a:bodyPr/>
        <a:lstStyle/>
        <a:p>
          <a:endParaRPr lang="en-US"/>
        </a:p>
      </dgm:t>
    </dgm:pt>
    <dgm:pt modelId="{91788087-6FE9-1648-9E88-3DE97752B6A5}">
      <dgm:prSet phldrT="[Text]" custT="1"/>
      <dgm:spPr/>
      <dgm:t>
        <a:bodyPr/>
        <a:lstStyle/>
        <a:p>
          <a:r>
            <a:rPr lang="en-US" sz="1800" dirty="0"/>
            <a:t>Platelets</a:t>
          </a:r>
        </a:p>
      </dgm:t>
    </dgm:pt>
    <dgm:pt modelId="{BC1793D5-8609-2A4E-8532-7A07B3330BCC}" type="parTrans" cxnId="{6A66D9E1-9FBE-5C4E-AECE-8CFCD325FB65}">
      <dgm:prSet/>
      <dgm:spPr/>
      <dgm:t>
        <a:bodyPr/>
        <a:lstStyle/>
        <a:p>
          <a:endParaRPr lang="en-US"/>
        </a:p>
      </dgm:t>
    </dgm:pt>
    <dgm:pt modelId="{C3C21E06-87E6-4044-8E33-55565CEC3C98}" type="sibTrans" cxnId="{6A66D9E1-9FBE-5C4E-AECE-8CFCD325FB65}">
      <dgm:prSet/>
      <dgm:spPr/>
      <dgm:t>
        <a:bodyPr/>
        <a:lstStyle/>
        <a:p>
          <a:endParaRPr lang="en-US"/>
        </a:p>
      </dgm:t>
    </dgm:pt>
    <dgm:pt modelId="{2EA3EB0A-499B-8C46-A00E-53DC78436B1B}">
      <dgm:prSet phldrT="[Text]" custT="1"/>
      <dgm:spPr/>
      <dgm:t>
        <a:bodyPr/>
        <a:lstStyle/>
        <a:p>
          <a:r>
            <a:rPr lang="en-US" sz="1800" dirty="0"/>
            <a:t>Leucopenia</a:t>
          </a:r>
          <a:r>
            <a:rPr lang="en-US" sz="1800" dirty="0" smtClean="0"/>
            <a:t>/ neutropenia</a:t>
          </a:r>
          <a:endParaRPr lang="en-US" sz="1800" dirty="0"/>
        </a:p>
      </dgm:t>
    </dgm:pt>
    <dgm:pt modelId="{51D98674-640F-8C4E-A43C-033F60B884B6}" type="parTrans" cxnId="{D4A6B615-1FE0-FA49-A468-E3A20C67435B}">
      <dgm:prSet/>
      <dgm:spPr/>
      <dgm:t>
        <a:bodyPr/>
        <a:lstStyle/>
        <a:p>
          <a:endParaRPr lang="en-US"/>
        </a:p>
      </dgm:t>
    </dgm:pt>
    <dgm:pt modelId="{6729E567-7025-9747-98E7-10F12428A55E}" type="sibTrans" cxnId="{D4A6B615-1FE0-FA49-A468-E3A20C67435B}">
      <dgm:prSet/>
      <dgm:spPr/>
      <dgm:t>
        <a:bodyPr/>
        <a:lstStyle/>
        <a:p>
          <a:endParaRPr lang="en-US"/>
        </a:p>
      </dgm:t>
    </dgm:pt>
    <dgm:pt modelId="{004B7D8A-2C3B-3B4D-B81B-C812A3A327A3}" type="pres">
      <dgm:prSet presAssocID="{D4ED9618-6152-0240-B3FD-4FC93D9765F3}" presName="compositeShape" presStyleCnt="0">
        <dgm:presLayoutVars>
          <dgm:chMax val="7"/>
          <dgm:dir/>
          <dgm:resizeHandles val="exact"/>
        </dgm:presLayoutVars>
      </dgm:prSet>
      <dgm:spPr/>
    </dgm:pt>
    <dgm:pt modelId="{76DB71F5-4660-4548-88A2-EDADE81E45F3}" type="pres">
      <dgm:prSet presAssocID="{D4ED9618-6152-0240-B3FD-4FC93D9765F3}" presName="wedge1" presStyleLbl="node1" presStyleIdx="0" presStyleCnt="3"/>
      <dgm:spPr/>
      <dgm:t>
        <a:bodyPr/>
        <a:lstStyle/>
        <a:p>
          <a:endParaRPr lang="en-GB"/>
        </a:p>
      </dgm:t>
    </dgm:pt>
    <dgm:pt modelId="{B877A49E-E6D2-FD4F-BC40-8A7B6EFEB10A}" type="pres">
      <dgm:prSet presAssocID="{D4ED9618-6152-0240-B3FD-4FC93D9765F3}" presName="dummy1a" presStyleCnt="0"/>
      <dgm:spPr/>
    </dgm:pt>
    <dgm:pt modelId="{F5CA7647-3F7C-3447-95B8-8AAC6299041E}" type="pres">
      <dgm:prSet presAssocID="{D4ED9618-6152-0240-B3FD-4FC93D9765F3}" presName="dummy1b" presStyleCnt="0"/>
      <dgm:spPr/>
    </dgm:pt>
    <dgm:pt modelId="{7A1D84EA-1B67-364B-B8B1-8DE5DFE64AB5}" type="pres">
      <dgm:prSet presAssocID="{D4ED9618-6152-0240-B3FD-4FC93D9765F3}" presName="wedge1Tx" presStyleLbl="node1" presStyleIdx="0" presStyleCnt="3">
        <dgm:presLayoutVars>
          <dgm:chMax val="0"/>
          <dgm:chPref val="0"/>
          <dgm:bulletEnabled val="1"/>
        </dgm:presLayoutVars>
      </dgm:prSet>
      <dgm:spPr/>
      <dgm:t>
        <a:bodyPr/>
        <a:lstStyle/>
        <a:p>
          <a:endParaRPr lang="en-GB"/>
        </a:p>
      </dgm:t>
    </dgm:pt>
    <dgm:pt modelId="{1F04BF22-4A06-9A49-BAC0-1D5432A6C980}" type="pres">
      <dgm:prSet presAssocID="{D4ED9618-6152-0240-B3FD-4FC93D9765F3}" presName="wedge2" presStyleLbl="node1" presStyleIdx="1" presStyleCnt="3"/>
      <dgm:spPr/>
      <dgm:t>
        <a:bodyPr/>
        <a:lstStyle/>
        <a:p>
          <a:endParaRPr lang="en-GB"/>
        </a:p>
      </dgm:t>
    </dgm:pt>
    <dgm:pt modelId="{DB821298-E80A-8143-8937-DBC63F4B788E}" type="pres">
      <dgm:prSet presAssocID="{D4ED9618-6152-0240-B3FD-4FC93D9765F3}" presName="dummy2a" presStyleCnt="0"/>
      <dgm:spPr/>
    </dgm:pt>
    <dgm:pt modelId="{37418778-2979-FE4A-9631-7353B2453B71}" type="pres">
      <dgm:prSet presAssocID="{D4ED9618-6152-0240-B3FD-4FC93D9765F3}" presName="dummy2b" presStyleCnt="0"/>
      <dgm:spPr/>
    </dgm:pt>
    <dgm:pt modelId="{AF77418A-B88D-0047-8541-49558F07B3E3}" type="pres">
      <dgm:prSet presAssocID="{D4ED9618-6152-0240-B3FD-4FC93D9765F3}" presName="wedge2Tx" presStyleLbl="node1" presStyleIdx="1" presStyleCnt="3">
        <dgm:presLayoutVars>
          <dgm:chMax val="0"/>
          <dgm:chPref val="0"/>
          <dgm:bulletEnabled val="1"/>
        </dgm:presLayoutVars>
      </dgm:prSet>
      <dgm:spPr/>
      <dgm:t>
        <a:bodyPr/>
        <a:lstStyle/>
        <a:p>
          <a:endParaRPr lang="en-GB"/>
        </a:p>
      </dgm:t>
    </dgm:pt>
    <dgm:pt modelId="{C66546C1-1DFB-C942-B581-9B33135CA655}" type="pres">
      <dgm:prSet presAssocID="{D4ED9618-6152-0240-B3FD-4FC93D9765F3}" presName="wedge3" presStyleLbl="node1" presStyleIdx="2" presStyleCnt="3"/>
      <dgm:spPr/>
      <dgm:t>
        <a:bodyPr/>
        <a:lstStyle/>
        <a:p>
          <a:endParaRPr lang="en-GB"/>
        </a:p>
      </dgm:t>
    </dgm:pt>
    <dgm:pt modelId="{39890FA9-01BC-A64B-A622-2ED14DA6BFD6}" type="pres">
      <dgm:prSet presAssocID="{D4ED9618-6152-0240-B3FD-4FC93D9765F3}" presName="dummy3a" presStyleCnt="0"/>
      <dgm:spPr/>
    </dgm:pt>
    <dgm:pt modelId="{9D5C41FD-9902-F141-B80D-6AD92C1AD9BB}" type="pres">
      <dgm:prSet presAssocID="{D4ED9618-6152-0240-B3FD-4FC93D9765F3}" presName="dummy3b" presStyleCnt="0"/>
      <dgm:spPr/>
    </dgm:pt>
    <dgm:pt modelId="{733F4AE5-5E88-284E-8E96-FD374AA7163C}" type="pres">
      <dgm:prSet presAssocID="{D4ED9618-6152-0240-B3FD-4FC93D9765F3}" presName="wedge3Tx" presStyleLbl="node1" presStyleIdx="2" presStyleCnt="3">
        <dgm:presLayoutVars>
          <dgm:chMax val="0"/>
          <dgm:chPref val="0"/>
          <dgm:bulletEnabled val="1"/>
        </dgm:presLayoutVars>
      </dgm:prSet>
      <dgm:spPr/>
      <dgm:t>
        <a:bodyPr/>
        <a:lstStyle/>
        <a:p>
          <a:endParaRPr lang="en-GB"/>
        </a:p>
      </dgm:t>
    </dgm:pt>
    <dgm:pt modelId="{DEFC1D8B-AD09-1744-8D92-4D3989362436}" type="pres">
      <dgm:prSet presAssocID="{0C0D28F9-4E24-E945-9395-29B2179DDC7F}" presName="arrowWedge1" presStyleLbl="fgSibTrans2D1" presStyleIdx="0" presStyleCnt="3"/>
      <dgm:spPr/>
    </dgm:pt>
    <dgm:pt modelId="{6634F919-282C-844D-80FE-ED92D01202A0}" type="pres">
      <dgm:prSet presAssocID="{C3C21E06-87E6-4044-8E33-55565CEC3C98}" presName="arrowWedge2" presStyleLbl="fgSibTrans2D1" presStyleIdx="1" presStyleCnt="3"/>
      <dgm:spPr/>
    </dgm:pt>
    <dgm:pt modelId="{5D24F3DB-D03D-2F4F-881A-65678E2BABC7}" type="pres">
      <dgm:prSet presAssocID="{6729E567-7025-9747-98E7-10F12428A55E}" presName="arrowWedge3" presStyleLbl="fgSibTrans2D1" presStyleIdx="2" presStyleCnt="3"/>
      <dgm:spPr/>
    </dgm:pt>
  </dgm:ptLst>
  <dgm:cxnLst>
    <dgm:cxn modelId="{9E3DBFC7-BE32-1B40-A063-A31454F76B7F}" type="presOf" srcId="{3756A225-9E4A-3848-B7A5-7819240FFD16}" destId="{76DB71F5-4660-4548-88A2-EDADE81E45F3}" srcOrd="0" destOrd="0" presId="urn:microsoft.com/office/officeart/2005/8/layout/cycle8"/>
    <dgm:cxn modelId="{D4A6B615-1FE0-FA49-A468-E3A20C67435B}" srcId="{D4ED9618-6152-0240-B3FD-4FC93D9765F3}" destId="{2EA3EB0A-499B-8C46-A00E-53DC78436B1B}" srcOrd="2" destOrd="0" parTransId="{51D98674-640F-8C4E-A43C-033F60B884B6}" sibTransId="{6729E567-7025-9747-98E7-10F12428A55E}"/>
    <dgm:cxn modelId="{C8471C86-B135-AC41-8DF9-8A117B79DA29}" type="presOf" srcId="{2EA3EB0A-499B-8C46-A00E-53DC78436B1B}" destId="{C66546C1-1DFB-C942-B581-9B33135CA655}" srcOrd="0" destOrd="0" presId="urn:microsoft.com/office/officeart/2005/8/layout/cycle8"/>
    <dgm:cxn modelId="{A4B6088B-3727-BE43-935B-B27DB5ECA2BD}" type="presOf" srcId="{91788087-6FE9-1648-9E88-3DE97752B6A5}" destId="{1F04BF22-4A06-9A49-BAC0-1D5432A6C980}" srcOrd="0" destOrd="0" presId="urn:microsoft.com/office/officeart/2005/8/layout/cycle8"/>
    <dgm:cxn modelId="{DEF82619-4269-0741-9E16-3C36AC03EEE7}" type="presOf" srcId="{91788087-6FE9-1648-9E88-3DE97752B6A5}" destId="{AF77418A-B88D-0047-8541-49558F07B3E3}" srcOrd="1" destOrd="0" presId="urn:microsoft.com/office/officeart/2005/8/layout/cycle8"/>
    <dgm:cxn modelId="{956F3BCE-DF1D-FA48-9CE2-8EEE169D7BEE}" type="presOf" srcId="{3756A225-9E4A-3848-B7A5-7819240FFD16}" destId="{7A1D84EA-1B67-364B-B8B1-8DE5DFE64AB5}" srcOrd="1" destOrd="0" presId="urn:microsoft.com/office/officeart/2005/8/layout/cycle8"/>
    <dgm:cxn modelId="{42461CCC-C776-5041-85B9-ECA58DEFA2B5}" srcId="{D4ED9618-6152-0240-B3FD-4FC93D9765F3}" destId="{3756A225-9E4A-3848-B7A5-7819240FFD16}" srcOrd="0" destOrd="0" parTransId="{7966AEA2-849F-F241-A0F7-98E383EFFBF3}" sibTransId="{0C0D28F9-4E24-E945-9395-29B2179DDC7F}"/>
    <dgm:cxn modelId="{CDFE2D3D-D040-D549-B2FC-E3A648D2A70B}" type="presOf" srcId="{D4ED9618-6152-0240-B3FD-4FC93D9765F3}" destId="{004B7D8A-2C3B-3B4D-B81B-C812A3A327A3}" srcOrd="0" destOrd="0" presId="urn:microsoft.com/office/officeart/2005/8/layout/cycle8"/>
    <dgm:cxn modelId="{6A66D9E1-9FBE-5C4E-AECE-8CFCD325FB65}" srcId="{D4ED9618-6152-0240-B3FD-4FC93D9765F3}" destId="{91788087-6FE9-1648-9E88-3DE97752B6A5}" srcOrd="1" destOrd="0" parTransId="{BC1793D5-8609-2A4E-8532-7A07B3330BCC}" sibTransId="{C3C21E06-87E6-4044-8E33-55565CEC3C98}"/>
    <dgm:cxn modelId="{4262FC22-E236-A34D-9B05-110FF21D6890}" type="presOf" srcId="{2EA3EB0A-499B-8C46-A00E-53DC78436B1B}" destId="{733F4AE5-5E88-284E-8E96-FD374AA7163C}" srcOrd="1" destOrd="0" presId="urn:microsoft.com/office/officeart/2005/8/layout/cycle8"/>
    <dgm:cxn modelId="{F28762EA-548D-9240-B4F7-BDDD79592F4B}" type="presParOf" srcId="{004B7D8A-2C3B-3B4D-B81B-C812A3A327A3}" destId="{76DB71F5-4660-4548-88A2-EDADE81E45F3}" srcOrd="0" destOrd="0" presId="urn:microsoft.com/office/officeart/2005/8/layout/cycle8"/>
    <dgm:cxn modelId="{F595A385-58D4-5F4B-A5EC-99C61D428F4C}" type="presParOf" srcId="{004B7D8A-2C3B-3B4D-B81B-C812A3A327A3}" destId="{B877A49E-E6D2-FD4F-BC40-8A7B6EFEB10A}" srcOrd="1" destOrd="0" presId="urn:microsoft.com/office/officeart/2005/8/layout/cycle8"/>
    <dgm:cxn modelId="{200C829E-6C94-5741-9B09-331B1A9F74FF}" type="presParOf" srcId="{004B7D8A-2C3B-3B4D-B81B-C812A3A327A3}" destId="{F5CA7647-3F7C-3447-95B8-8AAC6299041E}" srcOrd="2" destOrd="0" presId="urn:microsoft.com/office/officeart/2005/8/layout/cycle8"/>
    <dgm:cxn modelId="{2CEFFACC-4E2B-AD4E-86FB-F54F738A3222}" type="presParOf" srcId="{004B7D8A-2C3B-3B4D-B81B-C812A3A327A3}" destId="{7A1D84EA-1B67-364B-B8B1-8DE5DFE64AB5}" srcOrd="3" destOrd="0" presId="urn:microsoft.com/office/officeart/2005/8/layout/cycle8"/>
    <dgm:cxn modelId="{317948E6-CF7F-1440-AF27-47F068210891}" type="presParOf" srcId="{004B7D8A-2C3B-3B4D-B81B-C812A3A327A3}" destId="{1F04BF22-4A06-9A49-BAC0-1D5432A6C980}" srcOrd="4" destOrd="0" presId="urn:microsoft.com/office/officeart/2005/8/layout/cycle8"/>
    <dgm:cxn modelId="{698C4F66-7F42-054D-A026-70666D0A862D}" type="presParOf" srcId="{004B7D8A-2C3B-3B4D-B81B-C812A3A327A3}" destId="{DB821298-E80A-8143-8937-DBC63F4B788E}" srcOrd="5" destOrd="0" presId="urn:microsoft.com/office/officeart/2005/8/layout/cycle8"/>
    <dgm:cxn modelId="{9EB645A3-1CE7-6543-A541-EB8EDB42EFB6}" type="presParOf" srcId="{004B7D8A-2C3B-3B4D-B81B-C812A3A327A3}" destId="{37418778-2979-FE4A-9631-7353B2453B71}" srcOrd="6" destOrd="0" presId="urn:microsoft.com/office/officeart/2005/8/layout/cycle8"/>
    <dgm:cxn modelId="{9C5ECB38-4BFA-2049-82D3-95490D26ABD1}" type="presParOf" srcId="{004B7D8A-2C3B-3B4D-B81B-C812A3A327A3}" destId="{AF77418A-B88D-0047-8541-49558F07B3E3}" srcOrd="7" destOrd="0" presId="urn:microsoft.com/office/officeart/2005/8/layout/cycle8"/>
    <dgm:cxn modelId="{5CADAC57-C87B-9749-979E-69E687966DBF}" type="presParOf" srcId="{004B7D8A-2C3B-3B4D-B81B-C812A3A327A3}" destId="{C66546C1-1DFB-C942-B581-9B33135CA655}" srcOrd="8" destOrd="0" presId="urn:microsoft.com/office/officeart/2005/8/layout/cycle8"/>
    <dgm:cxn modelId="{07329801-0CC0-4841-989B-D0CF8A19A47F}" type="presParOf" srcId="{004B7D8A-2C3B-3B4D-B81B-C812A3A327A3}" destId="{39890FA9-01BC-A64B-A622-2ED14DA6BFD6}" srcOrd="9" destOrd="0" presId="urn:microsoft.com/office/officeart/2005/8/layout/cycle8"/>
    <dgm:cxn modelId="{04D28424-538D-2943-A2F1-28C3F55573E3}" type="presParOf" srcId="{004B7D8A-2C3B-3B4D-B81B-C812A3A327A3}" destId="{9D5C41FD-9902-F141-B80D-6AD92C1AD9BB}" srcOrd="10" destOrd="0" presId="urn:microsoft.com/office/officeart/2005/8/layout/cycle8"/>
    <dgm:cxn modelId="{CFF7DA50-E997-BC42-81E2-19E60B58DE97}" type="presParOf" srcId="{004B7D8A-2C3B-3B4D-B81B-C812A3A327A3}" destId="{733F4AE5-5E88-284E-8E96-FD374AA7163C}" srcOrd="11" destOrd="0" presId="urn:microsoft.com/office/officeart/2005/8/layout/cycle8"/>
    <dgm:cxn modelId="{EBD0F6AB-54B9-DA4F-ADF9-6730F3369D4C}" type="presParOf" srcId="{004B7D8A-2C3B-3B4D-B81B-C812A3A327A3}" destId="{DEFC1D8B-AD09-1744-8D92-4D3989362436}" srcOrd="12" destOrd="0" presId="urn:microsoft.com/office/officeart/2005/8/layout/cycle8"/>
    <dgm:cxn modelId="{26CFEB94-A8A1-D944-BB5F-14A70943D05D}" type="presParOf" srcId="{004B7D8A-2C3B-3B4D-B81B-C812A3A327A3}" destId="{6634F919-282C-844D-80FE-ED92D01202A0}" srcOrd="13" destOrd="0" presId="urn:microsoft.com/office/officeart/2005/8/layout/cycle8"/>
    <dgm:cxn modelId="{48D2E3E4-5359-9F49-A06A-CFCD30BD909B}" type="presParOf" srcId="{004B7D8A-2C3B-3B4D-B81B-C812A3A327A3}" destId="{5D24F3DB-D03D-2F4F-881A-65678E2BABC7}"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6D2FA2-C5DE-4892-AF4C-2D8C31C72C68}" type="doc">
      <dgm:prSet loTypeId="urn:microsoft.com/office/officeart/2005/8/layout/radial1" loCatId="relationship" qsTypeId="urn:microsoft.com/office/officeart/2005/8/quickstyle/simple1" qsCatId="simple" csTypeId="urn:microsoft.com/office/officeart/2005/8/colors/accent5_4" csCatId="accent5" phldr="1"/>
      <dgm:spPr/>
      <dgm:t>
        <a:bodyPr/>
        <a:lstStyle/>
        <a:p>
          <a:endParaRPr lang="en-GB"/>
        </a:p>
      </dgm:t>
    </dgm:pt>
    <dgm:pt modelId="{914AF5C0-EEE9-42FE-94F3-A8BCA48DCCAB}">
      <dgm:prSet phldrT="[Text]" custT="1"/>
      <dgm:spPr>
        <a:ln>
          <a:solidFill>
            <a:schemeClr val="tx1"/>
          </a:solidFill>
        </a:ln>
      </dgm:spPr>
      <dgm:t>
        <a:bodyPr/>
        <a:lstStyle/>
        <a:p>
          <a:r>
            <a:rPr lang="en-GB" sz="1400" b="1" dirty="0" err="1"/>
            <a:t>Macrocytosis</a:t>
          </a:r>
          <a:endParaRPr lang="en-GB" sz="1400" b="1" dirty="0"/>
        </a:p>
      </dgm:t>
    </dgm:pt>
    <dgm:pt modelId="{76659F59-BD9B-4393-B9EC-B9D07767C2DE}" type="parTrans" cxnId="{2BD778AE-78B6-4652-BF47-CF445DFF4C80}">
      <dgm:prSet/>
      <dgm:spPr/>
      <dgm:t>
        <a:bodyPr/>
        <a:lstStyle/>
        <a:p>
          <a:endParaRPr lang="en-GB"/>
        </a:p>
      </dgm:t>
    </dgm:pt>
    <dgm:pt modelId="{B406559B-23FA-4EBC-9A8E-C7C2FF847885}" type="sibTrans" cxnId="{2BD778AE-78B6-4652-BF47-CF445DFF4C80}">
      <dgm:prSet/>
      <dgm:spPr/>
      <dgm:t>
        <a:bodyPr/>
        <a:lstStyle/>
        <a:p>
          <a:endParaRPr lang="en-GB"/>
        </a:p>
      </dgm:t>
    </dgm:pt>
    <dgm:pt modelId="{F22E673C-E16C-484E-9854-A7CF46B19F0A}">
      <dgm:prSet phldrT="[Text]" custT="1"/>
      <dgm:spPr>
        <a:ln>
          <a:solidFill>
            <a:schemeClr val="tx1"/>
          </a:solidFill>
        </a:ln>
      </dgm:spPr>
      <dgm:t>
        <a:bodyPr/>
        <a:lstStyle/>
        <a:p>
          <a:r>
            <a:rPr lang="en-GB" sz="1200" dirty="0"/>
            <a:t>Excess alcohol</a:t>
          </a:r>
        </a:p>
      </dgm:t>
    </dgm:pt>
    <dgm:pt modelId="{DD272BD6-EF47-4618-8C9C-B385FEF138C2}" type="parTrans" cxnId="{86991183-F131-405C-99BD-78C7FCAB4BA1}">
      <dgm:prSet/>
      <dgm:spPr>
        <a:ln>
          <a:solidFill>
            <a:schemeClr val="tx1"/>
          </a:solidFill>
        </a:ln>
      </dgm:spPr>
      <dgm:t>
        <a:bodyPr/>
        <a:lstStyle/>
        <a:p>
          <a:endParaRPr lang="en-GB"/>
        </a:p>
      </dgm:t>
    </dgm:pt>
    <dgm:pt modelId="{C15A625A-B41B-4E7A-B1D7-29BD9DADE34E}" type="sibTrans" cxnId="{86991183-F131-405C-99BD-78C7FCAB4BA1}">
      <dgm:prSet/>
      <dgm:spPr/>
      <dgm:t>
        <a:bodyPr/>
        <a:lstStyle/>
        <a:p>
          <a:endParaRPr lang="en-GB"/>
        </a:p>
      </dgm:t>
    </dgm:pt>
    <dgm:pt modelId="{3B56E906-03B2-441F-BD1C-155E3316E9EF}">
      <dgm:prSet phldrT="[Text]" custT="1"/>
      <dgm:spPr>
        <a:ln>
          <a:solidFill>
            <a:schemeClr val="tx1"/>
          </a:solidFill>
        </a:ln>
      </dgm:spPr>
      <dgm:t>
        <a:bodyPr/>
        <a:lstStyle/>
        <a:p>
          <a:r>
            <a:rPr lang="en-GB" sz="1200" dirty="0"/>
            <a:t>Liver disease</a:t>
          </a:r>
        </a:p>
      </dgm:t>
    </dgm:pt>
    <dgm:pt modelId="{3C7800D4-662A-48C6-B738-552B51E736A8}" type="parTrans" cxnId="{F90D5317-F14E-4AF1-B534-9A3D1447F550}">
      <dgm:prSet/>
      <dgm:spPr>
        <a:ln>
          <a:solidFill>
            <a:schemeClr val="tx1"/>
          </a:solidFill>
        </a:ln>
      </dgm:spPr>
      <dgm:t>
        <a:bodyPr/>
        <a:lstStyle/>
        <a:p>
          <a:endParaRPr lang="en-GB"/>
        </a:p>
      </dgm:t>
    </dgm:pt>
    <dgm:pt modelId="{5F8F78B2-639B-49A7-953B-6EACFA0AACB6}" type="sibTrans" cxnId="{F90D5317-F14E-4AF1-B534-9A3D1447F550}">
      <dgm:prSet/>
      <dgm:spPr/>
      <dgm:t>
        <a:bodyPr/>
        <a:lstStyle/>
        <a:p>
          <a:endParaRPr lang="en-GB"/>
        </a:p>
      </dgm:t>
    </dgm:pt>
    <dgm:pt modelId="{B6EE9A47-85B2-46A0-A860-72B3E6E03DB6}">
      <dgm:prSet phldrT="[Text]" custT="1"/>
      <dgm:spPr>
        <a:ln>
          <a:solidFill>
            <a:schemeClr val="tx1"/>
          </a:solidFill>
        </a:ln>
      </dgm:spPr>
      <dgm:t>
        <a:bodyPr/>
        <a:lstStyle/>
        <a:p>
          <a:r>
            <a:rPr lang="en-GB" sz="1200"/>
            <a:t>Reticulocytosis</a:t>
          </a:r>
          <a:endParaRPr lang="en-GB" sz="1200" dirty="0"/>
        </a:p>
      </dgm:t>
    </dgm:pt>
    <dgm:pt modelId="{EE3D108B-24B3-4A2C-8093-9FEF193991E7}" type="parTrans" cxnId="{6051C8CB-D1B6-446C-9202-A225C0BA69C6}">
      <dgm:prSet/>
      <dgm:spPr>
        <a:ln>
          <a:solidFill>
            <a:schemeClr val="tx1"/>
          </a:solidFill>
        </a:ln>
      </dgm:spPr>
      <dgm:t>
        <a:bodyPr/>
        <a:lstStyle/>
        <a:p>
          <a:endParaRPr lang="en-GB"/>
        </a:p>
      </dgm:t>
    </dgm:pt>
    <dgm:pt modelId="{AE1AAAF0-8F46-45A1-8B9C-78C5F93FD859}" type="sibTrans" cxnId="{6051C8CB-D1B6-446C-9202-A225C0BA69C6}">
      <dgm:prSet/>
      <dgm:spPr/>
      <dgm:t>
        <a:bodyPr/>
        <a:lstStyle/>
        <a:p>
          <a:endParaRPr lang="en-GB"/>
        </a:p>
      </dgm:t>
    </dgm:pt>
    <dgm:pt modelId="{48296972-D229-41A7-855C-C82A4EAB52CC}">
      <dgm:prSet phldrT="[Text]" custT="1"/>
      <dgm:spPr>
        <a:ln>
          <a:solidFill>
            <a:schemeClr val="tx1"/>
          </a:solidFill>
        </a:ln>
      </dgm:spPr>
      <dgm:t>
        <a:bodyPr/>
        <a:lstStyle/>
        <a:p>
          <a:r>
            <a:rPr lang="en-GB" sz="1200" dirty="0"/>
            <a:t>Medications</a:t>
          </a:r>
        </a:p>
      </dgm:t>
    </dgm:pt>
    <dgm:pt modelId="{D5C7791A-1DCD-480E-AA06-7BF09BE0C612}" type="parTrans" cxnId="{2310B8B9-8EC9-4896-BC6F-2BA6F5DDC8FD}">
      <dgm:prSet/>
      <dgm:spPr>
        <a:ln>
          <a:solidFill>
            <a:schemeClr val="tx1"/>
          </a:solidFill>
        </a:ln>
      </dgm:spPr>
      <dgm:t>
        <a:bodyPr/>
        <a:lstStyle/>
        <a:p>
          <a:endParaRPr lang="en-GB"/>
        </a:p>
      </dgm:t>
    </dgm:pt>
    <dgm:pt modelId="{4DDD5CBC-1BA1-4FD4-98AE-E058501963C1}" type="sibTrans" cxnId="{2310B8B9-8EC9-4896-BC6F-2BA6F5DDC8FD}">
      <dgm:prSet/>
      <dgm:spPr/>
      <dgm:t>
        <a:bodyPr/>
        <a:lstStyle/>
        <a:p>
          <a:endParaRPr lang="en-GB"/>
        </a:p>
      </dgm:t>
    </dgm:pt>
    <dgm:pt modelId="{B970D9DE-CE03-47C0-B90D-A1BCE3BA44BA}">
      <dgm:prSet custT="1"/>
      <dgm:spPr>
        <a:ln>
          <a:solidFill>
            <a:schemeClr val="tx1"/>
          </a:solidFill>
        </a:ln>
      </dgm:spPr>
      <dgm:t>
        <a:bodyPr/>
        <a:lstStyle/>
        <a:p>
          <a:r>
            <a:rPr lang="en-GB" sz="1200" dirty="0">
              <a:solidFill>
                <a:schemeClr val="tx1"/>
              </a:solidFill>
            </a:rPr>
            <a:t>B12/Folate deficiency</a:t>
          </a:r>
        </a:p>
      </dgm:t>
    </dgm:pt>
    <dgm:pt modelId="{D8FB081A-5CDC-46F5-AEE9-6C28291E3D7F}" type="parTrans" cxnId="{A68ABE06-C635-40C3-B493-C5B397B8E10D}">
      <dgm:prSet/>
      <dgm:spPr>
        <a:ln>
          <a:solidFill>
            <a:schemeClr val="tx1"/>
          </a:solidFill>
        </a:ln>
      </dgm:spPr>
      <dgm:t>
        <a:bodyPr/>
        <a:lstStyle/>
        <a:p>
          <a:endParaRPr lang="en-GB"/>
        </a:p>
      </dgm:t>
    </dgm:pt>
    <dgm:pt modelId="{77B373B7-2BEC-40F4-B7D4-EF60AB9B696F}" type="sibTrans" cxnId="{A68ABE06-C635-40C3-B493-C5B397B8E10D}">
      <dgm:prSet/>
      <dgm:spPr/>
      <dgm:t>
        <a:bodyPr/>
        <a:lstStyle/>
        <a:p>
          <a:endParaRPr lang="en-GB"/>
        </a:p>
      </dgm:t>
    </dgm:pt>
    <dgm:pt modelId="{9301C0C9-7E73-4D75-8518-C4D95C7B211C}">
      <dgm:prSet custT="1"/>
      <dgm:spPr>
        <a:ln>
          <a:solidFill>
            <a:schemeClr val="tx1"/>
          </a:solidFill>
        </a:ln>
      </dgm:spPr>
      <dgm:t>
        <a:bodyPr/>
        <a:lstStyle/>
        <a:p>
          <a:r>
            <a:rPr lang="en-GB" sz="1200">
              <a:solidFill>
                <a:schemeClr val="tx1"/>
              </a:solidFill>
            </a:rPr>
            <a:t>Monoclonal protein</a:t>
          </a:r>
          <a:endParaRPr lang="en-GB" sz="1200" dirty="0">
            <a:solidFill>
              <a:schemeClr val="tx1"/>
            </a:solidFill>
          </a:endParaRPr>
        </a:p>
      </dgm:t>
    </dgm:pt>
    <dgm:pt modelId="{3DFC3FE0-8189-41AE-89B5-6EB6AABDF1C6}" type="parTrans" cxnId="{E327F0C7-CBC1-49FE-91D6-F31CA1E45455}">
      <dgm:prSet/>
      <dgm:spPr>
        <a:ln>
          <a:solidFill>
            <a:schemeClr val="tx1"/>
          </a:solidFill>
        </a:ln>
      </dgm:spPr>
      <dgm:t>
        <a:bodyPr/>
        <a:lstStyle/>
        <a:p>
          <a:endParaRPr lang="en-GB"/>
        </a:p>
      </dgm:t>
    </dgm:pt>
    <dgm:pt modelId="{B61A9834-7FCB-40BF-A879-23BE3DE3BB01}" type="sibTrans" cxnId="{E327F0C7-CBC1-49FE-91D6-F31CA1E45455}">
      <dgm:prSet/>
      <dgm:spPr/>
      <dgm:t>
        <a:bodyPr/>
        <a:lstStyle/>
        <a:p>
          <a:endParaRPr lang="en-GB"/>
        </a:p>
      </dgm:t>
    </dgm:pt>
    <dgm:pt modelId="{4EDC1E5C-D223-472F-9114-1498B6CCABD0}">
      <dgm:prSet custT="1"/>
      <dgm:spPr>
        <a:ln>
          <a:solidFill>
            <a:schemeClr val="tx1"/>
          </a:solidFill>
        </a:ln>
      </dgm:spPr>
      <dgm:t>
        <a:bodyPr/>
        <a:lstStyle/>
        <a:p>
          <a:r>
            <a:rPr lang="en-GB" sz="1200">
              <a:solidFill>
                <a:schemeClr val="tx1"/>
              </a:solidFill>
            </a:rPr>
            <a:t>Myelodysplastic syndrome</a:t>
          </a:r>
          <a:endParaRPr lang="en-GB" sz="1200" dirty="0">
            <a:solidFill>
              <a:schemeClr val="tx1"/>
            </a:solidFill>
          </a:endParaRPr>
        </a:p>
      </dgm:t>
    </dgm:pt>
    <dgm:pt modelId="{C4AD1B27-1BC4-4535-94B2-CD6734F2BDBB}" type="parTrans" cxnId="{CC27B10A-788A-4553-B9B9-2E67D8223BCE}">
      <dgm:prSet/>
      <dgm:spPr>
        <a:ln>
          <a:solidFill>
            <a:schemeClr val="tx1"/>
          </a:solidFill>
        </a:ln>
      </dgm:spPr>
      <dgm:t>
        <a:bodyPr/>
        <a:lstStyle/>
        <a:p>
          <a:endParaRPr lang="en-GB"/>
        </a:p>
      </dgm:t>
    </dgm:pt>
    <dgm:pt modelId="{72F1E6A0-28A5-4932-BA7A-6E8978D10E1F}" type="sibTrans" cxnId="{CC27B10A-788A-4553-B9B9-2E67D8223BCE}">
      <dgm:prSet/>
      <dgm:spPr/>
      <dgm:t>
        <a:bodyPr/>
        <a:lstStyle/>
        <a:p>
          <a:endParaRPr lang="en-GB"/>
        </a:p>
      </dgm:t>
    </dgm:pt>
    <dgm:pt modelId="{A14F53BD-3042-48AC-9125-829017D8546A}">
      <dgm:prSet custT="1"/>
      <dgm:spPr>
        <a:ln>
          <a:solidFill>
            <a:schemeClr val="tx1"/>
          </a:solidFill>
        </a:ln>
      </dgm:spPr>
      <dgm:t>
        <a:bodyPr/>
        <a:lstStyle/>
        <a:p>
          <a:r>
            <a:rPr lang="en-GB" sz="1200" dirty="0">
              <a:solidFill>
                <a:schemeClr val="tx1"/>
              </a:solidFill>
            </a:rPr>
            <a:t>Pregnancy</a:t>
          </a:r>
        </a:p>
      </dgm:t>
    </dgm:pt>
    <dgm:pt modelId="{B5D69B54-837F-4C80-BABB-7FA871A6D7D4}" type="parTrans" cxnId="{F4AEF560-CFF6-49B9-AF8B-09F201820F37}">
      <dgm:prSet/>
      <dgm:spPr>
        <a:ln>
          <a:solidFill>
            <a:schemeClr val="tx1"/>
          </a:solidFill>
        </a:ln>
      </dgm:spPr>
      <dgm:t>
        <a:bodyPr/>
        <a:lstStyle/>
        <a:p>
          <a:endParaRPr lang="en-GB"/>
        </a:p>
      </dgm:t>
    </dgm:pt>
    <dgm:pt modelId="{2C51EE51-1876-4718-AA1C-64D6F6E27F53}" type="sibTrans" cxnId="{F4AEF560-CFF6-49B9-AF8B-09F201820F37}">
      <dgm:prSet/>
      <dgm:spPr/>
      <dgm:t>
        <a:bodyPr/>
        <a:lstStyle/>
        <a:p>
          <a:endParaRPr lang="en-GB"/>
        </a:p>
      </dgm:t>
    </dgm:pt>
    <dgm:pt modelId="{33454B96-8039-49C9-9114-FD6E24816368}">
      <dgm:prSet custT="1"/>
      <dgm:spPr>
        <a:ln>
          <a:solidFill>
            <a:schemeClr val="tx1"/>
          </a:solidFill>
        </a:ln>
      </dgm:spPr>
      <dgm:t>
        <a:bodyPr/>
        <a:lstStyle/>
        <a:p>
          <a:r>
            <a:rPr lang="en-GB" sz="1200" dirty="0">
              <a:solidFill>
                <a:schemeClr val="tx1"/>
              </a:solidFill>
            </a:rPr>
            <a:t>Hypothyroidism (rare)</a:t>
          </a:r>
        </a:p>
      </dgm:t>
    </dgm:pt>
    <dgm:pt modelId="{5658EC37-8A42-4E7A-9BA2-C6845140B452}" type="parTrans" cxnId="{43B3DB43-997C-4EBD-B810-F74AFAEDA0CF}">
      <dgm:prSet/>
      <dgm:spPr>
        <a:ln>
          <a:solidFill>
            <a:schemeClr val="tx1"/>
          </a:solidFill>
        </a:ln>
      </dgm:spPr>
      <dgm:t>
        <a:bodyPr/>
        <a:lstStyle/>
        <a:p>
          <a:endParaRPr lang="en-GB"/>
        </a:p>
      </dgm:t>
    </dgm:pt>
    <dgm:pt modelId="{AC514DE5-1582-404C-A9E6-B19995C89020}" type="sibTrans" cxnId="{43B3DB43-997C-4EBD-B810-F74AFAEDA0CF}">
      <dgm:prSet/>
      <dgm:spPr/>
      <dgm:t>
        <a:bodyPr/>
        <a:lstStyle/>
        <a:p>
          <a:endParaRPr lang="en-GB"/>
        </a:p>
      </dgm:t>
    </dgm:pt>
    <dgm:pt modelId="{092759D7-861A-4038-A409-E666AFAF5B8E}" type="pres">
      <dgm:prSet presAssocID="{086D2FA2-C5DE-4892-AF4C-2D8C31C72C68}" presName="cycle" presStyleCnt="0">
        <dgm:presLayoutVars>
          <dgm:chMax val="1"/>
          <dgm:dir/>
          <dgm:animLvl val="ctr"/>
          <dgm:resizeHandles val="exact"/>
        </dgm:presLayoutVars>
      </dgm:prSet>
      <dgm:spPr/>
      <dgm:t>
        <a:bodyPr/>
        <a:lstStyle/>
        <a:p>
          <a:endParaRPr lang="en-GB"/>
        </a:p>
      </dgm:t>
    </dgm:pt>
    <dgm:pt modelId="{439F2B34-B474-4FAE-A2C8-6498A8D37099}" type="pres">
      <dgm:prSet presAssocID="{914AF5C0-EEE9-42FE-94F3-A8BCA48DCCAB}" presName="centerShape" presStyleLbl="node0" presStyleIdx="0" presStyleCnt="1" custScaleX="189161" custScaleY="106066"/>
      <dgm:spPr/>
      <dgm:t>
        <a:bodyPr/>
        <a:lstStyle/>
        <a:p>
          <a:endParaRPr lang="en-GB"/>
        </a:p>
      </dgm:t>
    </dgm:pt>
    <dgm:pt modelId="{D68DCB57-E2AE-4266-A4C3-5A79AF8B9700}" type="pres">
      <dgm:prSet presAssocID="{DD272BD6-EF47-4618-8C9C-B385FEF138C2}" presName="Name9" presStyleLbl="parChTrans1D2" presStyleIdx="0" presStyleCnt="9"/>
      <dgm:spPr/>
      <dgm:t>
        <a:bodyPr/>
        <a:lstStyle/>
        <a:p>
          <a:endParaRPr lang="en-GB"/>
        </a:p>
      </dgm:t>
    </dgm:pt>
    <dgm:pt modelId="{1B363DC2-75FD-48CB-9653-3B85B1D478E5}" type="pres">
      <dgm:prSet presAssocID="{DD272BD6-EF47-4618-8C9C-B385FEF138C2}" presName="connTx" presStyleLbl="parChTrans1D2" presStyleIdx="0" presStyleCnt="9"/>
      <dgm:spPr/>
      <dgm:t>
        <a:bodyPr/>
        <a:lstStyle/>
        <a:p>
          <a:endParaRPr lang="en-GB"/>
        </a:p>
      </dgm:t>
    </dgm:pt>
    <dgm:pt modelId="{7B1298E6-B3BC-4756-9870-EA082518E8C2}" type="pres">
      <dgm:prSet presAssocID="{F22E673C-E16C-484E-9854-A7CF46B19F0A}" presName="node" presStyleLbl="node1" presStyleIdx="0" presStyleCnt="9" custScaleX="116388" custScaleY="114541" custRadScaleRad="90248" custRadScaleInc="-36582">
        <dgm:presLayoutVars>
          <dgm:bulletEnabled val="1"/>
        </dgm:presLayoutVars>
      </dgm:prSet>
      <dgm:spPr/>
      <dgm:t>
        <a:bodyPr/>
        <a:lstStyle/>
        <a:p>
          <a:endParaRPr lang="en-GB"/>
        </a:p>
      </dgm:t>
    </dgm:pt>
    <dgm:pt modelId="{F9468A98-1310-43BA-A3CD-D39992483493}" type="pres">
      <dgm:prSet presAssocID="{3C7800D4-662A-48C6-B738-552B51E736A8}" presName="Name9" presStyleLbl="parChTrans1D2" presStyleIdx="1" presStyleCnt="9"/>
      <dgm:spPr/>
      <dgm:t>
        <a:bodyPr/>
        <a:lstStyle/>
        <a:p>
          <a:endParaRPr lang="en-GB"/>
        </a:p>
      </dgm:t>
    </dgm:pt>
    <dgm:pt modelId="{AD353B81-143F-4CA3-B45F-0659B4FD35D2}" type="pres">
      <dgm:prSet presAssocID="{3C7800D4-662A-48C6-B738-552B51E736A8}" presName="connTx" presStyleLbl="parChTrans1D2" presStyleIdx="1" presStyleCnt="9"/>
      <dgm:spPr/>
      <dgm:t>
        <a:bodyPr/>
        <a:lstStyle/>
        <a:p>
          <a:endParaRPr lang="en-GB"/>
        </a:p>
      </dgm:t>
    </dgm:pt>
    <dgm:pt modelId="{89125D59-77C6-455A-AC9D-955CE0A7D715}" type="pres">
      <dgm:prSet presAssocID="{3B56E906-03B2-441F-BD1C-155E3316E9EF}" presName="node" presStyleLbl="node1" presStyleIdx="1" presStyleCnt="9" custScaleX="148172" custScaleY="112757" custRadScaleRad="115636" custRadScaleInc="9168">
        <dgm:presLayoutVars>
          <dgm:bulletEnabled val="1"/>
        </dgm:presLayoutVars>
      </dgm:prSet>
      <dgm:spPr/>
      <dgm:t>
        <a:bodyPr/>
        <a:lstStyle/>
        <a:p>
          <a:endParaRPr lang="en-GB"/>
        </a:p>
      </dgm:t>
    </dgm:pt>
    <dgm:pt modelId="{B0994EFC-4B02-40CD-A0D5-7C22B90C265D}" type="pres">
      <dgm:prSet presAssocID="{D8FB081A-5CDC-46F5-AEE9-6C28291E3D7F}" presName="Name9" presStyleLbl="parChTrans1D2" presStyleIdx="2" presStyleCnt="9"/>
      <dgm:spPr/>
      <dgm:t>
        <a:bodyPr/>
        <a:lstStyle/>
        <a:p>
          <a:endParaRPr lang="en-GB"/>
        </a:p>
      </dgm:t>
    </dgm:pt>
    <dgm:pt modelId="{6AAFBBA4-FE4A-42AB-BEA2-F12C00E7B2EE}" type="pres">
      <dgm:prSet presAssocID="{D8FB081A-5CDC-46F5-AEE9-6C28291E3D7F}" presName="connTx" presStyleLbl="parChTrans1D2" presStyleIdx="2" presStyleCnt="9"/>
      <dgm:spPr/>
      <dgm:t>
        <a:bodyPr/>
        <a:lstStyle/>
        <a:p>
          <a:endParaRPr lang="en-GB"/>
        </a:p>
      </dgm:t>
    </dgm:pt>
    <dgm:pt modelId="{ECF6CE7D-5C99-4218-9680-AD478D49A0D0}" type="pres">
      <dgm:prSet presAssocID="{B970D9DE-CE03-47C0-B90D-A1BCE3BA44BA}" presName="node" presStyleLbl="node1" presStyleIdx="2" presStyleCnt="9" custScaleX="156314" custScaleY="129110" custRadScaleRad="139518" custRadScaleInc="3351">
        <dgm:presLayoutVars>
          <dgm:bulletEnabled val="1"/>
        </dgm:presLayoutVars>
      </dgm:prSet>
      <dgm:spPr/>
      <dgm:t>
        <a:bodyPr/>
        <a:lstStyle/>
        <a:p>
          <a:endParaRPr lang="en-GB"/>
        </a:p>
      </dgm:t>
    </dgm:pt>
    <dgm:pt modelId="{7A653F48-CCEB-4822-BF93-256E92B373D0}" type="pres">
      <dgm:prSet presAssocID="{B5D69B54-837F-4C80-BABB-7FA871A6D7D4}" presName="Name9" presStyleLbl="parChTrans1D2" presStyleIdx="3" presStyleCnt="9"/>
      <dgm:spPr/>
      <dgm:t>
        <a:bodyPr/>
        <a:lstStyle/>
        <a:p>
          <a:endParaRPr lang="en-GB"/>
        </a:p>
      </dgm:t>
    </dgm:pt>
    <dgm:pt modelId="{F1E7F8D4-7B89-4CA7-83AD-5DF41655FAD7}" type="pres">
      <dgm:prSet presAssocID="{B5D69B54-837F-4C80-BABB-7FA871A6D7D4}" presName="connTx" presStyleLbl="parChTrans1D2" presStyleIdx="3" presStyleCnt="9"/>
      <dgm:spPr/>
      <dgm:t>
        <a:bodyPr/>
        <a:lstStyle/>
        <a:p>
          <a:endParaRPr lang="en-GB"/>
        </a:p>
      </dgm:t>
    </dgm:pt>
    <dgm:pt modelId="{30D40C4F-64FA-4088-AAF2-C106A714669F}" type="pres">
      <dgm:prSet presAssocID="{A14F53BD-3042-48AC-9125-829017D8546A}" presName="node" presStyleLbl="node1" presStyleIdx="3" presStyleCnt="9" custScaleX="147007" custRadScaleRad="157341" custRadScaleInc="-53669">
        <dgm:presLayoutVars>
          <dgm:bulletEnabled val="1"/>
        </dgm:presLayoutVars>
      </dgm:prSet>
      <dgm:spPr/>
      <dgm:t>
        <a:bodyPr/>
        <a:lstStyle/>
        <a:p>
          <a:endParaRPr lang="en-GB"/>
        </a:p>
      </dgm:t>
    </dgm:pt>
    <dgm:pt modelId="{A3BFB237-B263-4BEE-9EF4-6EB8AB2E24E0}" type="pres">
      <dgm:prSet presAssocID="{5658EC37-8A42-4E7A-9BA2-C6845140B452}" presName="Name9" presStyleLbl="parChTrans1D2" presStyleIdx="4" presStyleCnt="9"/>
      <dgm:spPr/>
      <dgm:t>
        <a:bodyPr/>
        <a:lstStyle/>
        <a:p>
          <a:endParaRPr lang="en-GB"/>
        </a:p>
      </dgm:t>
    </dgm:pt>
    <dgm:pt modelId="{B7A2742D-8255-490F-86E7-DEA749DFA831}" type="pres">
      <dgm:prSet presAssocID="{5658EC37-8A42-4E7A-9BA2-C6845140B452}" presName="connTx" presStyleLbl="parChTrans1D2" presStyleIdx="4" presStyleCnt="9"/>
      <dgm:spPr/>
      <dgm:t>
        <a:bodyPr/>
        <a:lstStyle/>
        <a:p>
          <a:endParaRPr lang="en-GB"/>
        </a:p>
      </dgm:t>
    </dgm:pt>
    <dgm:pt modelId="{811EACD3-BCC9-4ED3-B5DD-1D74D6E18837}" type="pres">
      <dgm:prSet presAssocID="{33454B96-8039-49C9-9114-FD6E24816368}" presName="node" presStyleLbl="node1" presStyleIdx="4" presStyleCnt="9" custScaleX="171876" custScaleY="114580" custRadScaleRad="117056" custRadScaleInc="-75012">
        <dgm:presLayoutVars>
          <dgm:bulletEnabled val="1"/>
        </dgm:presLayoutVars>
      </dgm:prSet>
      <dgm:spPr/>
      <dgm:t>
        <a:bodyPr/>
        <a:lstStyle/>
        <a:p>
          <a:endParaRPr lang="en-GB"/>
        </a:p>
      </dgm:t>
    </dgm:pt>
    <dgm:pt modelId="{9E28E0B7-5307-480A-B1BB-A7D273960292}" type="pres">
      <dgm:prSet presAssocID="{3DFC3FE0-8189-41AE-89B5-6EB6AABDF1C6}" presName="Name9" presStyleLbl="parChTrans1D2" presStyleIdx="5" presStyleCnt="9"/>
      <dgm:spPr/>
      <dgm:t>
        <a:bodyPr/>
        <a:lstStyle/>
        <a:p>
          <a:endParaRPr lang="en-GB"/>
        </a:p>
      </dgm:t>
    </dgm:pt>
    <dgm:pt modelId="{776FC4DF-2333-48C9-99EF-570DC80B9A48}" type="pres">
      <dgm:prSet presAssocID="{3DFC3FE0-8189-41AE-89B5-6EB6AABDF1C6}" presName="connTx" presStyleLbl="parChTrans1D2" presStyleIdx="5" presStyleCnt="9"/>
      <dgm:spPr/>
      <dgm:t>
        <a:bodyPr/>
        <a:lstStyle/>
        <a:p>
          <a:endParaRPr lang="en-GB"/>
        </a:p>
      </dgm:t>
    </dgm:pt>
    <dgm:pt modelId="{D2CC8622-A619-4FC5-BB98-00EA7E9D1F50}" type="pres">
      <dgm:prSet presAssocID="{9301C0C9-7E73-4D75-8518-C4D95C7B211C}" presName="node" presStyleLbl="node1" presStyleIdx="5" presStyleCnt="9" custScaleX="132873" custRadScaleRad="103624" custRadScaleInc="47781">
        <dgm:presLayoutVars>
          <dgm:bulletEnabled val="1"/>
        </dgm:presLayoutVars>
      </dgm:prSet>
      <dgm:spPr/>
      <dgm:t>
        <a:bodyPr/>
        <a:lstStyle/>
        <a:p>
          <a:endParaRPr lang="en-GB"/>
        </a:p>
      </dgm:t>
    </dgm:pt>
    <dgm:pt modelId="{717D7C52-A96A-420D-8789-421A8E09FFAD}" type="pres">
      <dgm:prSet presAssocID="{C4AD1B27-1BC4-4535-94B2-CD6734F2BDBB}" presName="Name9" presStyleLbl="parChTrans1D2" presStyleIdx="6" presStyleCnt="9"/>
      <dgm:spPr/>
      <dgm:t>
        <a:bodyPr/>
        <a:lstStyle/>
        <a:p>
          <a:endParaRPr lang="en-GB"/>
        </a:p>
      </dgm:t>
    </dgm:pt>
    <dgm:pt modelId="{1E0D37B9-2D91-4C85-925F-C258B5281BD2}" type="pres">
      <dgm:prSet presAssocID="{C4AD1B27-1BC4-4535-94B2-CD6734F2BDBB}" presName="connTx" presStyleLbl="parChTrans1D2" presStyleIdx="6" presStyleCnt="9"/>
      <dgm:spPr/>
      <dgm:t>
        <a:bodyPr/>
        <a:lstStyle/>
        <a:p>
          <a:endParaRPr lang="en-GB"/>
        </a:p>
      </dgm:t>
    </dgm:pt>
    <dgm:pt modelId="{89585646-4E10-42F8-A511-041346284126}" type="pres">
      <dgm:prSet presAssocID="{4EDC1E5C-D223-472F-9114-1498B6CCABD0}" presName="node" presStyleLbl="node1" presStyleIdx="6" presStyleCnt="9" custScaleX="179703" custScaleY="107280" custRadScaleRad="156909" custRadScaleInc="32704">
        <dgm:presLayoutVars>
          <dgm:bulletEnabled val="1"/>
        </dgm:presLayoutVars>
      </dgm:prSet>
      <dgm:spPr/>
      <dgm:t>
        <a:bodyPr/>
        <a:lstStyle/>
        <a:p>
          <a:endParaRPr lang="en-GB"/>
        </a:p>
      </dgm:t>
    </dgm:pt>
    <dgm:pt modelId="{802B0DB8-047C-46AC-8E79-F9FAA0E2CE88}" type="pres">
      <dgm:prSet presAssocID="{EE3D108B-24B3-4A2C-8093-9FEF193991E7}" presName="Name9" presStyleLbl="parChTrans1D2" presStyleIdx="7" presStyleCnt="9"/>
      <dgm:spPr/>
      <dgm:t>
        <a:bodyPr/>
        <a:lstStyle/>
        <a:p>
          <a:endParaRPr lang="en-GB"/>
        </a:p>
      </dgm:t>
    </dgm:pt>
    <dgm:pt modelId="{794EBFB9-AECF-4A70-82E5-A277BC5E2416}" type="pres">
      <dgm:prSet presAssocID="{EE3D108B-24B3-4A2C-8093-9FEF193991E7}" presName="connTx" presStyleLbl="parChTrans1D2" presStyleIdx="7" presStyleCnt="9"/>
      <dgm:spPr/>
      <dgm:t>
        <a:bodyPr/>
        <a:lstStyle/>
        <a:p>
          <a:endParaRPr lang="en-GB"/>
        </a:p>
      </dgm:t>
    </dgm:pt>
    <dgm:pt modelId="{F27D7077-52C6-4C3D-AA27-48C6A2AAD1AD}" type="pres">
      <dgm:prSet presAssocID="{B6EE9A47-85B2-46A0-A860-72B3E6E03DB6}" presName="node" presStyleLbl="node1" presStyleIdx="7" presStyleCnt="9" custScaleX="156412" custScaleY="141848" custRadScaleRad="162669" custRadScaleInc="-15979">
        <dgm:presLayoutVars>
          <dgm:bulletEnabled val="1"/>
        </dgm:presLayoutVars>
      </dgm:prSet>
      <dgm:spPr/>
      <dgm:t>
        <a:bodyPr/>
        <a:lstStyle/>
        <a:p>
          <a:endParaRPr lang="en-GB"/>
        </a:p>
      </dgm:t>
    </dgm:pt>
    <dgm:pt modelId="{85ED3678-C1B0-4304-8BEA-8431757E82FB}" type="pres">
      <dgm:prSet presAssocID="{D5C7791A-1DCD-480E-AA06-7BF09BE0C612}" presName="Name9" presStyleLbl="parChTrans1D2" presStyleIdx="8" presStyleCnt="9"/>
      <dgm:spPr/>
      <dgm:t>
        <a:bodyPr/>
        <a:lstStyle/>
        <a:p>
          <a:endParaRPr lang="en-GB"/>
        </a:p>
      </dgm:t>
    </dgm:pt>
    <dgm:pt modelId="{BF305480-E987-461F-8CEE-942D3C97D955}" type="pres">
      <dgm:prSet presAssocID="{D5C7791A-1DCD-480E-AA06-7BF09BE0C612}" presName="connTx" presStyleLbl="parChTrans1D2" presStyleIdx="8" presStyleCnt="9"/>
      <dgm:spPr/>
      <dgm:t>
        <a:bodyPr/>
        <a:lstStyle/>
        <a:p>
          <a:endParaRPr lang="en-GB"/>
        </a:p>
      </dgm:t>
    </dgm:pt>
    <dgm:pt modelId="{2D6C5482-2098-484F-BBA8-852088C10661}" type="pres">
      <dgm:prSet presAssocID="{48296972-D229-41A7-855C-C82A4EAB52CC}" presName="node" presStyleLbl="node1" presStyleIdx="8" presStyleCnt="9" custScaleX="122651" custScaleY="120047" custRadScaleRad="118834" custRadScaleInc="-61174">
        <dgm:presLayoutVars>
          <dgm:bulletEnabled val="1"/>
        </dgm:presLayoutVars>
      </dgm:prSet>
      <dgm:spPr/>
      <dgm:t>
        <a:bodyPr/>
        <a:lstStyle/>
        <a:p>
          <a:endParaRPr lang="en-GB"/>
        </a:p>
      </dgm:t>
    </dgm:pt>
  </dgm:ptLst>
  <dgm:cxnLst>
    <dgm:cxn modelId="{CAA11216-EB1A-4562-B376-125546DBE8B0}" type="presOf" srcId="{D8FB081A-5CDC-46F5-AEE9-6C28291E3D7F}" destId="{B0994EFC-4B02-40CD-A0D5-7C22B90C265D}" srcOrd="0" destOrd="0" presId="urn:microsoft.com/office/officeart/2005/8/layout/radial1"/>
    <dgm:cxn modelId="{0075E3BA-AE1F-402A-BB27-F65C58240179}" type="presOf" srcId="{D8FB081A-5CDC-46F5-AEE9-6C28291E3D7F}" destId="{6AAFBBA4-FE4A-42AB-BEA2-F12C00E7B2EE}" srcOrd="1" destOrd="0" presId="urn:microsoft.com/office/officeart/2005/8/layout/radial1"/>
    <dgm:cxn modelId="{601D8468-CF69-4410-81B9-3AD0F15C443D}" type="presOf" srcId="{B6EE9A47-85B2-46A0-A860-72B3E6E03DB6}" destId="{F27D7077-52C6-4C3D-AA27-48C6A2AAD1AD}" srcOrd="0" destOrd="0" presId="urn:microsoft.com/office/officeart/2005/8/layout/radial1"/>
    <dgm:cxn modelId="{186CF4DE-D086-4522-8EF0-DCA80F200ECA}" type="presOf" srcId="{B970D9DE-CE03-47C0-B90D-A1BCE3BA44BA}" destId="{ECF6CE7D-5C99-4218-9680-AD478D49A0D0}" srcOrd="0" destOrd="0" presId="urn:microsoft.com/office/officeart/2005/8/layout/radial1"/>
    <dgm:cxn modelId="{6EBD5037-952C-4899-8143-7515BBCE42E1}" type="presOf" srcId="{914AF5C0-EEE9-42FE-94F3-A8BCA48DCCAB}" destId="{439F2B34-B474-4FAE-A2C8-6498A8D37099}" srcOrd="0" destOrd="0" presId="urn:microsoft.com/office/officeart/2005/8/layout/radial1"/>
    <dgm:cxn modelId="{86991183-F131-405C-99BD-78C7FCAB4BA1}" srcId="{914AF5C0-EEE9-42FE-94F3-A8BCA48DCCAB}" destId="{F22E673C-E16C-484E-9854-A7CF46B19F0A}" srcOrd="0" destOrd="0" parTransId="{DD272BD6-EF47-4618-8C9C-B385FEF138C2}" sibTransId="{C15A625A-B41B-4E7A-B1D7-29BD9DADE34E}"/>
    <dgm:cxn modelId="{FC65C342-495D-4184-84BB-7A08F57C7F45}" type="presOf" srcId="{3DFC3FE0-8189-41AE-89B5-6EB6AABDF1C6}" destId="{9E28E0B7-5307-480A-B1BB-A7D273960292}" srcOrd="0" destOrd="0" presId="urn:microsoft.com/office/officeart/2005/8/layout/radial1"/>
    <dgm:cxn modelId="{9571BCC8-3270-402A-8246-59FDCA4B5B9A}" type="presOf" srcId="{C4AD1B27-1BC4-4535-94B2-CD6734F2BDBB}" destId="{1E0D37B9-2D91-4C85-925F-C258B5281BD2}" srcOrd="1" destOrd="0" presId="urn:microsoft.com/office/officeart/2005/8/layout/radial1"/>
    <dgm:cxn modelId="{152BFFC6-A592-4D23-A406-F35CB795CDC4}" type="presOf" srcId="{DD272BD6-EF47-4618-8C9C-B385FEF138C2}" destId="{1B363DC2-75FD-48CB-9653-3B85B1D478E5}" srcOrd="1" destOrd="0" presId="urn:microsoft.com/office/officeart/2005/8/layout/radial1"/>
    <dgm:cxn modelId="{E327F0C7-CBC1-49FE-91D6-F31CA1E45455}" srcId="{914AF5C0-EEE9-42FE-94F3-A8BCA48DCCAB}" destId="{9301C0C9-7E73-4D75-8518-C4D95C7B211C}" srcOrd="5" destOrd="0" parTransId="{3DFC3FE0-8189-41AE-89B5-6EB6AABDF1C6}" sibTransId="{B61A9834-7FCB-40BF-A879-23BE3DE3BB01}"/>
    <dgm:cxn modelId="{7C22E72C-87D9-4C83-A9BA-7E9866E0573E}" type="presOf" srcId="{3DFC3FE0-8189-41AE-89B5-6EB6AABDF1C6}" destId="{776FC4DF-2333-48C9-99EF-570DC80B9A48}" srcOrd="1" destOrd="0" presId="urn:microsoft.com/office/officeart/2005/8/layout/radial1"/>
    <dgm:cxn modelId="{2310B8B9-8EC9-4896-BC6F-2BA6F5DDC8FD}" srcId="{914AF5C0-EEE9-42FE-94F3-A8BCA48DCCAB}" destId="{48296972-D229-41A7-855C-C82A4EAB52CC}" srcOrd="8" destOrd="0" parTransId="{D5C7791A-1DCD-480E-AA06-7BF09BE0C612}" sibTransId="{4DDD5CBC-1BA1-4FD4-98AE-E058501963C1}"/>
    <dgm:cxn modelId="{E116AE9D-C3E2-4A44-946F-6014B8F73214}" type="presOf" srcId="{EE3D108B-24B3-4A2C-8093-9FEF193991E7}" destId="{802B0DB8-047C-46AC-8E79-F9FAA0E2CE88}" srcOrd="0" destOrd="0" presId="urn:microsoft.com/office/officeart/2005/8/layout/radial1"/>
    <dgm:cxn modelId="{2BD778AE-78B6-4652-BF47-CF445DFF4C80}" srcId="{086D2FA2-C5DE-4892-AF4C-2D8C31C72C68}" destId="{914AF5C0-EEE9-42FE-94F3-A8BCA48DCCAB}" srcOrd="0" destOrd="0" parTransId="{76659F59-BD9B-4393-B9EC-B9D07767C2DE}" sibTransId="{B406559B-23FA-4EBC-9A8E-C7C2FF847885}"/>
    <dgm:cxn modelId="{4711D078-ED8F-40C9-9301-63489EC454B2}" type="presOf" srcId="{EE3D108B-24B3-4A2C-8093-9FEF193991E7}" destId="{794EBFB9-AECF-4A70-82E5-A277BC5E2416}" srcOrd="1" destOrd="0" presId="urn:microsoft.com/office/officeart/2005/8/layout/radial1"/>
    <dgm:cxn modelId="{F4AEF560-CFF6-49B9-AF8B-09F201820F37}" srcId="{914AF5C0-EEE9-42FE-94F3-A8BCA48DCCAB}" destId="{A14F53BD-3042-48AC-9125-829017D8546A}" srcOrd="3" destOrd="0" parTransId="{B5D69B54-837F-4C80-BABB-7FA871A6D7D4}" sibTransId="{2C51EE51-1876-4718-AA1C-64D6F6E27F53}"/>
    <dgm:cxn modelId="{2FE0BC79-5BE8-4190-9C25-09FFD504C11B}" type="presOf" srcId="{C4AD1B27-1BC4-4535-94B2-CD6734F2BDBB}" destId="{717D7C52-A96A-420D-8789-421A8E09FFAD}" srcOrd="0" destOrd="0" presId="urn:microsoft.com/office/officeart/2005/8/layout/radial1"/>
    <dgm:cxn modelId="{BE9BDCF3-5F67-45B9-A355-88705BBFE936}" type="presOf" srcId="{D5C7791A-1DCD-480E-AA06-7BF09BE0C612}" destId="{85ED3678-C1B0-4304-8BEA-8431757E82FB}" srcOrd="0" destOrd="0" presId="urn:microsoft.com/office/officeart/2005/8/layout/radial1"/>
    <dgm:cxn modelId="{95C889EC-F46C-41F1-9A28-31FED433A5D8}" type="presOf" srcId="{3C7800D4-662A-48C6-B738-552B51E736A8}" destId="{AD353B81-143F-4CA3-B45F-0659B4FD35D2}" srcOrd="1" destOrd="0" presId="urn:microsoft.com/office/officeart/2005/8/layout/radial1"/>
    <dgm:cxn modelId="{6E5BDD88-DB9B-4A6B-9FE4-843E78758689}" type="presOf" srcId="{F22E673C-E16C-484E-9854-A7CF46B19F0A}" destId="{7B1298E6-B3BC-4756-9870-EA082518E8C2}" srcOrd="0" destOrd="0" presId="urn:microsoft.com/office/officeart/2005/8/layout/radial1"/>
    <dgm:cxn modelId="{6A03A084-B180-4358-A241-DD47530ECDE9}" type="presOf" srcId="{086D2FA2-C5DE-4892-AF4C-2D8C31C72C68}" destId="{092759D7-861A-4038-A409-E666AFAF5B8E}" srcOrd="0" destOrd="0" presId="urn:microsoft.com/office/officeart/2005/8/layout/radial1"/>
    <dgm:cxn modelId="{8AFD9610-B3DF-4DAB-B028-9167C9D260C1}" type="presOf" srcId="{DD272BD6-EF47-4618-8C9C-B385FEF138C2}" destId="{D68DCB57-E2AE-4266-A4C3-5A79AF8B9700}" srcOrd="0" destOrd="0" presId="urn:microsoft.com/office/officeart/2005/8/layout/radial1"/>
    <dgm:cxn modelId="{1256C8D8-EC3E-4007-9961-444A254D7488}" type="presOf" srcId="{33454B96-8039-49C9-9114-FD6E24816368}" destId="{811EACD3-BCC9-4ED3-B5DD-1D74D6E18837}" srcOrd="0" destOrd="0" presId="urn:microsoft.com/office/officeart/2005/8/layout/radial1"/>
    <dgm:cxn modelId="{F12F1E69-122F-4DD6-BCB2-4F30AC10E519}" type="presOf" srcId="{4EDC1E5C-D223-472F-9114-1498B6CCABD0}" destId="{89585646-4E10-42F8-A511-041346284126}" srcOrd="0" destOrd="0" presId="urn:microsoft.com/office/officeart/2005/8/layout/radial1"/>
    <dgm:cxn modelId="{F90D5317-F14E-4AF1-B534-9A3D1447F550}" srcId="{914AF5C0-EEE9-42FE-94F3-A8BCA48DCCAB}" destId="{3B56E906-03B2-441F-BD1C-155E3316E9EF}" srcOrd="1" destOrd="0" parTransId="{3C7800D4-662A-48C6-B738-552B51E736A8}" sibTransId="{5F8F78B2-639B-49A7-953B-6EACFA0AACB6}"/>
    <dgm:cxn modelId="{A26564F1-98AA-4CB8-82D6-890BAD7B22F7}" type="presOf" srcId="{A14F53BD-3042-48AC-9125-829017D8546A}" destId="{30D40C4F-64FA-4088-AAF2-C106A714669F}" srcOrd="0" destOrd="0" presId="urn:microsoft.com/office/officeart/2005/8/layout/radial1"/>
    <dgm:cxn modelId="{A68ABE06-C635-40C3-B493-C5B397B8E10D}" srcId="{914AF5C0-EEE9-42FE-94F3-A8BCA48DCCAB}" destId="{B970D9DE-CE03-47C0-B90D-A1BCE3BA44BA}" srcOrd="2" destOrd="0" parTransId="{D8FB081A-5CDC-46F5-AEE9-6C28291E3D7F}" sibTransId="{77B373B7-2BEC-40F4-B7D4-EF60AB9B696F}"/>
    <dgm:cxn modelId="{E4138EFE-647E-411C-8E51-BEA7A3150946}" type="presOf" srcId="{48296972-D229-41A7-855C-C82A4EAB52CC}" destId="{2D6C5482-2098-484F-BBA8-852088C10661}" srcOrd="0" destOrd="0" presId="urn:microsoft.com/office/officeart/2005/8/layout/radial1"/>
    <dgm:cxn modelId="{CC27B10A-788A-4553-B9B9-2E67D8223BCE}" srcId="{914AF5C0-EEE9-42FE-94F3-A8BCA48DCCAB}" destId="{4EDC1E5C-D223-472F-9114-1498B6CCABD0}" srcOrd="6" destOrd="0" parTransId="{C4AD1B27-1BC4-4535-94B2-CD6734F2BDBB}" sibTransId="{72F1E6A0-28A5-4932-BA7A-6E8978D10E1F}"/>
    <dgm:cxn modelId="{F54F7F12-A4CA-4D15-B631-0C0AE306FD74}" type="presOf" srcId="{B5D69B54-837F-4C80-BABB-7FA871A6D7D4}" destId="{7A653F48-CCEB-4822-BF93-256E92B373D0}" srcOrd="0" destOrd="0" presId="urn:microsoft.com/office/officeart/2005/8/layout/radial1"/>
    <dgm:cxn modelId="{A30994B5-3484-447D-A898-CC89558F9A1A}" type="presOf" srcId="{B5D69B54-837F-4C80-BABB-7FA871A6D7D4}" destId="{F1E7F8D4-7B89-4CA7-83AD-5DF41655FAD7}" srcOrd="1" destOrd="0" presId="urn:microsoft.com/office/officeart/2005/8/layout/radial1"/>
    <dgm:cxn modelId="{57C6093E-25F3-422B-9894-BA14957F2717}" type="presOf" srcId="{3B56E906-03B2-441F-BD1C-155E3316E9EF}" destId="{89125D59-77C6-455A-AC9D-955CE0A7D715}" srcOrd="0" destOrd="0" presId="urn:microsoft.com/office/officeart/2005/8/layout/radial1"/>
    <dgm:cxn modelId="{13514A4A-1F5E-4500-9CD9-1BF1D991EC11}" type="presOf" srcId="{5658EC37-8A42-4E7A-9BA2-C6845140B452}" destId="{B7A2742D-8255-490F-86E7-DEA749DFA831}" srcOrd="1" destOrd="0" presId="urn:microsoft.com/office/officeart/2005/8/layout/radial1"/>
    <dgm:cxn modelId="{369015CE-7ACA-438E-973B-C45EADB15CEF}" type="presOf" srcId="{5658EC37-8A42-4E7A-9BA2-C6845140B452}" destId="{A3BFB237-B263-4BEE-9EF4-6EB8AB2E24E0}" srcOrd="0" destOrd="0" presId="urn:microsoft.com/office/officeart/2005/8/layout/radial1"/>
    <dgm:cxn modelId="{5770B7E3-CEDF-44BD-884E-37E90950EF35}" type="presOf" srcId="{D5C7791A-1DCD-480E-AA06-7BF09BE0C612}" destId="{BF305480-E987-461F-8CEE-942D3C97D955}" srcOrd="1" destOrd="0" presId="urn:microsoft.com/office/officeart/2005/8/layout/radial1"/>
    <dgm:cxn modelId="{6051C8CB-D1B6-446C-9202-A225C0BA69C6}" srcId="{914AF5C0-EEE9-42FE-94F3-A8BCA48DCCAB}" destId="{B6EE9A47-85B2-46A0-A860-72B3E6E03DB6}" srcOrd="7" destOrd="0" parTransId="{EE3D108B-24B3-4A2C-8093-9FEF193991E7}" sibTransId="{AE1AAAF0-8F46-45A1-8B9C-78C5F93FD859}"/>
    <dgm:cxn modelId="{43B3DB43-997C-4EBD-B810-F74AFAEDA0CF}" srcId="{914AF5C0-EEE9-42FE-94F3-A8BCA48DCCAB}" destId="{33454B96-8039-49C9-9114-FD6E24816368}" srcOrd="4" destOrd="0" parTransId="{5658EC37-8A42-4E7A-9BA2-C6845140B452}" sibTransId="{AC514DE5-1582-404C-A9E6-B19995C89020}"/>
    <dgm:cxn modelId="{B3D67A38-15CA-4ADD-87A7-8A037AD7E533}" type="presOf" srcId="{9301C0C9-7E73-4D75-8518-C4D95C7B211C}" destId="{D2CC8622-A619-4FC5-BB98-00EA7E9D1F50}" srcOrd="0" destOrd="0" presId="urn:microsoft.com/office/officeart/2005/8/layout/radial1"/>
    <dgm:cxn modelId="{8D1D09DC-7192-4D33-9BB4-48DB47D549BE}" type="presOf" srcId="{3C7800D4-662A-48C6-B738-552B51E736A8}" destId="{F9468A98-1310-43BA-A3CD-D39992483493}" srcOrd="0" destOrd="0" presId="urn:microsoft.com/office/officeart/2005/8/layout/radial1"/>
    <dgm:cxn modelId="{2BF6B8EA-C701-4357-8C6B-D72D946C3099}" type="presParOf" srcId="{092759D7-861A-4038-A409-E666AFAF5B8E}" destId="{439F2B34-B474-4FAE-A2C8-6498A8D37099}" srcOrd="0" destOrd="0" presId="urn:microsoft.com/office/officeart/2005/8/layout/radial1"/>
    <dgm:cxn modelId="{CC1F5708-7A62-401B-BE08-464FDEF45E10}" type="presParOf" srcId="{092759D7-861A-4038-A409-E666AFAF5B8E}" destId="{D68DCB57-E2AE-4266-A4C3-5A79AF8B9700}" srcOrd="1" destOrd="0" presId="urn:microsoft.com/office/officeart/2005/8/layout/radial1"/>
    <dgm:cxn modelId="{A483C63C-90E1-4716-A29E-37EC9CADF4FF}" type="presParOf" srcId="{D68DCB57-E2AE-4266-A4C3-5A79AF8B9700}" destId="{1B363DC2-75FD-48CB-9653-3B85B1D478E5}" srcOrd="0" destOrd="0" presId="urn:microsoft.com/office/officeart/2005/8/layout/radial1"/>
    <dgm:cxn modelId="{01C696F3-2157-45FC-9DE3-A31678802256}" type="presParOf" srcId="{092759D7-861A-4038-A409-E666AFAF5B8E}" destId="{7B1298E6-B3BC-4756-9870-EA082518E8C2}" srcOrd="2" destOrd="0" presId="urn:microsoft.com/office/officeart/2005/8/layout/radial1"/>
    <dgm:cxn modelId="{1EAD3C6A-B766-45FE-9E7A-E33D0D706F0B}" type="presParOf" srcId="{092759D7-861A-4038-A409-E666AFAF5B8E}" destId="{F9468A98-1310-43BA-A3CD-D39992483493}" srcOrd="3" destOrd="0" presId="urn:microsoft.com/office/officeart/2005/8/layout/radial1"/>
    <dgm:cxn modelId="{212C1F30-B94D-4708-854C-5F1AA2E866FF}" type="presParOf" srcId="{F9468A98-1310-43BA-A3CD-D39992483493}" destId="{AD353B81-143F-4CA3-B45F-0659B4FD35D2}" srcOrd="0" destOrd="0" presId="urn:microsoft.com/office/officeart/2005/8/layout/radial1"/>
    <dgm:cxn modelId="{508864A5-E57C-468F-8D00-0D7CB3E8E7DD}" type="presParOf" srcId="{092759D7-861A-4038-A409-E666AFAF5B8E}" destId="{89125D59-77C6-455A-AC9D-955CE0A7D715}" srcOrd="4" destOrd="0" presId="urn:microsoft.com/office/officeart/2005/8/layout/radial1"/>
    <dgm:cxn modelId="{9CC1D680-35EA-4EA9-82DB-95701275D9D2}" type="presParOf" srcId="{092759D7-861A-4038-A409-E666AFAF5B8E}" destId="{B0994EFC-4B02-40CD-A0D5-7C22B90C265D}" srcOrd="5" destOrd="0" presId="urn:microsoft.com/office/officeart/2005/8/layout/radial1"/>
    <dgm:cxn modelId="{52BE9D29-FFDB-40A3-BB3C-79D0558D0175}" type="presParOf" srcId="{B0994EFC-4B02-40CD-A0D5-7C22B90C265D}" destId="{6AAFBBA4-FE4A-42AB-BEA2-F12C00E7B2EE}" srcOrd="0" destOrd="0" presId="urn:microsoft.com/office/officeart/2005/8/layout/radial1"/>
    <dgm:cxn modelId="{A4DBBBAD-E37F-4028-87AA-72D72A227B4E}" type="presParOf" srcId="{092759D7-861A-4038-A409-E666AFAF5B8E}" destId="{ECF6CE7D-5C99-4218-9680-AD478D49A0D0}" srcOrd="6" destOrd="0" presId="urn:microsoft.com/office/officeart/2005/8/layout/radial1"/>
    <dgm:cxn modelId="{7416593C-D632-4215-B835-7ABE06CCF79A}" type="presParOf" srcId="{092759D7-861A-4038-A409-E666AFAF5B8E}" destId="{7A653F48-CCEB-4822-BF93-256E92B373D0}" srcOrd="7" destOrd="0" presId="urn:microsoft.com/office/officeart/2005/8/layout/radial1"/>
    <dgm:cxn modelId="{09C34FBD-8562-4EA9-80A2-750AE8E9EF65}" type="presParOf" srcId="{7A653F48-CCEB-4822-BF93-256E92B373D0}" destId="{F1E7F8D4-7B89-4CA7-83AD-5DF41655FAD7}" srcOrd="0" destOrd="0" presId="urn:microsoft.com/office/officeart/2005/8/layout/radial1"/>
    <dgm:cxn modelId="{DAC80520-6C16-4F01-8910-67214C8DAABA}" type="presParOf" srcId="{092759D7-861A-4038-A409-E666AFAF5B8E}" destId="{30D40C4F-64FA-4088-AAF2-C106A714669F}" srcOrd="8" destOrd="0" presId="urn:microsoft.com/office/officeart/2005/8/layout/radial1"/>
    <dgm:cxn modelId="{0D0DCBBE-EF64-4876-9D37-0D5F4D395C31}" type="presParOf" srcId="{092759D7-861A-4038-A409-E666AFAF5B8E}" destId="{A3BFB237-B263-4BEE-9EF4-6EB8AB2E24E0}" srcOrd="9" destOrd="0" presId="urn:microsoft.com/office/officeart/2005/8/layout/radial1"/>
    <dgm:cxn modelId="{EB415808-D205-416F-BC0C-D45B4F5CF69E}" type="presParOf" srcId="{A3BFB237-B263-4BEE-9EF4-6EB8AB2E24E0}" destId="{B7A2742D-8255-490F-86E7-DEA749DFA831}" srcOrd="0" destOrd="0" presId="urn:microsoft.com/office/officeart/2005/8/layout/radial1"/>
    <dgm:cxn modelId="{328C5E52-71A9-4A36-A837-F4CC80B60FF9}" type="presParOf" srcId="{092759D7-861A-4038-A409-E666AFAF5B8E}" destId="{811EACD3-BCC9-4ED3-B5DD-1D74D6E18837}" srcOrd="10" destOrd="0" presId="urn:microsoft.com/office/officeart/2005/8/layout/radial1"/>
    <dgm:cxn modelId="{A1048BDE-0BF3-4BA3-A4B2-EB85173DB55D}" type="presParOf" srcId="{092759D7-861A-4038-A409-E666AFAF5B8E}" destId="{9E28E0B7-5307-480A-B1BB-A7D273960292}" srcOrd="11" destOrd="0" presId="urn:microsoft.com/office/officeart/2005/8/layout/radial1"/>
    <dgm:cxn modelId="{0F8A767E-F599-480C-BC4C-08F396247E80}" type="presParOf" srcId="{9E28E0B7-5307-480A-B1BB-A7D273960292}" destId="{776FC4DF-2333-48C9-99EF-570DC80B9A48}" srcOrd="0" destOrd="0" presId="urn:microsoft.com/office/officeart/2005/8/layout/radial1"/>
    <dgm:cxn modelId="{7DFF0744-CB75-49F6-AE36-286F4D468A6F}" type="presParOf" srcId="{092759D7-861A-4038-A409-E666AFAF5B8E}" destId="{D2CC8622-A619-4FC5-BB98-00EA7E9D1F50}" srcOrd="12" destOrd="0" presId="urn:microsoft.com/office/officeart/2005/8/layout/radial1"/>
    <dgm:cxn modelId="{452FB393-084F-43D4-B110-55CC66CA0893}" type="presParOf" srcId="{092759D7-861A-4038-A409-E666AFAF5B8E}" destId="{717D7C52-A96A-420D-8789-421A8E09FFAD}" srcOrd="13" destOrd="0" presId="urn:microsoft.com/office/officeart/2005/8/layout/radial1"/>
    <dgm:cxn modelId="{A79DDD7C-BA62-4728-9723-B03B9ABD1A64}" type="presParOf" srcId="{717D7C52-A96A-420D-8789-421A8E09FFAD}" destId="{1E0D37B9-2D91-4C85-925F-C258B5281BD2}" srcOrd="0" destOrd="0" presId="urn:microsoft.com/office/officeart/2005/8/layout/radial1"/>
    <dgm:cxn modelId="{1ECCCC76-109B-4A38-AC90-03A6960E5FEA}" type="presParOf" srcId="{092759D7-861A-4038-A409-E666AFAF5B8E}" destId="{89585646-4E10-42F8-A511-041346284126}" srcOrd="14" destOrd="0" presId="urn:microsoft.com/office/officeart/2005/8/layout/radial1"/>
    <dgm:cxn modelId="{D0D90728-D06E-42D8-BADF-3DF1DA53B350}" type="presParOf" srcId="{092759D7-861A-4038-A409-E666AFAF5B8E}" destId="{802B0DB8-047C-46AC-8E79-F9FAA0E2CE88}" srcOrd="15" destOrd="0" presId="urn:microsoft.com/office/officeart/2005/8/layout/radial1"/>
    <dgm:cxn modelId="{5F629D2D-5F47-4DF5-83D9-8B19ED9146C1}" type="presParOf" srcId="{802B0DB8-047C-46AC-8E79-F9FAA0E2CE88}" destId="{794EBFB9-AECF-4A70-82E5-A277BC5E2416}" srcOrd="0" destOrd="0" presId="urn:microsoft.com/office/officeart/2005/8/layout/radial1"/>
    <dgm:cxn modelId="{AFCBF4EF-BCB6-4F0E-8DD2-C1A9EAD15D37}" type="presParOf" srcId="{092759D7-861A-4038-A409-E666AFAF5B8E}" destId="{F27D7077-52C6-4C3D-AA27-48C6A2AAD1AD}" srcOrd="16" destOrd="0" presId="urn:microsoft.com/office/officeart/2005/8/layout/radial1"/>
    <dgm:cxn modelId="{B3E94476-5C96-4449-B613-CC574D4A2B27}" type="presParOf" srcId="{092759D7-861A-4038-A409-E666AFAF5B8E}" destId="{85ED3678-C1B0-4304-8BEA-8431757E82FB}" srcOrd="17" destOrd="0" presId="urn:microsoft.com/office/officeart/2005/8/layout/radial1"/>
    <dgm:cxn modelId="{FF0DD1BE-7F55-4308-BE6C-5E52E1E10820}" type="presParOf" srcId="{85ED3678-C1B0-4304-8BEA-8431757E82FB}" destId="{BF305480-E987-461F-8CEE-942D3C97D955}" srcOrd="0" destOrd="0" presId="urn:microsoft.com/office/officeart/2005/8/layout/radial1"/>
    <dgm:cxn modelId="{083D6331-6D7E-46D3-A45F-95D59F6623F3}" type="presParOf" srcId="{092759D7-861A-4038-A409-E666AFAF5B8E}" destId="{2D6C5482-2098-484F-BBA8-852088C10661}" srcOrd="1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B71F5-4660-4548-88A2-EDADE81E45F3}">
      <dsp:nvSpPr>
        <dsp:cNvPr id="0" name=""/>
        <dsp:cNvSpPr/>
      </dsp:nvSpPr>
      <dsp:spPr>
        <a:xfrm>
          <a:off x="1665677" y="315645"/>
          <a:ext cx="4079113" cy="4079113"/>
        </a:xfrm>
        <a:prstGeom prst="pie">
          <a:avLst>
            <a:gd name="adj1" fmla="val 16200000"/>
            <a:gd name="adj2" fmla="val 180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B12/</a:t>
          </a:r>
          <a:r>
            <a:rPr lang="en-US" sz="1800" kern="1200" dirty="0" err="1"/>
            <a:t>Anaemia</a:t>
          </a:r>
          <a:endParaRPr lang="en-US" sz="1800" kern="1200" dirty="0"/>
        </a:p>
      </dsp:txBody>
      <dsp:txXfrm>
        <a:off x="3815467" y="1180029"/>
        <a:ext cx="1456826" cy="1214022"/>
      </dsp:txXfrm>
    </dsp:sp>
    <dsp:sp modelId="{1F04BF22-4A06-9A49-BAC0-1D5432A6C980}">
      <dsp:nvSpPr>
        <dsp:cNvPr id="0" name=""/>
        <dsp:cNvSpPr/>
      </dsp:nvSpPr>
      <dsp:spPr>
        <a:xfrm>
          <a:off x="1581667" y="461328"/>
          <a:ext cx="4079113" cy="4079113"/>
        </a:xfrm>
        <a:prstGeom prst="pie">
          <a:avLst>
            <a:gd name="adj1" fmla="val 1800000"/>
            <a:gd name="adj2" fmla="val 900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Platelets</a:t>
          </a:r>
        </a:p>
      </dsp:txBody>
      <dsp:txXfrm>
        <a:off x="2552884" y="3107896"/>
        <a:ext cx="2185239" cy="1068339"/>
      </dsp:txXfrm>
    </dsp:sp>
    <dsp:sp modelId="{C66546C1-1DFB-C942-B581-9B33135CA655}">
      <dsp:nvSpPr>
        <dsp:cNvPr id="0" name=""/>
        <dsp:cNvSpPr/>
      </dsp:nvSpPr>
      <dsp:spPr>
        <a:xfrm>
          <a:off x="1497656" y="315645"/>
          <a:ext cx="4079113" cy="4079113"/>
        </a:xfrm>
        <a:prstGeom prst="pie">
          <a:avLst>
            <a:gd name="adj1" fmla="val 9000000"/>
            <a:gd name="adj2" fmla="val 1620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Leucopenia</a:t>
          </a:r>
          <a:r>
            <a:rPr lang="en-US" sz="1800" kern="1200" dirty="0" smtClean="0"/>
            <a:t>/ neutropenia</a:t>
          </a:r>
          <a:endParaRPr lang="en-US" sz="1800" kern="1200" dirty="0"/>
        </a:p>
      </dsp:txBody>
      <dsp:txXfrm>
        <a:off x="1970154" y="1180029"/>
        <a:ext cx="1456826" cy="1214022"/>
      </dsp:txXfrm>
    </dsp:sp>
    <dsp:sp modelId="{DEFC1D8B-AD09-1744-8D92-4D3989362436}">
      <dsp:nvSpPr>
        <dsp:cNvPr id="0" name=""/>
        <dsp:cNvSpPr/>
      </dsp:nvSpPr>
      <dsp:spPr>
        <a:xfrm>
          <a:off x="1413497" y="63129"/>
          <a:ext cx="4584147" cy="4584147"/>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34F919-282C-844D-80FE-ED92D01202A0}">
      <dsp:nvSpPr>
        <dsp:cNvPr id="0" name=""/>
        <dsp:cNvSpPr/>
      </dsp:nvSpPr>
      <dsp:spPr>
        <a:xfrm>
          <a:off x="1329150" y="208553"/>
          <a:ext cx="4584147" cy="4584147"/>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24F3DB-D03D-2F4F-881A-65678E2BABC7}">
      <dsp:nvSpPr>
        <dsp:cNvPr id="0" name=""/>
        <dsp:cNvSpPr/>
      </dsp:nvSpPr>
      <dsp:spPr>
        <a:xfrm>
          <a:off x="1244803" y="63129"/>
          <a:ext cx="4584147" cy="4584147"/>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9F2B34-B474-4FAE-A2C8-6498A8D37099}">
      <dsp:nvSpPr>
        <dsp:cNvPr id="0" name=""/>
        <dsp:cNvSpPr/>
      </dsp:nvSpPr>
      <dsp:spPr>
        <a:xfrm>
          <a:off x="3096824" y="1872210"/>
          <a:ext cx="1871731" cy="1049513"/>
        </a:xfrm>
        <a:prstGeom prst="ellipse">
          <a:avLst/>
        </a:prstGeom>
        <a:solidFill>
          <a:schemeClr val="accent5">
            <a:shade val="60000"/>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b="1" kern="1200" dirty="0" err="1"/>
            <a:t>Macrocytosis</a:t>
          </a:r>
          <a:endParaRPr lang="en-GB" sz="1400" b="1" kern="1200" dirty="0"/>
        </a:p>
      </dsp:txBody>
      <dsp:txXfrm>
        <a:off x="3370933" y="2025908"/>
        <a:ext cx="1323513" cy="742117"/>
      </dsp:txXfrm>
    </dsp:sp>
    <dsp:sp modelId="{D68DCB57-E2AE-4266-A4C3-5A79AF8B9700}">
      <dsp:nvSpPr>
        <dsp:cNvPr id="0" name=""/>
        <dsp:cNvSpPr/>
      </dsp:nvSpPr>
      <dsp:spPr>
        <a:xfrm rot="15761016">
          <a:off x="3624136" y="1562196"/>
          <a:ext cx="605584" cy="22084"/>
        </a:xfrm>
        <a:custGeom>
          <a:avLst/>
          <a:gdLst/>
          <a:ahLst/>
          <a:cxnLst/>
          <a:rect l="0" t="0" r="0" b="0"/>
          <a:pathLst>
            <a:path>
              <a:moveTo>
                <a:pt x="0" y="11042"/>
              </a:moveTo>
              <a:lnTo>
                <a:pt x="605584"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911788" y="1558098"/>
        <a:ext cx="30279" cy="30279"/>
      </dsp:txXfrm>
    </dsp:sp>
    <dsp:sp modelId="{7B1298E6-B3BC-4756-9870-EA082518E8C2}">
      <dsp:nvSpPr>
        <dsp:cNvPr id="0" name=""/>
        <dsp:cNvSpPr/>
      </dsp:nvSpPr>
      <dsp:spPr>
        <a:xfrm>
          <a:off x="3240358" y="144008"/>
          <a:ext cx="1151649" cy="1133373"/>
        </a:xfrm>
        <a:prstGeom prst="ellipse">
          <a:avLst/>
        </a:prstGeom>
        <a:solidFill>
          <a:schemeClr val="accent5">
            <a:shade val="50000"/>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t>Excess alcohol</a:t>
          </a:r>
        </a:p>
      </dsp:txBody>
      <dsp:txXfrm>
        <a:off x="3409013" y="309987"/>
        <a:ext cx="814339" cy="801415"/>
      </dsp:txXfrm>
    </dsp:sp>
    <dsp:sp modelId="{F9468A98-1310-43BA-A3CD-D39992483493}">
      <dsp:nvSpPr>
        <dsp:cNvPr id="0" name=""/>
        <dsp:cNvSpPr/>
      </dsp:nvSpPr>
      <dsp:spPr>
        <a:xfrm rot="18710016">
          <a:off x="4297631" y="1570414"/>
          <a:ext cx="930140" cy="22084"/>
        </a:xfrm>
        <a:custGeom>
          <a:avLst/>
          <a:gdLst/>
          <a:ahLst/>
          <a:cxnLst/>
          <a:rect l="0" t="0" r="0" b="0"/>
          <a:pathLst>
            <a:path>
              <a:moveTo>
                <a:pt x="0" y="11042"/>
              </a:moveTo>
              <a:lnTo>
                <a:pt x="930140"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739448" y="1558203"/>
        <a:ext cx="46507" cy="46507"/>
      </dsp:txXfrm>
    </dsp:sp>
    <dsp:sp modelId="{89125D59-77C6-455A-AC9D-955CE0A7D715}">
      <dsp:nvSpPr>
        <dsp:cNvPr id="0" name=""/>
        <dsp:cNvSpPr/>
      </dsp:nvSpPr>
      <dsp:spPr>
        <a:xfrm>
          <a:off x="4752529" y="216028"/>
          <a:ext cx="1466149" cy="1115720"/>
        </a:xfrm>
        <a:prstGeom prst="ellipse">
          <a:avLst/>
        </a:prstGeom>
        <a:solidFill>
          <a:schemeClr val="accent5">
            <a:shade val="50000"/>
            <a:hueOff val="6450"/>
            <a:satOff val="741"/>
            <a:lumOff val="8242"/>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t>Liver disease</a:t>
          </a:r>
        </a:p>
      </dsp:txBody>
      <dsp:txXfrm>
        <a:off x="4967242" y="379421"/>
        <a:ext cx="1036723" cy="788934"/>
      </dsp:txXfrm>
    </dsp:sp>
    <dsp:sp modelId="{B0994EFC-4B02-40CD-A0D5-7C22B90C265D}">
      <dsp:nvSpPr>
        <dsp:cNvPr id="0" name=""/>
        <dsp:cNvSpPr/>
      </dsp:nvSpPr>
      <dsp:spPr>
        <a:xfrm rot="21040212">
          <a:off x="4924519" y="2161413"/>
          <a:ext cx="949461" cy="22084"/>
        </a:xfrm>
        <a:custGeom>
          <a:avLst/>
          <a:gdLst/>
          <a:ahLst/>
          <a:cxnLst/>
          <a:rect l="0" t="0" r="0" b="0"/>
          <a:pathLst>
            <a:path>
              <a:moveTo>
                <a:pt x="0" y="11042"/>
              </a:moveTo>
              <a:lnTo>
                <a:pt x="949461"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375513" y="2148718"/>
        <a:ext cx="47473" cy="47473"/>
      </dsp:txXfrm>
    </dsp:sp>
    <dsp:sp modelId="{ECF6CE7D-5C99-4218-9680-AD478D49A0D0}">
      <dsp:nvSpPr>
        <dsp:cNvPr id="0" name=""/>
        <dsp:cNvSpPr/>
      </dsp:nvSpPr>
      <dsp:spPr>
        <a:xfrm>
          <a:off x="5852841" y="1332113"/>
          <a:ext cx="1546713" cy="1277532"/>
        </a:xfrm>
        <a:prstGeom prst="ellipse">
          <a:avLst/>
        </a:prstGeom>
        <a:solidFill>
          <a:schemeClr val="accent5">
            <a:shade val="50000"/>
            <a:hueOff val="12901"/>
            <a:satOff val="1481"/>
            <a:lumOff val="16483"/>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tx1"/>
              </a:solidFill>
            </a:rPr>
            <a:t>B12/Folate deficiency</a:t>
          </a:r>
        </a:p>
      </dsp:txBody>
      <dsp:txXfrm>
        <a:off x="6079352" y="1519203"/>
        <a:ext cx="1093691" cy="903352"/>
      </dsp:txXfrm>
    </dsp:sp>
    <dsp:sp modelId="{7A653F48-CCEB-4822-BF93-256E92B373D0}">
      <dsp:nvSpPr>
        <dsp:cNvPr id="0" name=""/>
        <dsp:cNvSpPr/>
      </dsp:nvSpPr>
      <dsp:spPr>
        <a:xfrm rot="1155972">
          <a:off x="4786634" y="2900668"/>
          <a:ext cx="1437433" cy="22084"/>
        </a:xfrm>
        <a:custGeom>
          <a:avLst/>
          <a:gdLst/>
          <a:ahLst/>
          <a:cxnLst/>
          <a:rect l="0" t="0" r="0" b="0"/>
          <a:pathLst>
            <a:path>
              <a:moveTo>
                <a:pt x="0" y="11042"/>
              </a:moveTo>
              <a:lnTo>
                <a:pt x="1437433"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469415" y="2875775"/>
        <a:ext cx="71871" cy="71871"/>
      </dsp:txXfrm>
    </dsp:sp>
    <dsp:sp modelId="{30D40C4F-64FA-4088-AAF2-C106A714669F}">
      <dsp:nvSpPr>
        <dsp:cNvPr id="0" name=""/>
        <dsp:cNvSpPr/>
      </dsp:nvSpPr>
      <dsp:spPr>
        <a:xfrm>
          <a:off x="6103411" y="2880226"/>
          <a:ext cx="1454621" cy="989491"/>
        </a:xfrm>
        <a:prstGeom prst="ellipse">
          <a:avLst/>
        </a:prstGeom>
        <a:solidFill>
          <a:schemeClr val="accent5">
            <a:shade val="50000"/>
            <a:hueOff val="19351"/>
            <a:satOff val="2222"/>
            <a:lumOff val="24725"/>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tx1"/>
              </a:solidFill>
            </a:rPr>
            <a:t>Pregnancy</a:t>
          </a:r>
        </a:p>
      </dsp:txBody>
      <dsp:txXfrm>
        <a:off x="6316435" y="3025134"/>
        <a:ext cx="1028573" cy="699675"/>
      </dsp:txXfrm>
    </dsp:sp>
    <dsp:sp modelId="{A3BFB237-B263-4BEE-9EF4-6EB8AB2E24E0}">
      <dsp:nvSpPr>
        <dsp:cNvPr id="0" name=""/>
        <dsp:cNvSpPr/>
      </dsp:nvSpPr>
      <dsp:spPr>
        <a:xfrm rot="3267166">
          <a:off x="4182325" y="3258700"/>
          <a:ext cx="947990" cy="22084"/>
        </a:xfrm>
        <a:custGeom>
          <a:avLst/>
          <a:gdLst/>
          <a:ahLst/>
          <a:cxnLst/>
          <a:rect l="0" t="0" r="0" b="0"/>
          <a:pathLst>
            <a:path>
              <a:moveTo>
                <a:pt x="0" y="11042"/>
              </a:moveTo>
              <a:lnTo>
                <a:pt x="947990"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632620" y="3246042"/>
        <a:ext cx="47399" cy="47399"/>
      </dsp:txXfrm>
    </dsp:sp>
    <dsp:sp modelId="{811EACD3-BCC9-4ED3-B5DD-1D74D6E18837}">
      <dsp:nvSpPr>
        <dsp:cNvPr id="0" name=""/>
        <dsp:cNvSpPr/>
      </dsp:nvSpPr>
      <dsp:spPr>
        <a:xfrm>
          <a:off x="4447228" y="3600305"/>
          <a:ext cx="1700698" cy="1133759"/>
        </a:xfrm>
        <a:prstGeom prst="ellipse">
          <a:avLst/>
        </a:prstGeom>
        <a:solidFill>
          <a:schemeClr val="accent5">
            <a:shade val="50000"/>
            <a:hueOff val="25802"/>
            <a:satOff val="2963"/>
            <a:lumOff val="32966"/>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tx1"/>
              </a:solidFill>
            </a:rPr>
            <a:t>Hypothyroidism (rare)</a:t>
          </a:r>
        </a:p>
      </dsp:txBody>
      <dsp:txXfrm>
        <a:off x="4696289" y="3766340"/>
        <a:ext cx="1202576" cy="801689"/>
      </dsp:txXfrm>
    </dsp:sp>
    <dsp:sp modelId="{9E28E0B7-5307-480A-B1BB-A7D273960292}">
      <dsp:nvSpPr>
        <dsp:cNvPr id="0" name=""/>
        <dsp:cNvSpPr/>
      </dsp:nvSpPr>
      <dsp:spPr>
        <a:xfrm rot="7173372">
          <a:off x="3111410" y="3257486"/>
          <a:ext cx="854090" cy="22084"/>
        </a:xfrm>
        <a:custGeom>
          <a:avLst/>
          <a:gdLst/>
          <a:ahLst/>
          <a:cxnLst/>
          <a:rect l="0" t="0" r="0" b="0"/>
          <a:pathLst>
            <a:path>
              <a:moveTo>
                <a:pt x="0" y="11042"/>
              </a:moveTo>
              <a:lnTo>
                <a:pt x="854090"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517103" y="3247176"/>
        <a:ext cx="42704" cy="42704"/>
      </dsp:txXfrm>
    </dsp:sp>
    <dsp:sp modelId="{D2CC8622-A619-4FC5-BB98-00EA7E9D1F50}">
      <dsp:nvSpPr>
        <dsp:cNvPr id="0" name=""/>
        <dsp:cNvSpPr/>
      </dsp:nvSpPr>
      <dsp:spPr>
        <a:xfrm>
          <a:off x="2412382" y="3600296"/>
          <a:ext cx="1314766" cy="989491"/>
        </a:xfrm>
        <a:prstGeom prst="ellipse">
          <a:avLst/>
        </a:prstGeom>
        <a:solidFill>
          <a:schemeClr val="accent5">
            <a:shade val="50000"/>
            <a:hueOff val="25802"/>
            <a:satOff val="2963"/>
            <a:lumOff val="32966"/>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a:solidFill>
                <a:schemeClr val="tx1"/>
              </a:solidFill>
            </a:rPr>
            <a:t>Monoclonal protein</a:t>
          </a:r>
          <a:endParaRPr lang="en-GB" sz="1200" kern="1200" dirty="0">
            <a:solidFill>
              <a:schemeClr val="tx1"/>
            </a:solidFill>
          </a:endParaRPr>
        </a:p>
      </dsp:txBody>
      <dsp:txXfrm>
        <a:off x="2604925" y="3745204"/>
        <a:ext cx="929680" cy="699675"/>
      </dsp:txXfrm>
    </dsp:sp>
    <dsp:sp modelId="{717D7C52-A96A-420D-8789-421A8E09FFAD}">
      <dsp:nvSpPr>
        <dsp:cNvPr id="0" name=""/>
        <dsp:cNvSpPr/>
      </dsp:nvSpPr>
      <dsp:spPr>
        <a:xfrm rot="9392448">
          <a:off x="1983843" y="2978837"/>
          <a:ext cx="1365166" cy="22084"/>
        </a:xfrm>
        <a:custGeom>
          <a:avLst/>
          <a:gdLst/>
          <a:ahLst/>
          <a:cxnLst/>
          <a:rect l="0" t="0" r="0" b="0"/>
          <a:pathLst>
            <a:path>
              <a:moveTo>
                <a:pt x="0" y="11042"/>
              </a:moveTo>
              <a:lnTo>
                <a:pt x="1365166"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632297" y="2955750"/>
        <a:ext cx="68258" cy="68258"/>
      </dsp:txXfrm>
    </dsp:sp>
    <dsp:sp modelId="{89585646-4E10-42F8-A511-041346284126}">
      <dsp:nvSpPr>
        <dsp:cNvPr id="0" name=""/>
        <dsp:cNvSpPr/>
      </dsp:nvSpPr>
      <dsp:spPr>
        <a:xfrm>
          <a:off x="432047" y="3042933"/>
          <a:ext cx="1778145" cy="1061526"/>
        </a:xfrm>
        <a:prstGeom prst="ellipse">
          <a:avLst/>
        </a:prstGeom>
        <a:solidFill>
          <a:schemeClr val="accent5">
            <a:shade val="50000"/>
            <a:hueOff val="19351"/>
            <a:satOff val="2222"/>
            <a:lumOff val="24725"/>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a:solidFill>
                <a:schemeClr val="tx1"/>
              </a:solidFill>
            </a:rPr>
            <a:t>Myelodysplastic syndrome</a:t>
          </a:r>
          <a:endParaRPr lang="en-GB" sz="1200" kern="1200" dirty="0">
            <a:solidFill>
              <a:schemeClr val="tx1"/>
            </a:solidFill>
          </a:endParaRPr>
        </a:p>
      </dsp:txBody>
      <dsp:txXfrm>
        <a:off x="692450" y="3198390"/>
        <a:ext cx="1257339" cy="750612"/>
      </dsp:txXfrm>
    </dsp:sp>
    <dsp:sp modelId="{802B0DB8-047C-46AC-8E79-F9FAA0E2CE88}">
      <dsp:nvSpPr>
        <dsp:cNvPr id="0" name=""/>
        <dsp:cNvSpPr/>
      </dsp:nvSpPr>
      <dsp:spPr>
        <a:xfrm rot="11208252">
          <a:off x="1752278" y="2195557"/>
          <a:ext cx="1369865" cy="22084"/>
        </a:xfrm>
        <a:custGeom>
          <a:avLst/>
          <a:gdLst/>
          <a:ahLst/>
          <a:cxnLst/>
          <a:rect l="0" t="0" r="0" b="0"/>
          <a:pathLst>
            <a:path>
              <a:moveTo>
                <a:pt x="0" y="11042"/>
              </a:moveTo>
              <a:lnTo>
                <a:pt x="1369865"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402964" y="2172353"/>
        <a:ext cx="68493" cy="68493"/>
      </dsp:txXfrm>
    </dsp:sp>
    <dsp:sp modelId="{F27D7077-52C6-4C3D-AA27-48C6A2AAD1AD}">
      <dsp:nvSpPr>
        <dsp:cNvPr id="0" name=""/>
        <dsp:cNvSpPr/>
      </dsp:nvSpPr>
      <dsp:spPr>
        <a:xfrm>
          <a:off x="216031" y="1332120"/>
          <a:ext cx="1547683" cy="1403573"/>
        </a:xfrm>
        <a:prstGeom prst="ellipse">
          <a:avLst/>
        </a:prstGeom>
        <a:solidFill>
          <a:schemeClr val="accent5">
            <a:shade val="50000"/>
            <a:hueOff val="12901"/>
            <a:satOff val="1481"/>
            <a:lumOff val="16483"/>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a:t>Reticulocytosis</a:t>
          </a:r>
          <a:endParaRPr lang="en-GB" sz="1200" kern="1200" dirty="0"/>
        </a:p>
      </dsp:txBody>
      <dsp:txXfrm>
        <a:off x="442684" y="1537669"/>
        <a:ext cx="1094377" cy="992475"/>
      </dsp:txXfrm>
    </dsp:sp>
    <dsp:sp modelId="{85ED3678-C1B0-4304-8BEA-8431757E82FB}">
      <dsp:nvSpPr>
        <dsp:cNvPr id="0" name=""/>
        <dsp:cNvSpPr/>
      </dsp:nvSpPr>
      <dsp:spPr>
        <a:xfrm rot="13065912">
          <a:off x="2640071" y="1672184"/>
          <a:ext cx="942629" cy="22084"/>
        </a:xfrm>
        <a:custGeom>
          <a:avLst/>
          <a:gdLst/>
          <a:ahLst/>
          <a:cxnLst/>
          <a:rect l="0" t="0" r="0" b="0"/>
          <a:pathLst>
            <a:path>
              <a:moveTo>
                <a:pt x="0" y="11042"/>
              </a:moveTo>
              <a:lnTo>
                <a:pt x="942629" y="11042"/>
              </a:lnTo>
            </a:path>
          </a:pathLst>
        </a:custGeom>
        <a:noFill/>
        <a:ln w="11429" cap="flat" cmpd="sng" algn="ctr">
          <a:solidFill>
            <a:schemeClr val="tx1"/>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087820" y="1659661"/>
        <a:ext cx="47131" cy="47131"/>
      </dsp:txXfrm>
    </dsp:sp>
    <dsp:sp modelId="{2D6C5482-2098-484F-BBA8-852088C10661}">
      <dsp:nvSpPr>
        <dsp:cNvPr id="0" name=""/>
        <dsp:cNvSpPr/>
      </dsp:nvSpPr>
      <dsp:spPr>
        <a:xfrm>
          <a:off x="1656185" y="432045"/>
          <a:ext cx="1213621" cy="1187854"/>
        </a:xfrm>
        <a:prstGeom prst="ellipse">
          <a:avLst/>
        </a:prstGeom>
        <a:solidFill>
          <a:schemeClr val="accent5">
            <a:shade val="50000"/>
            <a:hueOff val="6450"/>
            <a:satOff val="741"/>
            <a:lumOff val="8242"/>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t>Medications</a:t>
          </a:r>
        </a:p>
      </dsp:txBody>
      <dsp:txXfrm>
        <a:off x="1833916" y="606002"/>
        <a:ext cx="858159" cy="839940"/>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20261D-45E8-47FF-B785-22BC6E0752E4}" type="datetimeFigureOut">
              <a:rPr lang="en-GB" smtClean="0"/>
              <a:t>28/06/2019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BF6981-BF98-40D2-BB1A-DD9AA7550468}" type="slidenum">
              <a:rPr lang="en-GB" smtClean="0"/>
              <a:t>‹#›</a:t>
            </a:fld>
            <a:endParaRPr lang="en-GB"/>
          </a:p>
        </p:txBody>
      </p:sp>
    </p:spTree>
    <p:extLst>
      <p:ext uri="{BB962C8B-B14F-4D97-AF65-F5344CB8AC3E}">
        <p14:creationId xmlns:p14="http://schemas.microsoft.com/office/powerpoint/2010/main" val="1744234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Isolated abnormalities less important. </a:t>
            </a:r>
          </a:p>
        </p:txBody>
      </p:sp>
      <p:sp>
        <p:nvSpPr>
          <p:cNvPr id="4" name="Slide Number Placeholder 3"/>
          <p:cNvSpPr>
            <a:spLocks noGrp="1"/>
          </p:cNvSpPr>
          <p:nvPr>
            <p:ph type="sldNum" sz="quarter" idx="5"/>
          </p:nvPr>
        </p:nvSpPr>
        <p:spPr/>
        <p:txBody>
          <a:bodyPr/>
          <a:lstStyle/>
          <a:p>
            <a:fld id="{2EBF6981-BF98-40D2-BB1A-DD9AA7550468}" type="slidenum">
              <a:rPr lang="en-GB" smtClean="0"/>
              <a:t>3</a:t>
            </a:fld>
            <a:endParaRPr lang="en-GB"/>
          </a:p>
        </p:txBody>
      </p:sp>
    </p:spTree>
    <p:extLst>
      <p:ext uri="{BB962C8B-B14F-4D97-AF65-F5344CB8AC3E}">
        <p14:creationId xmlns:p14="http://schemas.microsoft.com/office/powerpoint/2010/main" val="1422537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Metformin and B12. </a:t>
            </a:r>
            <a:r>
              <a:rPr lang="en-US" dirty="0" err="1"/>
              <a:t>Approx</a:t>
            </a:r>
            <a:r>
              <a:rPr lang="en-US" dirty="0"/>
              <a:t> 10-30% of patients taking continuous metformin have evidence of B12 malabsorption. And it has also been shown that metformin decreases B12 levels by 14-30%. This appears to be both dose and treatment length </a:t>
            </a:r>
            <a:r>
              <a:rPr lang="en-US" dirty="0" err="1"/>
              <a:t>dependant</a:t>
            </a:r>
            <a:r>
              <a:rPr lang="en-US" dirty="0"/>
              <a:t>  There have been postulations that this is due to bacterial overgrowth but studies have shown a direct effect on B12 absorption in the absence of any bacterial overgrowth.</a:t>
            </a:r>
          </a:p>
          <a:p>
            <a:endParaRPr lang="en-US" dirty="0"/>
          </a:p>
          <a:p>
            <a:r>
              <a:rPr lang="en-US" dirty="0"/>
              <a:t>The B12-intrinsic factor complex uptake by </a:t>
            </a:r>
            <a:r>
              <a:rPr lang="en-US" dirty="0" err="1"/>
              <a:t>ileal</a:t>
            </a:r>
            <a:r>
              <a:rPr lang="en-US" dirty="0"/>
              <a:t> cell membrane receptors is calcium-dependent. Metformin: affects calcium </a:t>
            </a:r>
            <a:r>
              <a:rPr lang="en-US" dirty="0" err="1"/>
              <a:t>dependant</a:t>
            </a:r>
            <a:r>
              <a:rPr lang="en-US" dirty="0"/>
              <a:t> membrane action. This results in a reduced uptake of B12.  Studies have shown that taken normal over the counter multivitamins does not appropriately replace the B12 levels in these patients (one study suggested a </a:t>
            </a:r>
            <a:r>
              <a:rPr lang="en-US" dirty="0" err="1"/>
              <a:t>minimu</a:t>
            </a:r>
            <a:r>
              <a:rPr lang="en-US" dirty="0"/>
              <a:t> of 6 micrograms as replacement therapy).</a:t>
            </a:r>
          </a:p>
          <a:p>
            <a:endParaRPr lang="en-US" dirty="0"/>
          </a:p>
          <a:p>
            <a:r>
              <a:rPr lang="en-US" dirty="0"/>
              <a:t>Another study (only 21 patients though) showed that the B12 deficiency can be reversed by taking calcium.. </a:t>
            </a:r>
          </a:p>
        </p:txBody>
      </p:sp>
      <p:sp>
        <p:nvSpPr>
          <p:cNvPr id="4" name="Slide Number Placeholder 3"/>
          <p:cNvSpPr>
            <a:spLocks noGrp="1"/>
          </p:cNvSpPr>
          <p:nvPr>
            <p:ph type="sldNum" sz="quarter" idx="5"/>
          </p:nvPr>
        </p:nvSpPr>
        <p:spPr/>
        <p:txBody>
          <a:bodyPr/>
          <a:lstStyle/>
          <a:p>
            <a:fld id="{2EBF6981-BF98-40D2-BB1A-DD9AA7550468}" type="slidenum">
              <a:rPr lang="en-GB" smtClean="0"/>
              <a:t>7</a:t>
            </a:fld>
            <a:endParaRPr lang="en-GB"/>
          </a:p>
        </p:txBody>
      </p:sp>
    </p:spTree>
    <p:extLst>
      <p:ext uri="{BB962C8B-B14F-4D97-AF65-F5344CB8AC3E}">
        <p14:creationId xmlns:p14="http://schemas.microsoft.com/office/powerpoint/2010/main" val="4259184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GB" sz="1200" kern="1200" dirty="0">
                <a:effectLst/>
              </a:rPr>
              <a:t>ZPP - zinc </a:t>
            </a:r>
            <a:r>
              <a:rPr kumimoji="0" lang="en-GB" sz="1200" kern="1200" dirty="0" err="1">
                <a:effectLst/>
              </a:rPr>
              <a:t>protoporphyrin</a:t>
            </a:r>
            <a:r>
              <a:rPr kumimoji="0" lang="en-GB" sz="1200" kern="1200" dirty="0">
                <a:effectLst/>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1200" kern="1200" dirty="0" err="1">
                <a:effectLst/>
              </a:rPr>
              <a:t>Hb</a:t>
            </a:r>
            <a:r>
              <a:rPr kumimoji="0" lang="en-GB" sz="1200" kern="1200" dirty="0">
                <a:effectLst/>
              </a:rPr>
              <a:t> electrophoresis is</a:t>
            </a:r>
            <a:r>
              <a:rPr kumimoji="0" lang="en-GB" sz="1200" kern="1200" baseline="0" dirty="0">
                <a:effectLst/>
              </a:rPr>
              <a:t> for </a:t>
            </a:r>
            <a:r>
              <a:rPr kumimoji="0" lang="en-GB" sz="1200" i="1" kern="1200" dirty="0">
                <a:effectLst/>
              </a:rPr>
              <a:t>β thalassaemia trait.</a:t>
            </a:r>
            <a:endParaRPr lang="en-GB" i="1" dirty="0"/>
          </a:p>
        </p:txBody>
      </p:sp>
      <p:sp>
        <p:nvSpPr>
          <p:cNvPr id="4" name="Slide Number Placeholder 3"/>
          <p:cNvSpPr>
            <a:spLocks noGrp="1"/>
          </p:cNvSpPr>
          <p:nvPr>
            <p:ph type="sldNum" sz="quarter" idx="10"/>
          </p:nvPr>
        </p:nvSpPr>
        <p:spPr/>
        <p:txBody>
          <a:bodyPr/>
          <a:lstStyle/>
          <a:p>
            <a:fld id="{2EBF6981-BF98-40D2-BB1A-DD9AA7550468}" type="slidenum">
              <a:rPr lang="en-GB" smtClean="0"/>
              <a:t>11</a:t>
            </a:fld>
            <a:endParaRPr lang="en-GB"/>
          </a:p>
        </p:txBody>
      </p:sp>
    </p:spTree>
    <p:extLst>
      <p:ext uri="{BB962C8B-B14F-4D97-AF65-F5344CB8AC3E}">
        <p14:creationId xmlns:p14="http://schemas.microsoft.com/office/powerpoint/2010/main" val="3612272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Focus on: debate surrounding JAK2.  NBT advise they see patients and do JAK2. Quite useful to have JAK2 before clinic. Can send JAK2 to UHB but may get asked ‘have you discussed it with a </a:t>
            </a:r>
            <a:r>
              <a:rPr lang="en-US" dirty="0" err="1"/>
              <a:t>haematologist</a:t>
            </a:r>
            <a:r>
              <a:rPr lang="en-US" dirty="0"/>
              <a:t>’ if send it to NBT lab.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ET – JAK2 only positive in 50% of patients. If think it is secondary it is useful as a supportive negative. In PCV JAK2 positive in 90-95%.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NBT and UHB : upper limit changed (from 400-&gt;450). New paper suggesting above 400 in males there is increased risk of malignancy. </a:t>
            </a:r>
          </a:p>
          <a:p>
            <a:endParaRPr lang="en-US" dirty="0"/>
          </a:p>
        </p:txBody>
      </p:sp>
      <p:sp>
        <p:nvSpPr>
          <p:cNvPr id="4" name="Slide Number Placeholder 3"/>
          <p:cNvSpPr>
            <a:spLocks noGrp="1"/>
          </p:cNvSpPr>
          <p:nvPr>
            <p:ph type="sldNum" sz="quarter" idx="5"/>
          </p:nvPr>
        </p:nvSpPr>
        <p:spPr/>
        <p:txBody>
          <a:bodyPr/>
          <a:lstStyle/>
          <a:p>
            <a:fld id="{2EBF6981-BF98-40D2-BB1A-DD9AA7550468}" type="slidenum">
              <a:rPr lang="en-GB" smtClean="0"/>
              <a:t>14</a:t>
            </a:fld>
            <a:endParaRPr lang="en-GB"/>
          </a:p>
        </p:txBody>
      </p:sp>
    </p:spTree>
    <p:extLst>
      <p:ext uri="{BB962C8B-B14F-4D97-AF65-F5344CB8AC3E}">
        <p14:creationId xmlns:p14="http://schemas.microsoft.com/office/powerpoint/2010/main" val="3807679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Prospective cohort study with 40 000 patients over 40 years with a platelet count over 400 and 10 000 matched patients with normal platelet count</a:t>
            </a:r>
          </a:p>
          <a:p>
            <a:r>
              <a:rPr lang="en-US" dirty="0"/>
              <a:t>Overall – males with platelet count &gt; 400 had an incidence of 11.6% of cancer in the following year and females had an incidence of 6.2%</a:t>
            </a:r>
          </a:p>
          <a:p>
            <a:r>
              <a:rPr lang="en-US" dirty="0"/>
              <a:t>Lung and colorectal cancers were the most common sites. IN the lung and colorectal cancer patients one third of the patients had no symptoms warranting urgent investigation under NICE guidance other than thrombocytosis. </a:t>
            </a:r>
          </a:p>
          <a:p>
            <a:r>
              <a:rPr lang="en-US" dirty="0"/>
              <a:t>Current NICE guidelines only recommend thrombocytosis investigating raised platelet count in conjunction with specific symptoms e.g. weight loss, nausea, vomiting, dyspepsia, reflux, upper abdominal pain.   With in a patient over 40 years it recommends an urgent CXR (less than 2 weeks) to check for lung cancer</a:t>
            </a:r>
          </a:p>
        </p:txBody>
      </p:sp>
      <p:sp>
        <p:nvSpPr>
          <p:cNvPr id="4" name="Slide Number Placeholder 3"/>
          <p:cNvSpPr>
            <a:spLocks noGrp="1"/>
          </p:cNvSpPr>
          <p:nvPr>
            <p:ph type="sldNum" sz="quarter" idx="5"/>
          </p:nvPr>
        </p:nvSpPr>
        <p:spPr/>
        <p:txBody>
          <a:bodyPr/>
          <a:lstStyle/>
          <a:p>
            <a:fld id="{2EBF6981-BF98-40D2-BB1A-DD9AA7550468}" type="slidenum">
              <a:rPr lang="en-GB" smtClean="0"/>
              <a:t>15</a:t>
            </a:fld>
            <a:endParaRPr lang="en-GB"/>
          </a:p>
        </p:txBody>
      </p:sp>
    </p:spTree>
    <p:extLst>
      <p:ext uri="{BB962C8B-B14F-4D97-AF65-F5344CB8AC3E}">
        <p14:creationId xmlns:p14="http://schemas.microsoft.com/office/powerpoint/2010/main" val="1435212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BF6981-BF98-40D2-BB1A-DD9AA7550468}" type="slidenum">
              <a:rPr lang="en-GB" smtClean="0"/>
              <a:t>16</a:t>
            </a:fld>
            <a:endParaRPr lang="en-GB"/>
          </a:p>
        </p:txBody>
      </p:sp>
    </p:spTree>
    <p:extLst>
      <p:ext uri="{BB962C8B-B14F-4D97-AF65-F5344CB8AC3E}">
        <p14:creationId xmlns:p14="http://schemas.microsoft.com/office/powerpoint/2010/main" val="3604979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discussing: queries relating to antiplatelets and </a:t>
            </a:r>
            <a:r>
              <a:rPr lang="en-US" dirty="0" smtClean="0"/>
              <a:t>anticoagulants. </a:t>
            </a:r>
            <a:r>
              <a:rPr lang="en-US" dirty="0"/>
              <a:t>Safe if platelet &gt; 50 for anticoagulants if not other contraindications. If high CHADVASC/thrombotic risk may consider continuing down to platelet count of 30 (although at this point would be discussing with </a:t>
            </a:r>
            <a:r>
              <a:rPr lang="en-US" dirty="0" err="1"/>
              <a:t>haem</a:t>
            </a:r>
            <a:r>
              <a:rPr lang="en-US" dirty="0"/>
              <a:t>). For single agent antiplatelets it’s safe down to 20 (assuming no bleeding </a:t>
            </a:r>
            <a:r>
              <a:rPr lang="en-US" dirty="0" err="1"/>
              <a:t>etc</a:t>
            </a:r>
            <a:r>
              <a:rPr lang="en-US" dirty="0"/>
              <a:t>). Dual antiplatelets -&gt; down to 30 -50, individual circumstances. </a:t>
            </a:r>
          </a:p>
        </p:txBody>
      </p:sp>
      <p:sp>
        <p:nvSpPr>
          <p:cNvPr id="4" name="Slide Number Placeholder 3"/>
          <p:cNvSpPr>
            <a:spLocks noGrp="1"/>
          </p:cNvSpPr>
          <p:nvPr>
            <p:ph type="sldNum" sz="quarter" idx="5"/>
          </p:nvPr>
        </p:nvSpPr>
        <p:spPr/>
        <p:txBody>
          <a:bodyPr/>
          <a:lstStyle/>
          <a:p>
            <a:fld id="{2EBF6981-BF98-40D2-BB1A-DD9AA7550468}" type="slidenum">
              <a:rPr lang="en-GB" smtClean="0"/>
              <a:t>19</a:t>
            </a:fld>
            <a:endParaRPr lang="en-GB"/>
          </a:p>
        </p:txBody>
      </p:sp>
    </p:spTree>
    <p:extLst>
      <p:ext uri="{BB962C8B-B14F-4D97-AF65-F5344CB8AC3E}">
        <p14:creationId xmlns:p14="http://schemas.microsoft.com/office/powerpoint/2010/main" val="22321186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rgbClr val="C00000"/>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endParaRPr lang="en-GB" dirty="0"/>
          </a:p>
        </p:txBody>
      </p:sp>
      <p:sp>
        <p:nvSpPr>
          <p:cNvPr id="17" name="Footer Placeholder 16"/>
          <p:cNvSpPr>
            <a:spLocks noGrp="1"/>
          </p:cNvSpPr>
          <p:nvPr>
            <p:ph type="ftr" sz="quarter" idx="11"/>
          </p:nvPr>
        </p:nvSpPr>
        <p:spPr/>
        <p:txBody>
          <a:bodyPr/>
          <a:lstStyle/>
          <a:p>
            <a:endParaRPr lang="en-GB"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F96FC17-1C93-452B-9745-F78C640E7FCA}"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pic>
        <p:nvPicPr>
          <p:cNvPr id="1026" name="Picture 2" descr="See the source imag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84508" y="416124"/>
            <a:ext cx="1745366" cy="7806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07845" y="392978"/>
            <a:ext cx="2013290" cy="1722333"/>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F16853B-C837-4660-AF1F-20F56B3ED4F7}" type="datetimeFigureOut">
              <a:rPr lang="en-GB" smtClean="0"/>
              <a:t>28/06/2019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6FC17-1C93-452B-9745-F78C640E7FC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F96FC17-1C93-452B-9745-F78C640E7FCA}"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F16853B-C837-4660-AF1F-20F56B3ED4F7}" type="datetimeFigureOut">
              <a:rPr lang="en-GB" smtClean="0"/>
              <a:t>28/06/2019</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9F16853B-C837-4660-AF1F-20F56B3ED4F7}" type="datetimeFigureOut">
              <a:rPr lang="en-GB" smtClean="0"/>
              <a:t>28/06/2019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361688" y="1026372"/>
            <a:ext cx="457200" cy="441325"/>
          </a:xfrm>
        </p:spPr>
        <p:txBody>
          <a:bodyPr/>
          <a:lstStyle/>
          <a:p>
            <a:fld id="{6F96FC17-1C93-452B-9745-F78C640E7FCA}"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7" name="Picture 2" descr="See the source imag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245284"/>
            <a:ext cx="1385326" cy="6195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See the source imag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23528" y="222489"/>
            <a:ext cx="864096" cy="73921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a:spLocks noChangeArrowheads="1"/>
          </p:cNvSpPr>
          <p:nvPr userDrawn="1"/>
        </p:nvSpPr>
        <p:spPr bwMode="auto">
          <a:xfrm>
            <a:off x="146304" y="6391656"/>
            <a:ext cx="8833104" cy="309563"/>
          </a:xfrm>
          <a:prstGeom prst="rect">
            <a:avLst/>
          </a:prstGeom>
          <a:solidFill>
            <a:srgbClr val="C00000"/>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9F16853B-C837-4660-AF1F-20F56B3ED4F7}" type="datetimeFigureOut">
              <a:rPr lang="en-GB" smtClean="0"/>
              <a:t>28/06/2019</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F96FC17-1C93-452B-9745-F78C640E7FCA}"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9F16853B-C837-4660-AF1F-20F56B3ED4F7}"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6FC17-1C93-452B-9745-F78C640E7FCA}"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F16853B-C837-4660-AF1F-20F56B3ED4F7}" type="datetimeFigureOut">
              <a:rPr lang="en-GB" smtClean="0"/>
              <a:t>28/06/2019</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F96FC17-1C93-452B-9745-F78C640E7FCA}" type="slidenum">
              <a:rPr lang="en-GB" smtClean="0"/>
              <a:t>‹#›</a:t>
            </a:fld>
            <a:endParaRPr lang="en-GB"/>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F16853B-C837-4660-AF1F-20F56B3ED4F7}" type="datetimeFigureOut">
              <a:rPr lang="en-GB" smtClean="0"/>
              <a:t>28/06/2019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6F96FC17-1C93-452B-9745-F78C640E7FC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F16853B-C837-4660-AF1F-20F56B3ED4F7}" type="datetimeFigureOut">
              <a:rPr lang="en-GB" smtClean="0"/>
              <a:t>28/06/2019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F96FC17-1C93-452B-9745-F78C640E7FC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F96FC17-1C93-452B-9745-F78C640E7FCA}"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F16853B-C837-4660-AF1F-20F56B3ED4F7}" type="datetimeFigureOut">
              <a:rPr lang="en-GB" smtClean="0"/>
              <a:t>28/06/2019</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F96FC17-1C93-452B-9745-F78C640E7FCA}"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F16853B-C837-4660-AF1F-20F56B3ED4F7}" type="datetimeFigureOut">
              <a:rPr lang="en-GB" smtClean="0"/>
              <a:t>28/06/2019</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F16853B-C837-4660-AF1F-20F56B3ED4F7}" type="datetimeFigureOut">
              <a:rPr lang="en-GB" smtClean="0"/>
              <a:t>28/06/2019</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F96FC17-1C93-452B-9745-F78C640E7FCA}"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remedy.bristolccg.nhs.uk/adults/haematology/guidelines-for-primary-car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a:t>Dr </a:t>
            </a:r>
            <a:r>
              <a:rPr lang="en-GB" dirty="0" err="1"/>
              <a:t>sita</a:t>
            </a:r>
            <a:r>
              <a:rPr lang="en-GB" dirty="0"/>
              <a:t> Elsaesser (haematology clinical/educational fellow)</a:t>
            </a:r>
          </a:p>
          <a:p>
            <a:r>
              <a:rPr lang="en-GB" dirty="0"/>
              <a:t>Dr </a:t>
            </a:r>
            <a:r>
              <a:rPr lang="en-GB" dirty="0" err="1"/>
              <a:t>amanda</a:t>
            </a:r>
            <a:r>
              <a:rPr lang="en-GB" dirty="0"/>
              <a:t> Clark (consultant in haematology)</a:t>
            </a:r>
          </a:p>
        </p:txBody>
      </p:sp>
      <p:sp>
        <p:nvSpPr>
          <p:cNvPr id="2" name="Title 1"/>
          <p:cNvSpPr>
            <a:spLocks noGrp="1"/>
          </p:cNvSpPr>
          <p:nvPr>
            <p:ph type="ctrTitle"/>
          </p:nvPr>
        </p:nvSpPr>
        <p:spPr>
          <a:xfrm>
            <a:off x="2771800" y="260648"/>
            <a:ext cx="5400600" cy="1752600"/>
          </a:xfrm>
        </p:spPr>
        <p:txBody>
          <a:bodyPr/>
          <a:lstStyle/>
          <a:p>
            <a:pPr algn="l"/>
            <a:r>
              <a:rPr lang="en-GB" dirty="0"/>
              <a:t>Haematology </a:t>
            </a:r>
            <a:br>
              <a:rPr lang="en-GB" dirty="0"/>
            </a:br>
            <a:r>
              <a:rPr lang="en-GB" dirty="0"/>
              <a:t>in Primary Care</a:t>
            </a:r>
          </a:p>
        </p:txBody>
      </p:sp>
      <p:pic>
        <p:nvPicPr>
          <p:cNvPr id="3074"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4365104"/>
            <a:ext cx="2377710" cy="1583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55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B7074B-08B8-6848-BB2E-0A69CE651FD2}"/>
              </a:ext>
            </a:extLst>
          </p:cNvPr>
          <p:cNvSpPr>
            <a:spLocks noGrp="1"/>
          </p:cNvSpPr>
          <p:nvPr>
            <p:ph type="title"/>
          </p:nvPr>
        </p:nvSpPr>
        <p:spPr/>
        <p:txBody>
          <a:bodyPr/>
          <a:lstStyle/>
          <a:p>
            <a:r>
              <a:rPr lang="en-US" dirty="0" err="1">
                <a:solidFill>
                  <a:schemeClr val="tx2"/>
                </a:solidFill>
              </a:rPr>
              <a:t>Anaemia</a:t>
            </a:r>
            <a:endParaRPr lang="en-US" dirty="0">
              <a:solidFill>
                <a:schemeClr val="tx2"/>
              </a:solidFill>
            </a:endParaRPr>
          </a:p>
        </p:txBody>
      </p:sp>
      <p:sp>
        <p:nvSpPr>
          <p:cNvPr id="3" name="Content Placeholder 2">
            <a:extLst>
              <a:ext uri="{FF2B5EF4-FFF2-40B4-BE49-F238E27FC236}">
                <a16:creationId xmlns:a16="http://schemas.microsoft.com/office/drawing/2014/main" xmlns="" id="{69CD896E-78CB-A44B-8738-05415F08BBE1}"/>
              </a:ext>
            </a:extLst>
          </p:cNvPr>
          <p:cNvSpPr>
            <a:spLocks noGrp="1"/>
          </p:cNvSpPr>
          <p:nvPr>
            <p:ph sz="quarter" idx="1"/>
          </p:nvPr>
        </p:nvSpPr>
        <p:spPr/>
        <p:txBody>
          <a:bodyPr/>
          <a:lstStyle/>
          <a:p>
            <a:r>
              <a:rPr lang="en-GB" dirty="0"/>
              <a:t>&lt;130g/l </a:t>
            </a:r>
            <a:r>
              <a:rPr lang="en-GB" dirty="0" err="1"/>
              <a:t>Hb</a:t>
            </a:r>
            <a:r>
              <a:rPr lang="en-GB" dirty="0"/>
              <a:t> in an adult male &lt;120g/l </a:t>
            </a:r>
            <a:r>
              <a:rPr lang="en-GB" dirty="0" err="1"/>
              <a:t>Hb</a:t>
            </a:r>
            <a:r>
              <a:rPr lang="en-GB" dirty="0"/>
              <a:t> in an adult female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97030173"/>
              </p:ext>
            </p:extLst>
          </p:nvPr>
        </p:nvGraphicFramePr>
        <p:xfrm>
          <a:off x="755576" y="2636912"/>
          <a:ext cx="7272808" cy="2714433"/>
        </p:xfrm>
        <a:graphic>
          <a:graphicData uri="http://schemas.openxmlformats.org/drawingml/2006/table">
            <a:tbl>
              <a:tblPr firstRow="1" bandRow="1">
                <a:tableStyleId>{5C22544A-7EE6-4342-B048-85BDC9FD1C3A}</a:tableStyleId>
              </a:tblPr>
              <a:tblGrid>
                <a:gridCol w="7272808">
                  <a:extLst>
                    <a:ext uri="{9D8B030D-6E8A-4147-A177-3AD203B41FA5}">
                      <a16:colId xmlns:a16="http://schemas.microsoft.com/office/drawing/2014/main" xmlns="" val="20000"/>
                    </a:ext>
                  </a:extLst>
                </a:gridCol>
              </a:tblGrid>
              <a:tr h="315623">
                <a:tc>
                  <a:txBody>
                    <a:bodyPr/>
                    <a:lstStyle/>
                    <a:p>
                      <a:r>
                        <a:rPr lang="en-GB" dirty="0"/>
                        <a:t>RED FLAGS</a:t>
                      </a:r>
                    </a:p>
                  </a:txBody>
                  <a:tcPr>
                    <a:solidFill>
                      <a:srgbClr val="C00000"/>
                    </a:solidFill>
                  </a:tcPr>
                </a:tc>
                <a:extLst>
                  <a:ext uri="{0D108BD9-81ED-4DB2-BD59-A6C34878D82A}">
                    <a16:rowId xmlns:a16="http://schemas.microsoft.com/office/drawing/2014/main" xmlns="" val="10000"/>
                  </a:ext>
                </a:extLst>
              </a:tr>
              <a:tr h="2348673">
                <a:tc>
                  <a:txBody>
                    <a:bodyPr/>
                    <a:lstStyle/>
                    <a:p>
                      <a:pPr lvl="0"/>
                      <a:r>
                        <a:rPr kumimoji="0" lang="en-GB" sz="1800" kern="1200" dirty="0">
                          <a:solidFill>
                            <a:schemeClr val="dk1"/>
                          </a:solidFill>
                          <a:effectLst/>
                          <a:latin typeface="+mn-lt"/>
                          <a:ea typeface="+mn-ea"/>
                          <a:cs typeface="+mn-cs"/>
                        </a:rPr>
                        <a:t>Blood film report suggests primary haematological disorder </a:t>
                      </a:r>
                    </a:p>
                    <a:p>
                      <a:pPr lvl="0"/>
                      <a:r>
                        <a:rPr kumimoji="0" lang="en-GB" sz="1800" kern="1200" dirty="0">
                          <a:solidFill>
                            <a:schemeClr val="dk1"/>
                          </a:solidFill>
                          <a:effectLst/>
                          <a:latin typeface="+mn-lt"/>
                          <a:ea typeface="+mn-ea"/>
                          <a:cs typeface="+mn-cs"/>
                        </a:rPr>
                        <a:t>Thrombocytopenia or neutropenia</a:t>
                      </a:r>
                    </a:p>
                    <a:p>
                      <a:pPr lvl="0"/>
                      <a:r>
                        <a:rPr kumimoji="0" lang="en-GB" sz="1800" kern="1200" dirty="0">
                          <a:solidFill>
                            <a:schemeClr val="dk1"/>
                          </a:solidFill>
                          <a:effectLst/>
                          <a:latin typeface="+mn-lt"/>
                          <a:ea typeface="+mn-ea"/>
                          <a:cs typeface="+mn-cs"/>
                        </a:rPr>
                        <a:t>Splenomegaly or lymphadenopathy</a:t>
                      </a:r>
                    </a:p>
                    <a:p>
                      <a:pPr lvl="0"/>
                      <a:r>
                        <a:rPr kumimoji="0" lang="en-GB" sz="1800" kern="1200" dirty="0" err="1">
                          <a:solidFill>
                            <a:schemeClr val="dk1"/>
                          </a:solidFill>
                          <a:effectLst/>
                          <a:latin typeface="+mn-lt"/>
                          <a:ea typeface="+mn-ea"/>
                          <a:cs typeface="+mn-cs"/>
                        </a:rPr>
                        <a:t>Reticulocytosis</a:t>
                      </a:r>
                      <a:r>
                        <a:rPr kumimoji="0" lang="en-GB" sz="1800" kern="1200" dirty="0">
                          <a:solidFill>
                            <a:schemeClr val="dk1"/>
                          </a:solidFill>
                          <a:effectLst/>
                          <a:latin typeface="+mn-lt"/>
                          <a:ea typeface="+mn-ea"/>
                          <a:cs typeface="+mn-cs"/>
                        </a:rPr>
                        <a:t> (without obvious bleeding)</a:t>
                      </a:r>
                    </a:p>
                    <a:p>
                      <a:pPr lvl="0"/>
                      <a:r>
                        <a:rPr kumimoji="0" lang="en-GB" sz="1800" kern="1200" dirty="0">
                          <a:solidFill>
                            <a:schemeClr val="dk1"/>
                          </a:solidFill>
                          <a:effectLst/>
                          <a:latin typeface="+mn-lt"/>
                          <a:ea typeface="+mn-ea"/>
                          <a:cs typeface="+mn-cs"/>
                        </a:rPr>
                        <a:t>Unexplained, progressive, symptomatic anaemia</a:t>
                      </a:r>
                    </a:p>
                    <a:p>
                      <a:pPr lvl="0"/>
                      <a:r>
                        <a:rPr kumimoji="0" lang="en-GB" sz="1800" kern="1200" dirty="0">
                          <a:solidFill>
                            <a:schemeClr val="dk1"/>
                          </a:solidFill>
                          <a:effectLst/>
                          <a:latin typeface="+mn-lt"/>
                          <a:ea typeface="+mn-ea"/>
                          <a:cs typeface="+mn-cs"/>
                        </a:rPr>
                        <a:t>An M protein, abnormal serum free light chain assay or positive urine light chains (</a:t>
                      </a:r>
                      <a:r>
                        <a:rPr kumimoji="0" lang="en-GB" sz="1800" kern="1200" dirty="0" err="1">
                          <a:solidFill>
                            <a:schemeClr val="dk1"/>
                          </a:solidFill>
                          <a:effectLst/>
                          <a:latin typeface="+mn-lt"/>
                          <a:ea typeface="+mn-ea"/>
                          <a:cs typeface="+mn-cs"/>
                        </a:rPr>
                        <a:t>Bence</a:t>
                      </a:r>
                      <a:r>
                        <a:rPr kumimoji="0" lang="en-GB" sz="1800" kern="1200" dirty="0">
                          <a:solidFill>
                            <a:schemeClr val="dk1"/>
                          </a:solidFill>
                          <a:effectLst/>
                          <a:latin typeface="+mn-lt"/>
                          <a:ea typeface="+mn-ea"/>
                          <a:cs typeface="+mn-cs"/>
                        </a:rPr>
                        <a:t> Jones protein)</a:t>
                      </a:r>
                      <a:endParaRPr lang="en-GB"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33838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Investigations in Primary Care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24429436"/>
              </p:ext>
            </p:extLst>
          </p:nvPr>
        </p:nvGraphicFramePr>
        <p:xfrm>
          <a:off x="319881" y="1700808"/>
          <a:ext cx="8504238" cy="3205480"/>
        </p:xfrm>
        <a:graphic>
          <a:graphicData uri="http://schemas.openxmlformats.org/drawingml/2006/table">
            <a:tbl>
              <a:tblPr firstRow="1" bandRow="1">
                <a:tableStyleId>{F5AB1C69-6EDB-4FF4-983F-18BD219EF322}</a:tableStyleId>
              </a:tblPr>
              <a:tblGrid>
                <a:gridCol w="2834746">
                  <a:extLst>
                    <a:ext uri="{9D8B030D-6E8A-4147-A177-3AD203B41FA5}">
                      <a16:colId xmlns:a16="http://schemas.microsoft.com/office/drawing/2014/main" xmlns="" val="20000"/>
                    </a:ext>
                  </a:extLst>
                </a:gridCol>
                <a:gridCol w="2834746">
                  <a:extLst>
                    <a:ext uri="{9D8B030D-6E8A-4147-A177-3AD203B41FA5}">
                      <a16:colId xmlns:a16="http://schemas.microsoft.com/office/drawing/2014/main" xmlns="" val="20001"/>
                    </a:ext>
                  </a:extLst>
                </a:gridCol>
                <a:gridCol w="2834746">
                  <a:extLst>
                    <a:ext uri="{9D8B030D-6E8A-4147-A177-3AD203B41FA5}">
                      <a16:colId xmlns:a16="http://schemas.microsoft.com/office/drawing/2014/main" xmlns="" val="20002"/>
                    </a:ext>
                  </a:extLst>
                </a:gridCol>
              </a:tblGrid>
              <a:tr h="370840">
                <a:tc>
                  <a:txBody>
                    <a:bodyPr/>
                    <a:lstStyle/>
                    <a:p>
                      <a:r>
                        <a:rPr lang="en-GB" dirty="0"/>
                        <a:t>Microcytic</a:t>
                      </a:r>
                    </a:p>
                  </a:txBody>
                  <a:tcPr/>
                </a:tc>
                <a:tc>
                  <a:txBody>
                    <a:bodyPr/>
                    <a:lstStyle/>
                    <a:p>
                      <a:r>
                        <a:rPr lang="en-GB" dirty="0"/>
                        <a:t>Normocytic</a:t>
                      </a:r>
                    </a:p>
                  </a:txBody>
                  <a:tcPr/>
                </a:tc>
                <a:tc>
                  <a:txBody>
                    <a:bodyPr/>
                    <a:lstStyle/>
                    <a:p>
                      <a:r>
                        <a:rPr lang="en-GB" dirty="0"/>
                        <a:t>Macrocytic</a:t>
                      </a:r>
                    </a:p>
                  </a:txBody>
                  <a:tcPr/>
                </a:tc>
                <a:extLst>
                  <a:ext uri="{0D108BD9-81ED-4DB2-BD59-A6C34878D82A}">
                    <a16:rowId xmlns:a16="http://schemas.microsoft.com/office/drawing/2014/main" xmlns="" val="10000"/>
                  </a:ext>
                </a:extLst>
              </a:tr>
              <a:tr h="370840">
                <a:tc>
                  <a:txBody>
                    <a:bodyPr/>
                    <a:lstStyle/>
                    <a:p>
                      <a:r>
                        <a:rPr kumimoji="0" lang="en-GB" sz="1800" kern="1200" dirty="0">
                          <a:effectLst/>
                        </a:rPr>
                        <a:t>Ferritin</a:t>
                      </a:r>
                    </a:p>
                    <a:p>
                      <a:r>
                        <a:rPr kumimoji="0" lang="en-GB" sz="1800" kern="1200" dirty="0">
                          <a:effectLst/>
                        </a:rPr>
                        <a:t>CRP</a:t>
                      </a:r>
                    </a:p>
                    <a:p>
                      <a:r>
                        <a:rPr kumimoji="0" lang="en-GB" sz="1800" kern="1200" dirty="0">
                          <a:effectLst/>
                        </a:rPr>
                        <a:t>iron studies for transferrin saturation or ZPP +/-  reticulocyte count for Ret </a:t>
                      </a:r>
                      <a:r>
                        <a:rPr kumimoji="0" lang="en-GB" sz="1800" kern="1200" dirty="0" err="1">
                          <a:effectLst/>
                        </a:rPr>
                        <a:t>Hb</a:t>
                      </a:r>
                      <a:endParaRPr kumimoji="0" lang="en-GB" sz="1800" kern="1200" dirty="0">
                        <a:effectLst/>
                      </a:endParaRPr>
                    </a:p>
                    <a:p>
                      <a:endParaRPr kumimoji="0" lang="en-GB" sz="1800" i="1" kern="1200" dirty="0">
                        <a:effectLst/>
                      </a:endParaRPr>
                    </a:p>
                    <a:p>
                      <a:r>
                        <a:rPr kumimoji="0" lang="en-GB" sz="1800" i="1" kern="1200" dirty="0">
                          <a:effectLst/>
                        </a:rPr>
                        <a:t>Consider </a:t>
                      </a:r>
                      <a:r>
                        <a:rPr kumimoji="0" lang="en-GB" sz="1800" i="1" kern="1200" dirty="0" err="1">
                          <a:effectLst/>
                        </a:rPr>
                        <a:t>Hb</a:t>
                      </a:r>
                      <a:r>
                        <a:rPr kumimoji="0" lang="en-GB" sz="1800" i="1" kern="1200" dirty="0">
                          <a:effectLst/>
                        </a:rPr>
                        <a:t> electrophoresis</a:t>
                      </a:r>
                      <a:endParaRPr lang="en-GB" i="1" dirty="0"/>
                    </a:p>
                  </a:txBody>
                  <a:tcPr/>
                </a:tc>
                <a:tc>
                  <a:txBody>
                    <a:bodyPr/>
                    <a:lstStyle/>
                    <a:p>
                      <a:pPr lvl="0"/>
                      <a:r>
                        <a:rPr kumimoji="0" lang="en-GB" sz="1800" kern="1200" dirty="0">
                          <a:effectLst/>
                        </a:rPr>
                        <a:t>Vitamin B12,</a:t>
                      </a:r>
                      <a:r>
                        <a:rPr kumimoji="0" lang="en-GB" sz="1800" kern="1200" baseline="0" dirty="0">
                          <a:effectLst/>
                        </a:rPr>
                        <a:t> </a:t>
                      </a:r>
                      <a:r>
                        <a:rPr kumimoji="0" lang="en-GB" sz="1800" kern="1200" dirty="0">
                          <a:effectLst/>
                        </a:rPr>
                        <a:t>folate, ferritin, renal function, liver function tests, reticulocyte, CRP.</a:t>
                      </a:r>
                    </a:p>
                    <a:p>
                      <a:pPr lvl="0"/>
                      <a:endParaRPr kumimoji="0" lang="en-GB" sz="1800" i="1" kern="1200" dirty="0">
                        <a:effectLst/>
                      </a:endParaRPr>
                    </a:p>
                    <a:p>
                      <a:pPr lvl="0"/>
                      <a:endParaRPr kumimoji="0" lang="en-GB" sz="1800" i="1" kern="1200" dirty="0">
                        <a:effectLst/>
                      </a:endParaRPr>
                    </a:p>
                    <a:p>
                      <a:pPr lvl="0"/>
                      <a:r>
                        <a:rPr kumimoji="0" lang="en-GB" sz="1800" i="1" kern="1200" dirty="0">
                          <a:effectLst/>
                        </a:rPr>
                        <a:t>Consider assessment of blood film, serum protein electrophoresis.</a:t>
                      </a:r>
                    </a:p>
                    <a:p>
                      <a:endParaRPr lang="en-GB" i="1" dirty="0"/>
                    </a:p>
                  </a:txBody>
                  <a:tcPr/>
                </a:tc>
                <a:tc>
                  <a:txBody>
                    <a:bodyPr/>
                    <a:lstStyle/>
                    <a:p>
                      <a:r>
                        <a:rPr kumimoji="0" lang="en-GB" sz="1800" kern="1200" dirty="0">
                          <a:effectLst/>
                        </a:rPr>
                        <a:t>Review medical history </a:t>
                      </a:r>
                    </a:p>
                    <a:p>
                      <a:pPr lvl="0"/>
                      <a:r>
                        <a:rPr kumimoji="0" lang="en-GB" sz="1800" kern="1200" dirty="0">
                          <a:effectLst/>
                        </a:rPr>
                        <a:t>Assess vitamin B12*,  liver function tests, reticulocyte count blood film. </a:t>
                      </a:r>
                    </a:p>
                    <a:p>
                      <a:endParaRPr kumimoji="0" lang="en-GB" sz="1800" kern="1200" dirty="0">
                        <a:effectLst/>
                      </a:endParaRPr>
                    </a:p>
                    <a:p>
                      <a:r>
                        <a:rPr kumimoji="0" lang="en-GB" sz="1800" i="1" kern="1200" dirty="0">
                          <a:effectLst/>
                        </a:rPr>
                        <a:t>Consider assessment of serum protein electrophoresis, GGT, LDH, TSH</a:t>
                      </a:r>
                      <a:endParaRPr lang="en-GB" i="1" dirty="0"/>
                    </a:p>
                  </a:txBody>
                  <a:tcPr/>
                </a:tc>
                <a:extLst>
                  <a:ext uri="{0D108BD9-81ED-4DB2-BD59-A6C34878D82A}">
                    <a16:rowId xmlns:a16="http://schemas.microsoft.com/office/drawing/2014/main" xmlns="" val="10001"/>
                  </a:ext>
                </a:extLst>
              </a:tr>
            </a:tbl>
          </a:graphicData>
        </a:graphic>
      </p:graphicFrame>
      <p:sp>
        <p:nvSpPr>
          <p:cNvPr id="5" name="TextBox 4"/>
          <p:cNvSpPr txBox="1"/>
          <p:nvPr/>
        </p:nvSpPr>
        <p:spPr>
          <a:xfrm>
            <a:off x="611560" y="5229200"/>
            <a:ext cx="3960440" cy="369332"/>
          </a:xfrm>
          <a:prstGeom prst="rect">
            <a:avLst/>
          </a:prstGeom>
          <a:noFill/>
        </p:spPr>
        <p:txBody>
          <a:bodyPr wrap="square" rtlCol="0">
            <a:spAutoFit/>
          </a:bodyPr>
          <a:lstStyle/>
          <a:p>
            <a:r>
              <a:rPr lang="en-GB" dirty="0">
                <a:solidFill>
                  <a:schemeClr val="dk1"/>
                </a:solidFill>
              </a:rPr>
              <a:t>*not reliable in pregnancy or COCP </a:t>
            </a:r>
            <a:endParaRPr lang="en-GB" dirty="0"/>
          </a:p>
        </p:txBody>
      </p:sp>
    </p:spTree>
    <p:extLst>
      <p:ext uri="{BB962C8B-B14F-4D97-AF65-F5344CB8AC3E}">
        <p14:creationId xmlns:p14="http://schemas.microsoft.com/office/powerpoint/2010/main" val="273809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Inappropriate Referrals</a:t>
            </a:r>
          </a:p>
        </p:txBody>
      </p:sp>
      <p:sp>
        <p:nvSpPr>
          <p:cNvPr id="3" name="Content Placeholder 2"/>
          <p:cNvSpPr>
            <a:spLocks noGrp="1"/>
          </p:cNvSpPr>
          <p:nvPr>
            <p:ph sz="quarter" idx="1"/>
          </p:nvPr>
        </p:nvSpPr>
        <p:spPr/>
        <p:txBody>
          <a:bodyPr>
            <a:normAutofit fontScale="92500"/>
          </a:bodyPr>
          <a:lstStyle/>
          <a:p>
            <a:r>
              <a:rPr lang="en-GB" sz="2600" b="1" dirty="0"/>
              <a:t>Haematology referral is unlikely to be suitable for</a:t>
            </a:r>
            <a:r>
              <a:rPr lang="en-GB" sz="2600" dirty="0"/>
              <a:t>: </a:t>
            </a:r>
          </a:p>
          <a:p>
            <a:pPr lvl="1"/>
            <a:r>
              <a:rPr lang="en-GB" sz="2300" dirty="0">
                <a:solidFill>
                  <a:schemeClr val="tx1"/>
                </a:solidFill>
              </a:rPr>
              <a:t>Elderly/frail patients with mild (</a:t>
            </a:r>
            <a:r>
              <a:rPr lang="en-GB" sz="2300" dirty="0" err="1">
                <a:solidFill>
                  <a:schemeClr val="tx1"/>
                </a:solidFill>
              </a:rPr>
              <a:t>Hb</a:t>
            </a:r>
            <a:r>
              <a:rPr lang="en-GB" sz="2300" dirty="0">
                <a:solidFill>
                  <a:schemeClr val="tx1"/>
                </a:solidFill>
              </a:rPr>
              <a:t> &gt;100g/l), unexplained asymptomatic anaemia </a:t>
            </a:r>
          </a:p>
          <a:p>
            <a:r>
              <a:rPr lang="en-GB" sz="2400" b="1" dirty="0"/>
              <a:t>Clinical Haematology referral is not appropriate for: </a:t>
            </a:r>
            <a:endParaRPr lang="en-GB" sz="2400" dirty="0"/>
          </a:p>
          <a:p>
            <a:pPr lvl="1"/>
            <a:r>
              <a:rPr lang="en-GB" sz="2300" dirty="0">
                <a:solidFill>
                  <a:schemeClr val="tx1"/>
                </a:solidFill>
              </a:rPr>
              <a:t>Iron deficiency anaemia </a:t>
            </a:r>
          </a:p>
          <a:p>
            <a:pPr lvl="0"/>
            <a:endParaRPr lang="en-GB" sz="2800" dirty="0"/>
          </a:p>
          <a:p>
            <a:pPr lvl="0"/>
            <a:r>
              <a:rPr lang="en-GB" sz="2600" b="1" dirty="0"/>
              <a:t>B12 or folate deficiency </a:t>
            </a:r>
            <a:r>
              <a:rPr lang="en-GB" sz="2600" dirty="0"/>
              <a:t>– can be managed according to BNF guidance in the community</a:t>
            </a:r>
            <a:endParaRPr lang="en-GB" sz="3500" dirty="0"/>
          </a:p>
          <a:p>
            <a:pPr lvl="0"/>
            <a:r>
              <a:rPr lang="en-GB" sz="2600" dirty="0"/>
              <a:t>Patients with anaemia of chronic disease or renal failure–consider referral to the relevant specialist team. </a:t>
            </a:r>
            <a:endParaRPr lang="en-GB" sz="3500" dirty="0"/>
          </a:p>
          <a:p>
            <a:pPr marL="0" indent="0">
              <a:buNone/>
            </a:pPr>
            <a:endParaRPr lang="en-GB" dirty="0"/>
          </a:p>
        </p:txBody>
      </p:sp>
    </p:spTree>
    <p:extLst>
      <p:ext uri="{BB962C8B-B14F-4D97-AF65-F5344CB8AC3E}">
        <p14:creationId xmlns:p14="http://schemas.microsoft.com/office/powerpoint/2010/main" val="96497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C4D16E-5BC0-2649-ABCB-968A9F1BABB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xmlns="" id="{10B65F96-3CA4-814D-ABB4-8CB81047C6C5}"/>
              </a:ext>
            </a:extLst>
          </p:cNvPr>
          <p:cNvSpPr>
            <a:spLocks noGrp="1"/>
          </p:cNvSpPr>
          <p:nvPr>
            <p:ph sz="quarter" idx="1"/>
          </p:nvPr>
        </p:nvSpPr>
        <p:spPr/>
        <p:txBody>
          <a:bodyPr/>
          <a:lstStyle/>
          <a:p>
            <a:r>
              <a:rPr lang="en-US" dirty="0"/>
              <a:t>Questions</a:t>
            </a:r>
          </a:p>
          <a:p>
            <a:r>
              <a:rPr lang="en-US" dirty="0"/>
              <a:t>Cases </a:t>
            </a:r>
          </a:p>
        </p:txBody>
      </p:sp>
    </p:spTree>
    <p:extLst>
      <p:ext uri="{BB962C8B-B14F-4D97-AF65-F5344CB8AC3E}">
        <p14:creationId xmlns:p14="http://schemas.microsoft.com/office/powerpoint/2010/main" val="2886450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FD508F-A01B-3A4B-B7B8-8EECE437FC12}"/>
              </a:ext>
            </a:extLst>
          </p:cNvPr>
          <p:cNvSpPr>
            <a:spLocks noGrp="1"/>
          </p:cNvSpPr>
          <p:nvPr>
            <p:ph type="title"/>
          </p:nvPr>
        </p:nvSpPr>
        <p:spPr/>
        <p:txBody>
          <a:bodyPr/>
          <a:lstStyle/>
          <a:p>
            <a:r>
              <a:rPr lang="en-US" dirty="0">
                <a:solidFill>
                  <a:schemeClr val="accent1"/>
                </a:solidFill>
              </a:rPr>
              <a:t>Platelets - </a:t>
            </a:r>
            <a:r>
              <a:rPr lang="en-US" dirty="0" err="1">
                <a:solidFill>
                  <a:schemeClr val="accent1"/>
                </a:solidFill>
              </a:rPr>
              <a:t>Thrombocythaemia</a:t>
            </a:r>
            <a:endParaRPr lang="en-US" dirty="0">
              <a:solidFill>
                <a:schemeClr val="accent1"/>
              </a:solidFill>
            </a:endParaRPr>
          </a:p>
        </p:txBody>
      </p:sp>
      <p:sp>
        <p:nvSpPr>
          <p:cNvPr id="3" name="Content Placeholder 2">
            <a:extLst>
              <a:ext uri="{FF2B5EF4-FFF2-40B4-BE49-F238E27FC236}">
                <a16:creationId xmlns:a16="http://schemas.microsoft.com/office/drawing/2014/main" xmlns="" id="{6C1AC140-F19E-F540-93E2-D56410CE2E93}"/>
              </a:ext>
            </a:extLst>
          </p:cNvPr>
          <p:cNvSpPr>
            <a:spLocks noGrp="1"/>
          </p:cNvSpPr>
          <p:nvPr>
            <p:ph sz="quarter" idx="1"/>
          </p:nvPr>
        </p:nvSpPr>
        <p:spPr/>
        <p:txBody>
          <a:bodyPr/>
          <a:lstStyle/>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xmlns="" id="{2B0B5318-E86A-E844-B87A-725AA4A89229}"/>
              </a:ext>
            </a:extLst>
          </p:cNvPr>
          <p:cNvGraphicFramePr>
            <a:graphicFrameLocks noGrp="1"/>
          </p:cNvGraphicFramePr>
          <p:nvPr>
            <p:extLst>
              <p:ext uri="{D42A27DB-BD31-4B8C-83A1-F6EECF244321}">
                <p14:modId xmlns:p14="http://schemas.microsoft.com/office/powerpoint/2010/main" val="2050598178"/>
              </p:ext>
            </p:extLst>
          </p:nvPr>
        </p:nvGraphicFramePr>
        <p:xfrm>
          <a:off x="1403648" y="1834559"/>
          <a:ext cx="6096000" cy="2785080"/>
        </p:xfrm>
        <a:graphic>
          <a:graphicData uri="http://schemas.openxmlformats.org/drawingml/2006/table">
            <a:tbl>
              <a:tblPr firstRow="1" bandRow="1">
                <a:tableStyleId>{F5AB1C69-6EDB-4FF4-983F-18BD219EF322}</a:tableStyleId>
              </a:tblPr>
              <a:tblGrid>
                <a:gridCol w="3048000">
                  <a:extLst>
                    <a:ext uri="{9D8B030D-6E8A-4147-A177-3AD203B41FA5}">
                      <a16:colId xmlns:a16="http://schemas.microsoft.com/office/drawing/2014/main" xmlns="" val="1332823499"/>
                    </a:ext>
                  </a:extLst>
                </a:gridCol>
                <a:gridCol w="3048000">
                  <a:extLst>
                    <a:ext uri="{9D8B030D-6E8A-4147-A177-3AD203B41FA5}">
                      <a16:colId xmlns:a16="http://schemas.microsoft.com/office/drawing/2014/main" xmlns="" val="483839427"/>
                    </a:ext>
                  </a:extLst>
                </a:gridCol>
              </a:tblGrid>
              <a:tr h="499080">
                <a:tc>
                  <a:txBody>
                    <a:bodyPr/>
                    <a:lstStyle/>
                    <a:p>
                      <a:r>
                        <a:rPr lang="en-US" dirty="0"/>
                        <a:t>Causes</a:t>
                      </a:r>
                    </a:p>
                  </a:txBody>
                  <a:tcPr/>
                </a:tc>
                <a:tc>
                  <a:txBody>
                    <a:bodyPr/>
                    <a:lstStyle/>
                    <a:p>
                      <a:r>
                        <a:rPr lang="en-US" dirty="0"/>
                        <a:t>Investigations</a:t>
                      </a:r>
                    </a:p>
                  </a:txBody>
                  <a:tcPr/>
                </a:tc>
                <a:extLst>
                  <a:ext uri="{0D108BD9-81ED-4DB2-BD59-A6C34878D82A}">
                    <a16:rowId xmlns:a16="http://schemas.microsoft.com/office/drawing/2014/main" xmlns="" val="672374270"/>
                  </a:ext>
                </a:extLst>
              </a:tr>
              <a:tr h="370840">
                <a:tc>
                  <a:txBody>
                    <a:bodyPr/>
                    <a:lstStyle/>
                    <a:p>
                      <a:r>
                        <a:rPr lang="en-US" dirty="0"/>
                        <a:t>Infection</a:t>
                      </a:r>
                    </a:p>
                    <a:p>
                      <a:r>
                        <a:rPr lang="en-US" dirty="0"/>
                        <a:t>Inflammation</a:t>
                      </a:r>
                    </a:p>
                    <a:p>
                      <a:r>
                        <a:rPr lang="en-US" dirty="0"/>
                        <a:t>Iron deficiency</a:t>
                      </a:r>
                    </a:p>
                    <a:p>
                      <a:r>
                        <a:rPr lang="en-US" dirty="0"/>
                        <a:t>Surgery, trauma or blood loss</a:t>
                      </a:r>
                    </a:p>
                    <a:p>
                      <a:r>
                        <a:rPr lang="en-US" dirty="0"/>
                        <a:t>Primary myelodysplastic disorder (e.g. essential </a:t>
                      </a:r>
                      <a:r>
                        <a:rPr lang="en-US" dirty="0" err="1"/>
                        <a:t>thrombocythaemia</a:t>
                      </a:r>
                      <a:r>
                        <a:rPr lang="en-US" dirty="0"/>
                        <a:t>)</a:t>
                      </a:r>
                    </a:p>
                  </a:txBody>
                  <a:tcPr/>
                </a:tc>
                <a:tc>
                  <a:txBody>
                    <a:bodyPr/>
                    <a:lstStyle/>
                    <a:p>
                      <a:r>
                        <a:rPr lang="en-US" dirty="0"/>
                        <a:t>Blood film</a:t>
                      </a:r>
                    </a:p>
                    <a:p>
                      <a:r>
                        <a:rPr lang="en-US" dirty="0"/>
                        <a:t>Ferritin</a:t>
                      </a:r>
                    </a:p>
                    <a:p>
                      <a:r>
                        <a:rPr lang="en-US" dirty="0"/>
                        <a:t>CRP</a:t>
                      </a:r>
                    </a:p>
                    <a:p>
                      <a:r>
                        <a:rPr lang="en-US" i="1" dirty="0"/>
                        <a:t>Consider JAK2 if no reactive cause</a:t>
                      </a:r>
                    </a:p>
                  </a:txBody>
                  <a:tcPr/>
                </a:tc>
                <a:extLst>
                  <a:ext uri="{0D108BD9-81ED-4DB2-BD59-A6C34878D82A}">
                    <a16:rowId xmlns:a16="http://schemas.microsoft.com/office/drawing/2014/main" xmlns="" val="1740425371"/>
                  </a:ext>
                </a:extLst>
              </a:tr>
            </a:tbl>
          </a:graphicData>
        </a:graphic>
      </p:graphicFrame>
      <p:sp>
        <p:nvSpPr>
          <p:cNvPr id="6" name="TextBox 5">
            <a:extLst>
              <a:ext uri="{FF2B5EF4-FFF2-40B4-BE49-F238E27FC236}">
                <a16:creationId xmlns:a16="http://schemas.microsoft.com/office/drawing/2014/main" xmlns="" id="{EBBF7023-7847-E647-B485-B25693B1F8C5}"/>
              </a:ext>
            </a:extLst>
          </p:cNvPr>
          <p:cNvSpPr txBox="1"/>
          <p:nvPr/>
        </p:nvSpPr>
        <p:spPr>
          <a:xfrm>
            <a:off x="1403648" y="4955538"/>
            <a:ext cx="6096000" cy="830997"/>
          </a:xfrm>
          <a:prstGeom prst="rect">
            <a:avLst/>
          </a:prstGeom>
          <a:solidFill>
            <a:schemeClr val="accent1"/>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dirty="0">
                <a:ln>
                  <a:solidFill>
                    <a:sysClr val="windowText" lastClr="000000"/>
                  </a:solidFill>
                </a:ln>
                <a:solidFill>
                  <a:schemeClr val="tx1"/>
                </a:solidFill>
              </a:rPr>
              <a:t>RED FLAGS: </a:t>
            </a:r>
          </a:p>
          <a:p>
            <a:r>
              <a:rPr lang="en-US" sz="1600" dirty="0">
                <a:ln>
                  <a:solidFill>
                    <a:sysClr val="windowText" lastClr="000000"/>
                  </a:solidFill>
                </a:ln>
                <a:solidFill>
                  <a:schemeClr val="tx1"/>
                </a:solidFill>
              </a:rPr>
              <a:t>Arterial/venous thrombosis, neurological symptoms, abnormal bleeding</a:t>
            </a:r>
          </a:p>
        </p:txBody>
      </p:sp>
      <p:pic>
        <p:nvPicPr>
          <p:cNvPr id="7" name="Picture 12" descr="See the source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2255" y="1988840"/>
            <a:ext cx="960107"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2" descr="See the source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69987" y="3957876"/>
            <a:ext cx="943929" cy="70794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4680" y="3861048"/>
            <a:ext cx="963601" cy="72270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2" descr="See the source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64015" y="3000126"/>
            <a:ext cx="955875" cy="71690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1240" y="2852936"/>
            <a:ext cx="964632" cy="72347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7659" y="1842774"/>
            <a:ext cx="962840" cy="722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54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2473C7-77F0-DB42-9F06-54288F7C0547}"/>
              </a:ext>
            </a:extLst>
          </p:cNvPr>
          <p:cNvSpPr>
            <a:spLocks noGrp="1"/>
          </p:cNvSpPr>
          <p:nvPr>
            <p:ph type="title"/>
          </p:nvPr>
        </p:nvSpPr>
        <p:spPr>
          <a:xfrm>
            <a:off x="1259632" y="260648"/>
            <a:ext cx="6264696" cy="758952"/>
          </a:xfrm>
        </p:spPr>
        <p:txBody>
          <a:bodyPr>
            <a:noAutofit/>
          </a:bodyPr>
          <a:lstStyle/>
          <a:p>
            <a:r>
              <a:rPr lang="en-US" sz="2400" dirty="0"/>
              <a:t>Cancer likelihood relative to platelet count </a:t>
            </a:r>
          </a:p>
        </p:txBody>
      </p:sp>
      <p:pic>
        <p:nvPicPr>
          <p:cNvPr id="5" name="Content Placeholder 4">
            <a:extLst>
              <a:ext uri="{FF2B5EF4-FFF2-40B4-BE49-F238E27FC236}">
                <a16:creationId xmlns:a16="http://schemas.microsoft.com/office/drawing/2014/main" xmlns="" id="{7B588322-D4F7-094E-84D7-C52B767BE2DA}"/>
              </a:ext>
            </a:extLst>
          </p:cNvPr>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4508317" y="1676564"/>
            <a:ext cx="4329031" cy="3222214"/>
          </a:xfrm>
        </p:spPr>
      </p:pic>
      <p:pic>
        <p:nvPicPr>
          <p:cNvPr id="7" name="Picture 6">
            <a:extLst>
              <a:ext uri="{FF2B5EF4-FFF2-40B4-BE49-F238E27FC236}">
                <a16:creationId xmlns:a16="http://schemas.microsoft.com/office/drawing/2014/main" xmlns="" id="{3AF1D278-9AAE-1C47-A4BD-D3EEF69543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505" y="1676563"/>
            <a:ext cx="4324723" cy="3222214"/>
          </a:xfrm>
          <a:prstGeom prst="rect">
            <a:avLst/>
          </a:prstGeom>
        </p:spPr>
      </p:pic>
      <p:sp>
        <p:nvSpPr>
          <p:cNvPr id="8" name="TextBox 7">
            <a:extLst>
              <a:ext uri="{FF2B5EF4-FFF2-40B4-BE49-F238E27FC236}">
                <a16:creationId xmlns:a16="http://schemas.microsoft.com/office/drawing/2014/main" xmlns="" id="{56E9B064-441F-5144-BA0D-80A1D008AF16}"/>
              </a:ext>
            </a:extLst>
          </p:cNvPr>
          <p:cNvSpPr txBox="1"/>
          <p:nvPr/>
        </p:nvSpPr>
        <p:spPr>
          <a:xfrm>
            <a:off x="1979712" y="1844824"/>
            <a:ext cx="1296144" cy="369332"/>
          </a:xfrm>
          <a:prstGeom prst="rect">
            <a:avLst/>
          </a:prstGeom>
          <a:noFill/>
        </p:spPr>
        <p:txBody>
          <a:bodyPr wrap="square" rtlCol="0">
            <a:spAutoFit/>
          </a:bodyPr>
          <a:lstStyle/>
          <a:p>
            <a:r>
              <a:rPr lang="en-US" dirty="0"/>
              <a:t>Males</a:t>
            </a:r>
          </a:p>
        </p:txBody>
      </p:sp>
      <p:sp>
        <p:nvSpPr>
          <p:cNvPr id="9" name="TextBox 8">
            <a:extLst>
              <a:ext uri="{FF2B5EF4-FFF2-40B4-BE49-F238E27FC236}">
                <a16:creationId xmlns:a16="http://schemas.microsoft.com/office/drawing/2014/main" xmlns="" id="{58FC6748-503C-2348-85AA-CB42CAD21FE9}"/>
              </a:ext>
            </a:extLst>
          </p:cNvPr>
          <p:cNvSpPr txBox="1"/>
          <p:nvPr/>
        </p:nvSpPr>
        <p:spPr>
          <a:xfrm>
            <a:off x="5873689" y="1844988"/>
            <a:ext cx="1296144" cy="369332"/>
          </a:xfrm>
          <a:prstGeom prst="rect">
            <a:avLst/>
          </a:prstGeom>
          <a:noFill/>
        </p:spPr>
        <p:txBody>
          <a:bodyPr wrap="square" rtlCol="0">
            <a:spAutoFit/>
          </a:bodyPr>
          <a:lstStyle/>
          <a:p>
            <a:r>
              <a:rPr lang="en-US" dirty="0"/>
              <a:t>Females</a:t>
            </a:r>
          </a:p>
        </p:txBody>
      </p:sp>
      <p:sp>
        <p:nvSpPr>
          <p:cNvPr id="10" name="Rectangle 9">
            <a:extLst>
              <a:ext uri="{FF2B5EF4-FFF2-40B4-BE49-F238E27FC236}">
                <a16:creationId xmlns:a16="http://schemas.microsoft.com/office/drawing/2014/main" xmlns="" id="{A4EF408A-588A-5842-BA99-DDA927662640}"/>
              </a:ext>
            </a:extLst>
          </p:cNvPr>
          <p:cNvSpPr/>
          <p:nvPr/>
        </p:nvSpPr>
        <p:spPr>
          <a:xfrm>
            <a:off x="512818" y="5088379"/>
            <a:ext cx="7990997" cy="1200329"/>
          </a:xfrm>
          <a:prstGeom prst="rect">
            <a:avLst/>
          </a:prstGeom>
        </p:spPr>
        <p:txBody>
          <a:bodyPr wrap="square">
            <a:spAutoFit/>
          </a:bodyPr>
          <a:lstStyle/>
          <a:p>
            <a:r>
              <a:rPr lang="en-GB" dirty="0">
                <a:solidFill>
                  <a:srgbClr val="222222"/>
                </a:solidFill>
                <a:latin typeface="Arial" panose="020B0604020202020204" pitchFamily="34" charset="0"/>
              </a:rPr>
              <a:t>Bailey, S.E., </a:t>
            </a:r>
            <a:r>
              <a:rPr lang="en-GB" dirty="0" err="1">
                <a:solidFill>
                  <a:srgbClr val="222222"/>
                </a:solidFill>
                <a:latin typeface="Arial" panose="020B0604020202020204" pitchFamily="34" charset="0"/>
              </a:rPr>
              <a:t>Ukoumunne</a:t>
            </a:r>
            <a:r>
              <a:rPr lang="en-GB" dirty="0">
                <a:solidFill>
                  <a:srgbClr val="222222"/>
                </a:solidFill>
                <a:latin typeface="Arial" panose="020B0604020202020204" pitchFamily="34" charset="0"/>
              </a:rPr>
              <a:t>, O.C., Shephard, E.A. and Hamilton, W., 2017. Clinical relevance of thrombocytosis in primary care: a prospective cohort study of cancer incidence using English electronic medical records and cancer registry data. </a:t>
            </a:r>
            <a:r>
              <a:rPr lang="en-GB" i="1" dirty="0">
                <a:solidFill>
                  <a:srgbClr val="222222"/>
                </a:solidFill>
                <a:latin typeface="Arial" panose="020B0604020202020204" pitchFamily="34" charset="0"/>
              </a:rPr>
              <a:t>Br J Gen </a:t>
            </a:r>
            <a:r>
              <a:rPr lang="en-GB" i="1" dirty="0" err="1">
                <a:solidFill>
                  <a:srgbClr val="222222"/>
                </a:solidFill>
                <a:latin typeface="Arial" panose="020B0604020202020204" pitchFamily="34" charset="0"/>
              </a:rPr>
              <a:t>Pract</a:t>
            </a:r>
            <a:r>
              <a:rPr lang="en-GB" dirty="0">
                <a:solidFill>
                  <a:srgbClr val="222222"/>
                </a:solidFill>
                <a:latin typeface="Arial" panose="020B0604020202020204" pitchFamily="34" charset="0"/>
              </a:rPr>
              <a:t>, </a:t>
            </a:r>
            <a:r>
              <a:rPr lang="en-GB" i="1" dirty="0">
                <a:solidFill>
                  <a:srgbClr val="222222"/>
                </a:solidFill>
                <a:latin typeface="Arial" panose="020B0604020202020204" pitchFamily="34" charset="0"/>
              </a:rPr>
              <a:t>67</a:t>
            </a:r>
            <a:r>
              <a:rPr lang="en-GB" dirty="0">
                <a:solidFill>
                  <a:srgbClr val="222222"/>
                </a:solidFill>
                <a:latin typeface="Arial" panose="020B0604020202020204" pitchFamily="34" charset="0"/>
              </a:rPr>
              <a:t>(659), pp.e405-e413.</a:t>
            </a:r>
            <a:endParaRPr lang="en-US" dirty="0"/>
          </a:p>
        </p:txBody>
      </p:sp>
    </p:spTree>
    <p:extLst>
      <p:ext uri="{BB962C8B-B14F-4D97-AF65-F5344CB8AC3E}">
        <p14:creationId xmlns:p14="http://schemas.microsoft.com/office/powerpoint/2010/main" val="1959348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27908E-BB2D-9D44-9483-EBEED89E1923}"/>
              </a:ext>
            </a:extLst>
          </p:cNvPr>
          <p:cNvSpPr>
            <a:spLocks noGrp="1"/>
          </p:cNvSpPr>
          <p:nvPr>
            <p:ph type="title"/>
          </p:nvPr>
        </p:nvSpPr>
        <p:spPr/>
        <p:txBody>
          <a:bodyPr/>
          <a:lstStyle/>
          <a:p>
            <a:r>
              <a:rPr lang="en-US" dirty="0">
                <a:solidFill>
                  <a:schemeClr val="accent1"/>
                </a:solidFill>
              </a:rPr>
              <a:t>Referral</a:t>
            </a:r>
          </a:p>
        </p:txBody>
      </p:sp>
      <p:sp>
        <p:nvSpPr>
          <p:cNvPr id="4" name="Straight Connector 3">
            <a:extLst>
              <a:ext uri="{FF2B5EF4-FFF2-40B4-BE49-F238E27FC236}">
                <a16:creationId xmlns:a16="http://schemas.microsoft.com/office/drawing/2014/main" xmlns="" id="{A50A932B-1EDC-3C4A-98B5-BD78BA5BE009}"/>
              </a:ext>
            </a:extLst>
          </p:cNvPr>
          <p:cNvSpPr/>
          <p:nvPr/>
        </p:nvSpPr>
        <p:spPr>
          <a:xfrm>
            <a:off x="6882687" y="4409571"/>
            <a:ext cx="198967" cy="779354"/>
          </a:xfrm>
          <a:custGeom>
            <a:avLst/>
            <a:gdLst/>
            <a:ahLst/>
            <a:cxnLst/>
            <a:rect l="0" t="0" r="0" b="0"/>
            <a:pathLst>
              <a:path>
                <a:moveTo>
                  <a:pt x="0" y="0"/>
                </a:moveTo>
                <a:lnTo>
                  <a:pt x="0" y="779354"/>
                </a:lnTo>
                <a:lnTo>
                  <a:pt x="198967" y="779354"/>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6" name="Straight Connector 5">
            <a:extLst>
              <a:ext uri="{FF2B5EF4-FFF2-40B4-BE49-F238E27FC236}">
                <a16:creationId xmlns:a16="http://schemas.microsoft.com/office/drawing/2014/main" xmlns="" id="{AA09F056-702D-764D-8576-F728DA679790}"/>
              </a:ext>
            </a:extLst>
          </p:cNvPr>
          <p:cNvSpPr/>
          <p:nvPr/>
        </p:nvSpPr>
        <p:spPr>
          <a:xfrm>
            <a:off x="3282041" y="4365104"/>
            <a:ext cx="760141" cy="792922"/>
          </a:xfrm>
          <a:custGeom>
            <a:avLst/>
            <a:gdLst/>
            <a:ahLst/>
            <a:cxnLst/>
            <a:rect l="0" t="0" r="0" b="0"/>
            <a:pathLst>
              <a:path>
                <a:moveTo>
                  <a:pt x="0" y="0"/>
                </a:moveTo>
                <a:lnTo>
                  <a:pt x="0" y="792922"/>
                </a:lnTo>
                <a:lnTo>
                  <a:pt x="760141" y="792922"/>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Straight Connector 6">
            <a:extLst>
              <a:ext uri="{FF2B5EF4-FFF2-40B4-BE49-F238E27FC236}">
                <a16:creationId xmlns:a16="http://schemas.microsoft.com/office/drawing/2014/main" xmlns="" id="{BD56A327-3188-E74A-A786-00451D78491D}"/>
              </a:ext>
            </a:extLst>
          </p:cNvPr>
          <p:cNvSpPr/>
          <p:nvPr/>
        </p:nvSpPr>
        <p:spPr>
          <a:xfrm>
            <a:off x="457433" y="4270882"/>
            <a:ext cx="841237" cy="832523"/>
          </a:xfrm>
          <a:custGeom>
            <a:avLst/>
            <a:gdLst/>
            <a:ahLst/>
            <a:cxnLst/>
            <a:rect l="0" t="0" r="0" b="0"/>
            <a:pathLst>
              <a:path>
                <a:moveTo>
                  <a:pt x="0" y="0"/>
                </a:moveTo>
                <a:lnTo>
                  <a:pt x="0" y="832523"/>
                </a:lnTo>
                <a:lnTo>
                  <a:pt x="841237" y="832523"/>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9" name="Group 8">
            <a:extLst>
              <a:ext uri="{FF2B5EF4-FFF2-40B4-BE49-F238E27FC236}">
                <a16:creationId xmlns:a16="http://schemas.microsoft.com/office/drawing/2014/main" xmlns="" id="{B3A8B81C-B092-F643-812C-3C64D61E336A}"/>
              </a:ext>
            </a:extLst>
          </p:cNvPr>
          <p:cNvGrpSpPr/>
          <p:nvPr/>
        </p:nvGrpSpPr>
        <p:grpSpPr>
          <a:xfrm>
            <a:off x="261503" y="2492897"/>
            <a:ext cx="2485138" cy="1768514"/>
            <a:chOff x="0" y="3274860"/>
            <a:chExt cx="2254847" cy="694199"/>
          </a:xfrm>
        </p:grpSpPr>
        <p:sp>
          <p:nvSpPr>
            <p:cNvPr id="28" name="Rounded Rectangle 27">
              <a:extLst>
                <a:ext uri="{FF2B5EF4-FFF2-40B4-BE49-F238E27FC236}">
                  <a16:creationId xmlns:a16="http://schemas.microsoft.com/office/drawing/2014/main" xmlns="" id="{ECEC0BC6-8229-3349-BDCA-48599873B3B8}"/>
                </a:ext>
              </a:extLst>
            </p:cNvPr>
            <p:cNvSpPr/>
            <p:nvPr/>
          </p:nvSpPr>
          <p:spPr>
            <a:xfrm>
              <a:off x="0" y="3274860"/>
              <a:ext cx="2254847" cy="694199"/>
            </a:xfrm>
            <a:prstGeom prst="roundRect">
              <a:avLst/>
            </a:prstGeom>
            <a:solidFill>
              <a:schemeClr val="accent1">
                <a:lumMod val="40000"/>
                <a:lumOff val="60000"/>
              </a:schemeClr>
            </a:solidFill>
            <a:ln w="38100">
              <a:solidFill>
                <a:schemeClr val="accent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9" name="Rounded Rectangle 9">
              <a:extLst>
                <a:ext uri="{FF2B5EF4-FFF2-40B4-BE49-F238E27FC236}">
                  <a16:creationId xmlns:a16="http://schemas.microsoft.com/office/drawing/2014/main" xmlns="" id="{4AA4D4F7-0EA9-E845-B4CA-4BED646B9704}"/>
                </a:ext>
              </a:extLst>
            </p:cNvPr>
            <p:cNvSpPr txBox="1"/>
            <p:nvPr/>
          </p:nvSpPr>
          <p:spPr>
            <a:xfrm>
              <a:off x="33888" y="3308748"/>
              <a:ext cx="2187071" cy="626423"/>
            </a:xfrm>
            <a:prstGeom prst="rect">
              <a:avLst/>
            </a:prstGeom>
            <a:ln w="38100">
              <a:noFill/>
            </a:ln>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600" kern="1200" dirty="0">
                  <a:solidFill>
                    <a:sysClr val="windowText" lastClr="000000"/>
                  </a:solidFill>
                </a:rPr>
                <a:t>Platelet count </a:t>
              </a:r>
              <a:r>
                <a:rPr lang="en-US" sz="1600" b="1" kern="1200" dirty="0">
                  <a:solidFill>
                    <a:sysClr val="windowText" lastClr="000000"/>
                  </a:solidFill>
                </a:rPr>
                <a:t>&gt; 1000x10</a:t>
              </a:r>
              <a:r>
                <a:rPr lang="en-US" sz="1600" b="1" kern="1200" baseline="30000" dirty="0">
                  <a:solidFill>
                    <a:sysClr val="windowText" lastClr="000000"/>
                  </a:solidFill>
                </a:rPr>
                <a:t>9</a:t>
              </a:r>
              <a:r>
                <a:rPr lang="en-US" sz="1600" b="1" kern="1200" dirty="0">
                  <a:solidFill>
                    <a:sysClr val="windowText" lastClr="000000"/>
                  </a:solidFill>
                </a:rPr>
                <a:t>/</a:t>
              </a:r>
              <a:r>
                <a:rPr lang="en-US" sz="1600" kern="1200" dirty="0">
                  <a:solidFill>
                    <a:sysClr val="windowText" lastClr="000000"/>
                  </a:solidFill>
                </a:rPr>
                <a:t>l</a:t>
              </a:r>
            </a:p>
          </p:txBody>
        </p:sp>
      </p:grpSp>
      <p:grpSp>
        <p:nvGrpSpPr>
          <p:cNvPr id="10" name="Group 9">
            <a:extLst>
              <a:ext uri="{FF2B5EF4-FFF2-40B4-BE49-F238E27FC236}">
                <a16:creationId xmlns:a16="http://schemas.microsoft.com/office/drawing/2014/main" xmlns="" id="{AF0CD227-3F5D-144C-BE25-DEDD4EDD5491}"/>
              </a:ext>
            </a:extLst>
          </p:cNvPr>
          <p:cNvGrpSpPr/>
          <p:nvPr/>
        </p:nvGrpSpPr>
        <p:grpSpPr>
          <a:xfrm>
            <a:off x="1307221" y="4706310"/>
            <a:ext cx="1431760" cy="823277"/>
            <a:chOff x="1075272" y="4457190"/>
            <a:chExt cx="1431760" cy="823277"/>
          </a:xfrm>
        </p:grpSpPr>
        <p:sp>
          <p:nvSpPr>
            <p:cNvPr id="26" name="Rounded Rectangle 25">
              <a:extLst>
                <a:ext uri="{FF2B5EF4-FFF2-40B4-BE49-F238E27FC236}">
                  <a16:creationId xmlns:a16="http://schemas.microsoft.com/office/drawing/2014/main" xmlns="" id="{D505094A-0D0B-E84C-AF9C-3A9CDD879197}"/>
                </a:ext>
              </a:extLst>
            </p:cNvPr>
            <p:cNvSpPr/>
            <p:nvPr/>
          </p:nvSpPr>
          <p:spPr>
            <a:xfrm>
              <a:off x="1075272" y="4517157"/>
              <a:ext cx="1431760" cy="763310"/>
            </a:xfrm>
            <a:prstGeom prst="roundRect">
              <a:avLst/>
            </a:prstGeom>
            <a:solidFill>
              <a:srgbClr val="E86D5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Rounded Rectangle 11">
              <a:extLst>
                <a:ext uri="{FF2B5EF4-FFF2-40B4-BE49-F238E27FC236}">
                  <a16:creationId xmlns:a16="http://schemas.microsoft.com/office/drawing/2014/main" xmlns="" id="{B2B38353-9307-9343-A5C1-504577773A76}"/>
                </a:ext>
              </a:extLst>
            </p:cNvPr>
            <p:cNvSpPr txBox="1"/>
            <p:nvPr/>
          </p:nvSpPr>
          <p:spPr>
            <a:xfrm>
              <a:off x="1103983" y="4457190"/>
              <a:ext cx="1357236" cy="6887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Text" lastClr="000000"/>
                  </a:solidFill>
                </a:rPr>
                <a:t>Urgent OP assessment</a:t>
              </a:r>
            </a:p>
          </p:txBody>
        </p:sp>
      </p:grpSp>
      <p:grpSp>
        <p:nvGrpSpPr>
          <p:cNvPr id="11" name="Group 10">
            <a:extLst>
              <a:ext uri="{FF2B5EF4-FFF2-40B4-BE49-F238E27FC236}">
                <a16:creationId xmlns:a16="http://schemas.microsoft.com/office/drawing/2014/main" xmlns="" id="{63D919E3-CA78-1B43-8A44-A5B887CC15F7}"/>
              </a:ext>
            </a:extLst>
          </p:cNvPr>
          <p:cNvGrpSpPr/>
          <p:nvPr/>
        </p:nvGrpSpPr>
        <p:grpSpPr>
          <a:xfrm>
            <a:off x="2959636" y="2492896"/>
            <a:ext cx="3484572" cy="2001739"/>
            <a:chOff x="2727687" y="3274860"/>
            <a:chExt cx="3224048" cy="970655"/>
          </a:xfrm>
        </p:grpSpPr>
        <p:sp>
          <p:nvSpPr>
            <p:cNvPr id="24" name="Rounded Rectangle 23">
              <a:extLst>
                <a:ext uri="{FF2B5EF4-FFF2-40B4-BE49-F238E27FC236}">
                  <a16:creationId xmlns:a16="http://schemas.microsoft.com/office/drawing/2014/main" xmlns="" id="{16E5C474-9ADD-6046-8F2B-56519DA3C342}"/>
                </a:ext>
              </a:extLst>
            </p:cNvPr>
            <p:cNvSpPr/>
            <p:nvPr/>
          </p:nvSpPr>
          <p:spPr>
            <a:xfrm>
              <a:off x="2727687" y="3274860"/>
              <a:ext cx="3224048" cy="970655"/>
            </a:xfrm>
            <a:prstGeom prst="round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Rounded Rectangle 13">
              <a:extLst>
                <a:ext uri="{FF2B5EF4-FFF2-40B4-BE49-F238E27FC236}">
                  <a16:creationId xmlns:a16="http://schemas.microsoft.com/office/drawing/2014/main" xmlns="" id="{C2047B55-1C40-E646-A279-CF8BEAD7F0C5}"/>
                </a:ext>
              </a:extLst>
            </p:cNvPr>
            <p:cNvSpPr txBox="1"/>
            <p:nvPr/>
          </p:nvSpPr>
          <p:spPr>
            <a:xfrm>
              <a:off x="2775070" y="3322243"/>
              <a:ext cx="3129282" cy="8758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600" kern="1200" dirty="0">
                  <a:solidFill>
                    <a:sysClr val="windowText" lastClr="000000"/>
                  </a:solidFill>
                </a:rPr>
                <a:t>Platelet count</a:t>
              </a:r>
              <a:r>
                <a:rPr lang="en-US" sz="1600" b="1" kern="1200" dirty="0">
                  <a:solidFill>
                    <a:sysClr val="windowText" lastClr="000000"/>
                  </a:solidFill>
                </a:rPr>
                <a:t> 600-1000x10</a:t>
              </a:r>
              <a:r>
                <a:rPr lang="en-US" sz="1600" b="1" kern="1200" baseline="30000" dirty="0">
                  <a:solidFill>
                    <a:sysClr val="windowText" lastClr="000000"/>
                  </a:solidFill>
                </a:rPr>
                <a:t>9</a:t>
              </a:r>
              <a:r>
                <a:rPr lang="en-US" sz="1600" kern="1200" dirty="0">
                  <a:solidFill>
                    <a:sysClr val="windowText" lastClr="000000"/>
                  </a:solidFill>
                </a:rPr>
                <a:t>/l in associated with: recent arterial/venous thrombosis (incl. DVT, PE, CVA, TIA, MI/unstable angina, PVD), neurological symptoms, abnormal bleeding, &gt; 60 years</a:t>
              </a:r>
            </a:p>
          </p:txBody>
        </p:sp>
      </p:grpSp>
      <p:grpSp>
        <p:nvGrpSpPr>
          <p:cNvPr id="12" name="Group 11">
            <a:extLst>
              <a:ext uri="{FF2B5EF4-FFF2-40B4-BE49-F238E27FC236}">
                <a16:creationId xmlns:a16="http://schemas.microsoft.com/office/drawing/2014/main" xmlns="" id="{BE97DCBB-D809-EC40-B320-33F52FE38774}"/>
              </a:ext>
            </a:extLst>
          </p:cNvPr>
          <p:cNvGrpSpPr/>
          <p:nvPr/>
        </p:nvGrpSpPr>
        <p:grpSpPr>
          <a:xfrm>
            <a:off x="4042182" y="4784462"/>
            <a:ext cx="1410204" cy="745125"/>
            <a:chOff x="3810234" y="4665875"/>
            <a:chExt cx="1410204" cy="745125"/>
          </a:xfrm>
        </p:grpSpPr>
        <p:sp>
          <p:nvSpPr>
            <p:cNvPr id="22" name="Rounded Rectangle 21">
              <a:extLst>
                <a:ext uri="{FF2B5EF4-FFF2-40B4-BE49-F238E27FC236}">
                  <a16:creationId xmlns:a16="http://schemas.microsoft.com/office/drawing/2014/main" xmlns="" id="{38776371-931B-0A45-BA02-FC15101A55B1}"/>
                </a:ext>
              </a:extLst>
            </p:cNvPr>
            <p:cNvSpPr/>
            <p:nvPr/>
          </p:nvSpPr>
          <p:spPr>
            <a:xfrm>
              <a:off x="3810234" y="4665875"/>
              <a:ext cx="1410204" cy="745125"/>
            </a:xfrm>
            <a:prstGeom prst="roundRect">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15">
              <a:extLst>
                <a:ext uri="{FF2B5EF4-FFF2-40B4-BE49-F238E27FC236}">
                  <a16:creationId xmlns:a16="http://schemas.microsoft.com/office/drawing/2014/main" xmlns="" id="{6D1F883A-BF97-0D46-A362-502C961D8D94}"/>
                </a:ext>
              </a:extLst>
            </p:cNvPr>
            <p:cNvSpPr txBox="1"/>
            <p:nvPr/>
          </p:nvSpPr>
          <p:spPr>
            <a:xfrm>
              <a:off x="3846608" y="4702249"/>
              <a:ext cx="1337456" cy="6723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Text" lastClr="000000"/>
                  </a:solidFill>
                </a:rPr>
                <a:t>Refer for OP assessment</a:t>
              </a:r>
            </a:p>
          </p:txBody>
        </p:sp>
      </p:grpSp>
      <p:grpSp>
        <p:nvGrpSpPr>
          <p:cNvPr id="13" name="Group 12">
            <a:extLst>
              <a:ext uri="{FF2B5EF4-FFF2-40B4-BE49-F238E27FC236}">
                <a16:creationId xmlns:a16="http://schemas.microsoft.com/office/drawing/2014/main" xmlns="" id="{7CBECD2C-00FA-8141-ADD1-6B2C7969AE28}"/>
              </a:ext>
            </a:extLst>
          </p:cNvPr>
          <p:cNvGrpSpPr/>
          <p:nvPr/>
        </p:nvGrpSpPr>
        <p:grpSpPr>
          <a:xfrm>
            <a:off x="6657203" y="2492896"/>
            <a:ext cx="2178949" cy="1916675"/>
            <a:chOff x="6425254" y="3274860"/>
            <a:chExt cx="2254847" cy="885591"/>
          </a:xfrm>
        </p:grpSpPr>
        <p:sp>
          <p:nvSpPr>
            <p:cNvPr id="20" name="Rounded Rectangle 19">
              <a:extLst>
                <a:ext uri="{FF2B5EF4-FFF2-40B4-BE49-F238E27FC236}">
                  <a16:creationId xmlns:a16="http://schemas.microsoft.com/office/drawing/2014/main" xmlns="" id="{F50273D0-3BA4-5C46-A031-20F0B0EC253E}"/>
                </a:ext>
              </a:extLst>
            </p:cNvPr>
            <p:cNvSpPr/>
            <p:nvPr/>
          </p:nvSpPr>
          <p:spPr>
            <a:xfrm>
              <a:off x="6425254" y="3274860"/>
              <a:ext cx="2254847" cy="885591"/>
            </a:xfrm>
            <a:prstGeom prst="round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Rounded Rectangle 17">
              <a:extLst>
                <a:ext uri="{FF2B5EF4-FFF2-40B4-BE49-F238E27FC236}">
                  <a16:creationId xmlns:a16="http://schemas.microsoft.com/office/drawing/2014/main" xmlns="" id="{F8B1F2D5-553B-1440-9560-DD4FB1B132BE}"/>
                </a:ext>
              </a:extLst>
            </p:cNvPr>
            <p:cNvSpPr txBox="1"/>
            <p:nvPr/>
          </p:nvSpPr>
          <p:spPr>
            <a:xfrm>
              <a:off x="6468485" y="3318091"/>
              <a:ext cx="2168385" cy="7991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600" kern="1200" dirty="0">
                  <a:solidFill>
                    <a:sysClr val="windowText" lastClr="000000"/>
                  </a:solidFill>
                </a:rPr>
                <a:t>Persistent (&gt; 3months) unexplained platelet count </a:t>
              </a:r>
              <a:r>
                <a:rPr lang="en-US" sz="1600" b="1" kern="1200" dirty="0">
                  <a:solidFill>
                    <a:sysClr val="windowText" lastClr="000000"/>
                  </a:solidFill>
                </a:rPr>
                <a:t>&gt; 450x10</a:t>
              </a:r>
              <a:r>
                <a:rPr lang="en-US" sz="1600" b="1" kern="1200" baseline="30000" dirty="0">
                  <a:solidFill>
                    <a:sysClr val="windowText" lastClr="000000"/>
                  </a:solidFill>
                </a:rPr>
                <a:t>9</a:t>
              </a:r>
              <a:r>
                <a:rPr lang="en-US" sz="1600" b="1" kern="1200" dirty="0">
                  <a:solidFill>
                    <a:sysClr val="windowText" lastClr="000000"/>
                  </a:solidFill>
                </a:rPr>
                <a:t>/l</a:t>
              </a:r>
            </a:p>
          </p:txBody>
        </p:sp>
      </p:grpSp>
      <p:grpSp>
        <p:nvGrpSpPr>
          <p:cNvPr id="14" name="Group 13">
            <a:extLst>
              <a:ext uri="{FF2B5EF4-FFF2-40B4-BE49-F238E27FC236}">
                <a16:creationId xmlns:a16="http://schemas.microsoft.com/office/drawing/2014/main" xmlns="" id="{7643E095-D9D7-F948-A237-C9AA4ED00512}"/>
              </a:ext>
            </a:extLst>
          </p:cNvPr>
          <p:cNvGrpSpPr/>
          <p:nvPr/>
        </p:nvGrpSpPr>
        <p:grpSpPr>
          <a:xfrm>
            <a:off x="7081655" y="4784462"/>
            <a:ext cx="1392413" cy="808926"/>
            <a:chOff x="6849706" y="4535342"/>
            <a:chExt cx="1392413" cy="808926"/>
          </a:xfrm>
        </p:grpSpPr>
        <p:sp>
          <p:nvSpPr>
            <p:cNvPr id="18" name="Rounded Rectangle 17">
              <a:extLst>
                <a:ext uri="{FF2B5EF4-FFF2-40B4-BE49-F238E27FC236}">
                  <a16:creationId xmlns:a16="http://schemas.microsoft.com/office/drawing/2014/main" xmlns="" id="{843F4900-352A-A14A-B755-ECC81AE1D8D6}"/>
                </a:ext>
              </a:extLst>
            </p:cNvPr>
            <p:cNvSpPr/>
            <p:nvPr/>
          </p:nvSpPr>
          <p:spPr>
            <a:xfrm>
              <a:off x="6849706" y="4535342"/>
              <a:ext cx="1392413" cy="808926"/>
            </a:xfrm>
            <a:prstGeom prst="roundRect">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Rounded Rectangle 19">
              <a:extLst>
                <a:ext uri="{FF2B5EF4-FFF2-40B4-BE49-F238E27FC236}">
                  <a16:creationId xmlns:a16="http://schemas.microsoft.com/office/drawing/2014/main" xmlns="" id="{CF9512AD-E408-364D-88BD-75627F5FB2FB}"/>
                </a:ext>
              </a:extLst>
            </p:cNvPr>
            <p:cNvSpPr txBox="1"/>
            <p:nvPr/>
          </p:nvSpPr>
          <p:spPr>
            <a:xfrm>
              <a:off x="6889195" y="4574831"/>
              <a:ext cx="1313435" cy="7299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Refer for specialist opinion</a:t>
              </a:r>
            </a:p>
          </p:txBody>
        </p:sp>
      </p:grpSp>
    </p:spTree>
    <p:extLst>
      <p:ext uri="{BB962C8B-B14F-4D97-AF65-F5344CB8AC3E}">
        <p14:creationId xmlns:p14="http://schemas.microsoft.com/office/powerpoint/2010/main" val="44057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D1B6C9-344A-A548-9C02-59359BB6E18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xmlns="" id="{AC7BC318-F107-194E-B64A-F6A7E1BAC897}"/>
              </a:ext>
            </a:extLst>
          </p:cNvPr>
          <p:cNvSpPr>
            <a:spLocks noGrp="1"/>
          </p:cNvSpPr>
          <p:nvPr>
            <p:ph sz="quarter" idx="1"/>
          </p:nvPr>
        </p:nvSpPr>
        <p:spPr/>
        <p:txBody>
          <a:bodyPr/>
          <a:lstStyle/>
          <a:p>
            <a:r>
              <a:rPr lang="en-US" dirty="0"/>
              <a:t>Questions</a:t>
            </a:r>
          </a:p>
          <a:p>
            <a:r>
              <a:rPr lang="en-US" dirty="0"/>
              <a:t>Cases</a:t>
            </a:r>
          </a:p>
        </p:txBody>
      </p:sp>
    </p:spTree>
    <p:extLst>
      <p:ext uri="{BB962C8B-B14F-4D97-AF65-F5344CB8AC3E}">
        <p14:creationId xmlns:p14="http://schemas.microsoft.com/office/powerpoint/2010/main" val="3483296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3FA21D-F2DC-2C46-8595-12D19940CDEE}"/>
              </a:ext>
            </a:extLst>
          </p:cNvPr>
          <p:cNvSpPr>
            <a:spLocks noGrp="1"/>
          </p:cNvSpPr>
          <p:nvPr>
            <p:ph type="title"/>
          </p:nvPr>
        </p:nvSpPr>
        <p:spPr/>
        <p:txBody>
          <a:bodyPr/>
          <a:lstStyle/>
          <a:p>
            <a:r>
              <a:rPr lang="en-US" dirty="0">
                <a:solidFill>
                  <a:schemeClr val="accent1"/>
                </a:solidFill>
              </a:rPr>
              <a:t>Thrombocytopenia</a:t>
            </a:r>
          </a:p>
        </p:txBody>
      </p:sp>
      <p:graphicFrame>
        <p:nvGraphicFramePr>
          <p:cNvPr id="4" name="Table 3">
            <a:extLst>
              <a:ext uri="{FF2B5EF4-FFF2-40B4-BE49-F238E27FC236}">
                <a16:creationId xmlns:a16="http://schemas.microsoft.com/office/drawing/2014/main" xmlns="" id="{A2796373-8C5E-C647-AA39-31C4077571B8}"/>
              </a:ext>
            </a:extLst>
          </p:cNvPr>
          <p:cNvGraphicFramePr>
            <a:graphicFrameLocks noGrp="1"/>
          </p:cNvGraphicFramePr>
          <p:nvPr>
            <p:extLst>
              <p:ext uri="{D42A27DB-BD31-4B8C-83A1-F6EECF244321}">
                <p14:modId xmlns:p14="http://schemas.microsoft.com/office/powerpoint/2010/main" val="128636003"/>
              </p:ext>
            </p:extLst>
          </p:nvPr>
        </p:nvGraphicFramePr>
        <p:xfrm>
          <a:off x="827584" y="1844824"/>
          <a:ext cx="6528048" cy="3059400"/>
        </p:xfrm>
        <a:graphic>
          <a:graphicData uri="http://schemas.openxmlformats.org/drawingml/2006/table">
            <a:tbl>
              <a:tblPr firstRow="1" bandRow="1">
                <a:tableStyleId>{F5AB1C69-6EDB-4FF4-983F-18BD219EF322}</a:tableStyleId>
              </a:tblPr>
              <a:tblGrid>
                <a:gridCol w="3264024">
                  <a:extLst>
                    <a:ext uri="{9D8B030D-6E8A-4147-A177-3AD203B41FA5}">
                      <a16:colId xmlns:a16="http://schemas.microsoft.com/office/drawing/2014/main" xmlns="" val="1332823499"/>
                    </a:ext>
                  </a:extLst>
                </a:gridCol>
                <a:gridCol w="3264024">
                  <a:extLst>
                    <a:ext uri="{9D8B030D-6E8A-4147-A177-3AD203B41FA5}">
                      <a16:colId xmlns:a16="http://schemas.microsoft.com/office/drawing/2014/main" xmlns="" val="483839427"/>
                    </a:ext>
                  </a:extLst>
                </a:gridCol>
              </a:tblGrid>
              <a:tr h="499080">
                <a:tc>
                  <a:txBody>
                    <a:bodyPr/>
                    <a:lstStyle/>
                    <a:p>
                      <a:r>
                        <a:rPr lang="en-US" dirty="0"/>
                        <a:t>Causes</a:t>
                      </a:r>
                    </a:p>
                  </a:txBody>
                  <a:tcPr/>
                </a:tc>
                <a:tc>
                  <a:txBody>
                    <a:bodyPr/>
                    <a:lstStyle/>
                    <a:p>
                      <a:r>
                        <a:rPr lang="en-US" dirty="0"/>
                        <a:t>Investigations</a:t>
                      </a:r>
                    </a:p>
                  </a:txBody>
                  <a:tcPr/>
                </a:tc>
                <a:extLst>
                  <a:ext uri="{0D108BD9-81ED-4DB2-BD59-A6C34878D82A}">
                    <a16:rowId xmlns:a16="http://schemas.microsoft.com/office/drawing/2014/main" xmlns="" val="672374270"/>
                  </a:ext>
                </a:extLst>
              </a:tr>
              <a:tr h="370840">
                <a:tc>
                  <a:txBody>
                    <a:bodyPr/>
                    <a:lstStyle/>
                    <a:p>
                      <a:r>
                        <a:rPr lang="en-US" dirty="0"/>
                        <a:t>Immune</a:t>
                      </a:r>
                    </a:p>
                    <a:p>
                      <a:r>
                        <a:rPr lang="en-US" dirty="0"/>
                        <a:t>Drugs</a:t>
                      </a:r>
                    </a:p>
                    <a:p>
                      <a:r>
                        <a:rPr lang="en-US" dirty="0"/>
                        <a:t>Acute or chronic infections</a:t>
                      </a:r>
                    </a:p>
                    <a:p>
                      <a:r>
                        <a:rPr lang="en-US" dirty="0"/>
                        <a:t>Marrow dysfunction</a:t>
                      </a:r>
                    </a:p>
                    <a:p>
                      <a:r>
                        <a:rPr lang="en-US" dirty="0"/>
                        <a:t>Liver disease</a:t>
                      </a:r>
                    </a:p>
                    <a:p>
                      <a:r>
                        <a:rPr lang="en-US" dirty="0"/>
                        <a:t>Hypersplenism</a:t>
                      </a:r>
                    </a:p>
                    <a:p>
                      <a:r>
                        <a:rPr lang="en-US" dirty="0" err="1"/>
                        <a:t>Haematinic</a:t>
                      </a:r>
                      <a:r>
                        <a:rPr lang="en-US" dirty="0"/>
                        <a:t> deficiency</a:t>
                      </a:r>
                    </a:p>
                    <a:p>
                      <a:r>
                        <a:rPr lang="en-US" dirty="0"/>
                        <a:t>Microangiopathic </a:t>
                      </a:r>
                      <a:r>
                        <a:rPr lang="en-US" dirty="0" err="1"/>
                        <a:t>haemolysis</a:t>
                      </a:r>
                      <a:endParaRPr lang="en-US" dirty="0"/>
                    </a:p>
                    <a:p>
                      <a:r>
                        <a:rPr lang="en-US" dirty="0"/>
                        <a:t>Pregnancy specific</a:t>
                      </a:r>
                    </a:p>
                  </a:txBody>
                  <a:tcPr/>
                </a:tc>
                <a:tc>
                  <a:txBody>
                    <a:bodyPr/>
                    <a:lstStyle/>
                    <a:p>
                      <a:r>
                        <a:rPr lang="en-US" dirty="0"/>
                        <a:t>Repeat FBC and blood film</a:t>
                      </a:r>
                    </a:p>
                    <a:p>
                      <a:r>
                        <a:rPr lang="en-US" dirty="0"/>
                        <a:t>Renal, liver function &amp; LDH</a:t>
                      </a:r>
                    </a:p>
                    <a:p>
                      <a:r>
                        <a:rPr lang="en-US" dirty="0"/>
                        <a:t>If bruising/bleeding – PT/PTT/fibrinogen</a:t>
                      </a:r>
                    </a:p>
                    <a:p>
                      <a:r>
                        <a:rPr lang="en-US" i="1" dirty="0"/>
                        <a:t>Consider discontinuing precipitating medication</a:t>
                      </a:r>
                    </a:p>
                  </a:txBody>
                  <a:tcPr/>
                </a:tc>
                <a:extLst>
                  <a:ext uri="{0D108BD9-81ED-4DB2-BD59-A6C34878D82A}">
                    <a16:rowId xmlns:a16="http://schemas.microsoft.com/office/drawing/2014/main" xmlns="" val="1740425371"/>
                  </a:ext>
                </a:extLst>
              </a:tr>
            </a:tbl>
          </a:graphicData>
        </a:graphic>
      </p:graphicFrame>
      <p:sp>
        <p:nvSpPr>
          <p:cNvPr id="5" name="TextBox 4">
            <a:extLst>
              <a:ext uri="{FF2B5EF4-FFF2-40B4-BE49-F238E27FC236}">
                <a16:creationId xmlns:a16="http://schemas.microsoft.com/office/drawing/2014/main" xmlns="" id="{6DDB75C0-14EA-EE4A-B893-2AEA955524F2}"/>
              </a:ext>
            </a:extLst>
          </p:cNvPr>
          <p:cNvSpPr txBox="1"/>
          <p:nvPr/>
        </p:nvSpPr>
        <p:spPr>
          <a:xfrm>
            <a:off x="827584" y="5085184"/>
            <a:ext cx="6552728" cy="92333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dirty="0">
                <a:ln>
                  <a:solidFill>
                    <a:sysClr val="windowText" lastClr="000000"/>
                  </a:solidFill>
                </a:ln>
                <a:solidFill>
                  <a:schemeClr val="tx1"/>
                </a:solidFill>
              </a:rPr>
              <a:t>RED FLAGS: </a:t>
            </a:r>
          </a:p>
          <a:p>
            <a:r>
              <a:rPr lang="en-US" dirty="0">
                <a:ln>
                  <a:solidFill>
                    <a:sysClr val="windowText" lastClr="000000"/>
                  </a:solidFill>
                </a:ln>
                <a:solidFill>
                  <a:schemeClr val="tx1"/>
                </a:solidFill>
              </a:rPr>
              <a:t>Bleeding, splenomegaly, lymphadenopathy, pregnancy, upcoming surgery</a:t>
            </a:r>
          </a:p>
        </p:txBody>
      </p:sp>
    </p:spTree>
    <p:extLst>
      <p:ext uri="{BB962C8B-B14F-4D97-AF65-F5344CB8AC3E}">
        <p14:creationId xmlns:p14="http://schemas.microsoft.com/office/powerpoint/2010/main" val="36427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6BF5D9-E4F4-C44C-AA5A-88F168ADAF3B}"/>
              </a:ext>
            </a:extLst>
          </p:cNvPr>
          <p:cNvSpPr>
            <a:spLocks noGrp="1"/>
          </p:cNvSpPr>
          <p:nvPr>
            <p:ph type="title"/>
          </p:nvPr>
        </p:nvSpPr>
        <p:spPr/>
        <p:txBody>
          <a:bodyPr/>
          <a:lstStyle/>
          <a:p>
            <a:r>
              <a:rPr lang="en-US" dirty="0">
                <a:solidFill>
                  <a:schemeClr val="accent1"/>
                </a:solidFill>
              </a:rPr>
              <a:t>Referral</a:t>
            </a:r>
          </a:p>
        </p:txBody>
      </p:sp>
      <p:sp>
        <p:nvSpPr>
          <p:cNvPr id="4" name="Straight Connector 3">
            <a:extLst>
              <a:ext uri="{FF2B5EF4-FFF2-40B4-BE49-F238E27FC236}">
                <a16:creationId xmlns:a16="http://schemas.microsoft.com/office/drawing/2014/main" xmlns="" id="{305D029B-58DF-8640-861E-47C9D4607F10}"/>
              </a:ext>
            </a:extLst>
          </p:cNvPr>
          <p:cNvSpPr/>
          <p:nvPr/>
        </p:nvSpPr>
        <p:spPr>
          <a:xfrm>
            <a:off x="8158288" y="3837207"/>
            <a:ext cx="397463" cy="1498792"/>
          </a:xfrm>
          <a:custGeom>
            <a:avLst/>
            <a:gdLst/>
            <a:ahLst/>
            <a:cxnLst/>
            <a:rect l="0" t="0" r="0" b="0"/>
            <a:pathLst>
              <a:path>
                <a:moveTo>
                  <a:pt x="0" y="0"/>
                </a:moveTo>
                <a:lnTo>
                  <a:pt x="0" y="1498792"/>
                </a:lnTo>
                <a:lnTo>
                  <a:pt x="397463" y="1498792"/>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 name="Straight Connector 4">
            <a:extLst>
              <a:ext uri="{FF2B5EF4-FFF2-40B4-BE49-F238E27FC236}">
                <a16:creationId xmlns:a16="http://schemas.microsoft.com/office/drawing/2014/main" xmlns="" id="{FB45F40C-F2C2-B240-9DAE-0FC1F0A18162}"/>
              </a:ext>
            </a:extLst>
          </p:cNvPr>
          <p:cNvSpPr/>
          <p:nvPr/>
        </p:nvSpPr>
        <p:spPr>
          <a:xfrm flipH="1">
            <a:off x="6185058" y="4244869"/>
            <a:ext cx="45719" cy="1967991"/>
          </a:xfrm>
          <a:custGeom>
            <a:avLst/>
            <a:gdLst/>
            <a:ahLst/>
            <a:cxnLst/>
            <a:rect l="0" t="0" r="0" b="0"/>
            <a:pathLst>
              <a:path>
                <a:moveTo>
                  <a:pt x="0" y="0"/>
                </a:moveTo>
                <a:lnTo>
                  <a:pt x="0" y="961029"/>
                </a:lnTo>
                <a:lnTo>
                  <a:pt x="111945" y="961029"/>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6" name="Straight Connector 5">
            <a:extLst>
              <a:ext uri="{FF2B5EF4-FFF2-40B4-BE49-F238E27FC236}">
                <a16:creationId xmlns:a16="http://schemas.microsoft.com/office/drawing/2014/main" xmlns="" id="{D19AB3FA-A186-6E4C-BDD0-707B8EC458AC}"/>
              </a:ext>
            </a:extLst>
          </p:cNvPr>
          <p:cNvSpPr/>
          <p:nvPr/>
        </p:nvSpPr>
        <p:spPr>
          <a:xfrm>
            <a:off x="3725741" y="4366705"/>
            <a:ext cx="314726" cy="833378"/>
          </a:xfrm>
          <a:custGeom>
            <a:avLst/>
            <a:gdLst/>
            <a:ahLst/>
            <a:cxnLst/>
            <a:rect l="0" t="0" r="0" b="0"/>
            <a:pathLst>
              <a:path>
                <a:moveTo>
                  <a:pt x="0" y="0"/>
                </a:moveTo>
                <a:lnTo>
                  <a:pt x="0" y="833378"/>
                </a:lnTo>
                <a:lnTo>
                  <a:pt x="314726" y="833378"/>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Straight Connector 6">
            <a:extLst>
              <a:ext uri="{FF2B5EF4-FFF2-40B4-BE49-F238E27FC236}">
                <a16:creationId xmlns:a16="http://schemas.microsoft.com/office/drawing/2014/main" xmlns="" id="{8CAD9984-D5EF-734D-BB04-8A75B6A32D9D}"/>
              </a:ext>
            </a:extLst>
          </p:cNvPr>
          <p:cNvSpPr/>
          <p:nvPr/>
        </p:nvSpPr>
        <p:spPr>
          <a:xfrm>
            <a:off x="1154523" y="3868599"/>
            <a:ext cx="160358" cy="1779967"/>
          </a:xfrm>
          <a:custGeom>
            <a:avLst/>
            <a:gdLst/>
            <a:ahLst/>
            <a:cxnLst/>
            <a:rect l="0" t="0" r="0" b="0"/>
            <a:pathLst>
              <a:path>
                <a:moveTo>
                  <a:pt x="0" y="0"/>
                </a:moveTo>
                <a:lnTo>
                  <a:pt x="0" y="1076962"/>
                </a:lnTo>
                <a:lnTo>
                  <a:pt x="153538" y="1076962"/>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8" name="Group 7">
            <a:extLst>
              <a:ext uri="{FF2B5EF4-FFF2-40B4-BE49-F238E27FC236}">
                <a16:creationId xmlns:a16="http://schemas.microsoft.com/office/drawing/2014/main" xmlns="" id="{85812956-E2BC-AB49-88DA-4D1FF2100DC4}"/>
              </a:ext>
            </a:extLst>
          </p:cNvPr>
          <p:cNvGrpSpPr/>
          <p:nvPr/>
        </p:nvGrpSpPr>
        <p:grpSpPr>
          <a:xfrm>
            <a:off x="230104" y="2453804"/>
            <a:ext cx="1763634" cy="1566014"/>
            <a:chOff x="71903" y="3114914"/>
            <a:chExt cx="1259228" cy="1195443"/>
          </a:xfrm>
          <a:solidFill>
            <a:schemeClr val="accent1">
              <a:lumMod val="40000"/>
              <a:lumOff val="60000"/>
            </a:schemeClr>
          </a:solidFill>
        </p:grpSpPr>
        <p:sp>
          <p:nvSpPr>
            <p:cNvPr id="30" name="Rounded Rectangle 29">
              <a:extLst>
                <a:ext uri="{FF2B5EF4-FFF2-40B4-BE49-F238E27FC236}">
                  <a16:creationId xmlns:a16="http://schemas.microsoft.com/office/drawing/2014/main" xmlns="" id="{9488486C-A341-724D-A34A-002C2AFFCD60}"/>
                </a:ext>
              </a:extLst>
            </p:cNvPr>
            <p:cNvSpPr/>
            <p:nvPr/>
          </p:nvSpPr>
          <p:spPr>
            <a:xfrm>
              <a:off x="71903" y="3114914"/>
              <a:ext cx="1259228" cy="1195443"/>
            </a:xfrm>
            <a:prstGeom prst="roundRect">
              <a:avLst/>
            </a:prstGeom>
            <a:grpFill/>
            <a:ln w="57150">
              <a:solidFill>
                <a:srgbClr val="FF0000"/>
              </a:solidFill>
              <a:prstDash val="sysDash"/>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1" name="Rounded Rectangle 8">
              <a:extLst>
                <a:ext uri="{FF2B5EF4-FFF2-40B4-BE49-F238E27FC236}">
                  <a16:creationId xmlns:a16="http://schemas.microsoft.com/office/drawing/2014/main" xmlns="" id="{ECDF5ADB-565D-8F41-973E-FC47F67572D5}"/>
                </a:ext>
              </a:extLst>
            </p:cNvPr>
            <p:cNvSpPr txBox="1"/>
            <p:nvPr/>
          </p:nvSpPr>
          <p:spPr>
            <a:xfrm>
              <a:off x="130260" y="3173271"/>
              <a:ext cx="1142514" cy="1078729"/>
            </a:xfrm>
            <a:prstGeom prst="rect">
              <a:avLst/>
            </a:prstGeom>
            <a:grpFill/>
            <a:ln w="57150">
              <a:noFill/>
              <a:prstDash val="sysDash"/>
            </a:ln>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ysClr val="windowText" lastClr="000000"/>
                  </a:solidFill>
                </a:rPr>
                <a:t>Platelet count </a:t>
              </a:r>
              <a:r>
                <a:rPr lang="en-US" sz="1400" b="1" kern="1200" dirty="0">
                  <a:solidFill>
                    <a:sysClr val="windowText" lastClr="000000"/>
                  </a:solidFill>
                </a:rPr>
                <a:t>&lt; 20 or bleeding or red cell fragments or blasts on film</a:t>
              </a:r>
              <a:endParaRPr lang="en-US" sz="1400" kern="1200" dirty="0">
                <a:solidFill>
                  <a:sysClr val="windowText" lastClr="000000"/>
                </a:solidFill>
              </a:endParaRPr>
            </a:p>
          </p:txBody>
        </p:sp>
      </p:grpSp>
      <p:grpSp>
        <p:nvGrpSpPr>
          <p:cNvPr id="9" name="Group 8">
            <a:extLst>
              <a:ext uri="{FF2B5EF4-FFF2-40B4-BE49-F238E27FC236}">
                <a16:creationId xmlns:a16="http://schemas.microsoft.com/office/drawing/2014/main" xmlns="" id="{7E3C4341-6EA4-7146-A443-18C01CD424AD}"/>
              </a:ext>
            </a:extLst>
          </p:cNvPr>
          <p:cNvGrpSpPr/>
          <p:nvPr/>
        </p:nvGrpSpPr>
        <p:grpSpPr>
          <a:xfrm>
            <a:off x="493124" y="4789856"/>
            <a:ext cx="1495498" cy="1328907"/>
            <a:chOff x="351365" y="4722867"/>
            <a:chExt cx="1495498" cy="1328907"/>
          </a:xfrm>
        </p:grpSpPr>
        <p:sp>
          <p:nvSpPr>
            <p:cNvPr id="28" name="Rounded Rectangle 27">
              <a:extLst>
                <a:ext uri="{FF2B5EF4-FFF2-40B4-BE49-F238E27FC236}">
                  <a16:creationId xmlns:a16="http://schemas.microsoft.com/office/drawing/2014/main" xmlns="" id="{D89B1F37-3978-4544-BCC4-FD33C6E0FEA6}"/>
                </a:ext>
              </a:extLst>
            </p:cNvPr>
            <p:cNvSpPr/>
            <p:nvPr/>
          </p:nvSpPr>
          <p:spPr>
            <a:xfrm>
              <a:off x="351365" y="4722867"/>
              <a:ext cx="1495498" cy="1328907"/>
            </a:xfrm>
            <a:prstGeom prst="roundRect">
              <a:avLst/>
            </a:prstGeom>
            <a:solidFill>
              <a:srgbClr val="E86D5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9" name="Rounded Rectangle 10">
              <a:extLst>
                <a:ext uri="{FF2B5EF4-FFF2-40B4-BE49-F238E27FC236}">
                  <a16:creationId xmlns:a16="http://schemas.microsoft.com/office/drawing/2014/main" xmlns="" id="{A3FBBE33-A8E3-E641-90E3-CAD51110E998}"/>
                </a:ext>
              </a:extLst>
            </p:cNvPr>
            <p:cNvSpPr txBox="1"/>
            <p:nvPr/>
          </p:nvSpPr>
          <p:spPr>
            <a:xfrm>
              <a:off x="416237" y="4787739"/>
              <a:ext cx="1365754" cy="11991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Text" lastClr="000000"/>
                  </a:solidFill>
                </a:rPr>
                <a:t>Urgent discussion with on call </a:t>
              </a:r>
              <a:r>
                <a:rPr lang="en-US" sz="1400" kern="1200" dirty="0" err="1">
                  <a:solidFill>
                    <a:sysClr val="windowText" lastClr="000000"/>
                  </a:solidFill>
                </a:rPr>
                <a:t>haematology</a:t>
              </a:r>
              <a:r>
                <a:rPr lang="en-US" sz="1400" kern="1200" dirty="0">
                  <a:solidFill>
                    <a:sysClr val="windowText" lastClr="000000"/>
                  </a:solidFill>
                </a:rPr>
                <a:t> SPR/consultant</a:t>
              </a:r>
            </a:p>
          </p:txBody>
        </p:sp>
      </p:grpSp>
      <p:grpSp>
        <p:nvGrpSpPr>
          <p:cNvPr id="10" name="Group 9">
            <a:extLst>
              <a:ext uri="{FF2B5EF4-FFF2-40B4-BE49-F238E27FC236}">
                <a16:creationId xmlns:a16="http://schemas.microsoft.com/office/drawing/2014/main" xmlns="" id="{84194664-5F0B-3042-BE80-839FF33A5E3C}"/>
              </a:ext>
            </a:extLst>
          </p:cNvPr>
          <p:cNvGrpSpPr/>
          <p:nvPr/>
        </p:nvGrpSpPr>
        <p:grpSpPr>
          <a:xfrm>
            <a:off x="2123728" y="1791394"/>
            <a:ext cx="2878173" cy="2717725"/>
            <a:chOff x="1858314" y="3117799"/>
            <a:chExt cx="2538322" cy="1506309"/>
          </a:xfrm>
          <a:solidFill>
            <a:schemeClr val="accent1">
              <a:lumMod val="40000"/>
              <a:lumOff val="60000"/>
            </a:schemeClr>
          </a:solidFill>
        </p:grpSpPr>
        <p:sp>
          <p:nvSpPr>
            <p:cNvPr id="26" name="Rounded Rectangle 25">
              <a:extLst>
                <a:ext uri="{FF2B5EF4-FFF2-40B4-BE49-F238E27FC236}">
                  <a16:creationId xmlns:a16="http://schemas.microsoft.com/office/drawing/2014/main" xmlns="" id="{B6E8708F-85AF-4643-BB43-98C1F536355B}"/>
                </a:ext>
              </a:extLst>
            </p:cNvPr>
            <p:cNvSpPr/>
            <p:nvPr/>
          </p:nvSpPr>
          <p:spPr>
            <a:xfrm>
              <a:off x="1858314" y="3117799"/>
              <a:ext cx="2538322" cy="1506309"/>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Rounded Rectangle 12">
              <a:extLst>
                <a:ext uri="{FF2B5EF4-FFF2-40B4-BE49-F238E27FC236}">
                  <a16:creationId xmlns:a16="http://schemas.microsoft.com/office/drawing/2014/main" xmlns="" id="{1ACFE154-6212-A047-85D8-2D5264D989FB}"/>
                </a:ext>
              </a:extLst>
            </p:cNvPr>
            <p:cNvSpPr txBox="1"/>
            <p:nvPr/>
          </p:nvSpPr>
          <p:spPr>
            <a:xfrm>
              <a:off x="1931846" y="3191331"/>
              <a:ext cx="2391258" cy="135924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Text" lastClr="000000"/>
                  </a:solidFill>
                </a:rPr>
                <a:t>Platelet</a:t>
              </a:r>
              <a:r>
                <a:rPr lang="en-US" sz="1200" kern="1200" baseline="0" dirty="0">
                  <a:solidFill>
                    <a:sysClr val="windowText" lastClr="000000"/>
                  </a:solidFill>
                </a:rPr>
                <a:t> count </a:t>
              </a:r>
              <a:r>
                <a:rPr lang="en-US" sz="1200" b="1" kern="1200" baseline="0" dirty="0">
                  <a:solidFill>
                    <a:sysClr val="windowText" lastClr="000000"/>
                  </a:solidFill>
                </a:rPr>
                <a:t>&lt; 50 x10</a:t>
              </a:r>
              <a:r>
                <a:rPr lang="en-US" sz="1200" b="1" kern="1200" baseline="30000" dirty="0">
                  <a:solidFill>
                    <a:sysClr val="windowText" lastClr="000000"/>
                  </a:solidFill>
                </a:rPr>
                <a:t>9</a:t>
              </a:r>
              <a:r>
                <a:rPr lang="en-US" sz="1200" b="1" kern="1200" baseline="0" dirty="0">
                  <a:solidFill>
                    <a:sysClr val="windowText" lastClr="000000"/>
                  </a:solidFill>
                </a:rPr>
                <a:t> </a:t>
              </a:r>
              <a:r>
                <a:rPr lang="en-US" sz="1200" kern="1200" baseline="0" dirty="0">
                  <a:solidFill>
                    <a:sysClr val="windowText" lastClr="000000"/>
                  </a:solidFill>
                </a:rPr>
                <a:t>/l (confirmed on repeat testing).</a:t>
              </a:r>
            </a:p>
            <a:p>
              <a:pPr marL="0" lvl="0" indent="0" algn="ctr" defTabSz="533400">
                <a:lnSpc>
                  <a:spcPct val="90000"/>
                </a:lnSpc>
                <a:spcBef>
                  <a:spcPct val="0"/>
                </a:spcBef>
                <a:spcAft>
                  <a:spcPct val="35000"/>
                </a:spcAft>
                <a:buNone/>
              </a:pPr>
              <a:r>
                <a:rPr lang="en-US" sz="1200" kern="1200" baseline="0" dirty="0">
                  <a:solidFill>
                    <a:sysClr val="windowText" lastClr="000000"/>
                  </a:solidFill>
                </a:rPr>
                <a:t>Platelet count </a:t>
              </a:r>
              <a:r>
                <a:rPr lang="en-US" sz="1200" b="1" kern="1200" baseline="0" dirty="0">
                  <a:solidFill>
                    <a:sysClr val="windowText" lastClr="000000"/>
                  </a:solidFill>
                </a:rPr>
                <a:t>50-100x10</a:t>
              </a:r>
              <a:r>
                <a:rPr lang="en-US" sz="1200" b="1" kern="1200" baseline="30000" dirty="0">
                  <a:solidFill>
                    <a:sysClr val="windowText" lastClr="000000"/>
                  </a:solidFill>
                </a:rPr>
                <a:t>9</a:t>
              </a:r>
              <a:r>
                <a:rPr lang="en-US" sz="1200" b="1" kern="1200" baseline="0" dirty="0">
                  <a:solidFill>
                    <a:sysClr val="windowText" lastClr="000000"/>
                  </a:solidFill>
                </a:rPr>
                <a:t> /l in association</a:t>
              </a:r>
              <a:r>
                <a:rPr lang="en-US" sz="1200" kern="1200" baseline="0" dirty="0">
                  <a:solidFill>
                    <a:sysClr val="windowText" lastClr="000000"/>
                  </a:solidFill>
                </a:rPr>
                <a:t> with: </a:t>
              </a:r>
            </a:p>
            <a:p>
              <a:pPr marL="171450" lvl="0" indent="-171450" algn="ctr" defTabSz="533400">
                <a:lnSpc>
                  <a:spcPct val="90000"/>
                </a:lnSpc>
                <a:spcBef>
                  <a:spcPct val="0"/>
                </a:spcBef>
                <a:spcAft>
                  <a:spcPct val="35000"/>
                </a:spcAft>
                <a:buFont typeface="Arial" panose="020B0604020202020204" pitchFamily="34" charset="0"/>
                <a:buChar char="•"/>
              </a:pPr>
              <a:r>
                <a:rPr lang="en-US" sz="1200" kern="1200" baseline="0" dirty="0">
                  <a:solidFill>
                    <a:sysClr val="windowText" lastClr="000000"/>
                  </a:solidFill>
                </a:rPr>
                <a:t>other </a:t>
              </a:r>
              <a:r>
                <a:rPr lang="en-US" sz="1200" kern="1200" baseline="0" dirty="0" err="1">
                  <a:solidFill>
                    <a:sysClr val="windowText" lastClr="000000"/>
                  </a:solidFill>
                </a:rPr>
                <a:t>cytopenias</a:t>
              </a:r>
              <a:r>
                <a:rPr lang="en-US" sz="1200" kern="1200" baseline="0" dirty="0">
                  <a:solidFill>
                    <a:sysClr val="windowText" lastClr="000000"/>
                  </a:solidFill>
                </a:rPr>
                <a:t> (</a:t>
              </a:r>
              <a:r>
                <a:rPr lang="en-US" sz="1200" kern="1200" baseline="0" dirty="0" err="1">
                  <a:solidFill>
                    <a:sysClr val="windowText" lastClr="000000"/>
                  </a:solidFill>
                </a:rPr>
                <a:t>Hb</a:t>
              </a:r>
              <a:r>
                <a:rPr lang="en-US" sz="1200" kern="1200" baseline="0" dirty="0">
                  <a:solidFill>
                    <a:sysClr val="windowText" lastClr="000000"/>
                  </a:solidFill>
                </a:rPr>
                <a:t> &lt;100 g/l, neutrophils &lt; 1x109/l),</a:t>
              </a:r>
            </a:p>
            <a:p>
              <a:pPr marL="171450" lvl="0" indent="-171450" algn="ctr" defTabSz="533400">
                <a:lnSpc>
                  <a:spcPct val="90000"/>
                </a:lnSpc>
                <a:spcBef>
                  <a:spcPct val="0"/>
                </a:spcBef>
                <a:spcAft>
                  <a:spcPct val="35000"/>
                </a:spcAft>
                <a:buFont typeface="Arial" panose="020B0604020202020204" pitchFamily="34" charset="0"/>
                <a:buChar char="•"/>
              </a:pPr>
              <a:r>
                <a:rPr lang="en-US" sz="1200" kern="1200" baseline="0" dirty="0">
                  <a:solidFill>
                    <a:sysClr val="windowText" lastClr="000000"/>
                  </a:solidFill>
                </a:rPr>
                <a:t>Splenomegaly</a:t>
              </a:r>
            </a:p>
            <a:p>
              <a:pPr marL="171450" lvl="0" indent="-171450" algn="ctr" defTabSz="533400">
                <a:lnSpc>
                  <a:spcPct val="90000"/>
                </a:lnSpc>
                <a:spcBef>
                  <a:spcPct val="0"/>
                </a:spcBef>
                <a:spcAft>
                  <a:spcPct val="35000"/>
                </a:spcAft>
                <a:buFont typeface="Arial" panose="020B0604020202020204" pitchFamily="34" charset="0"/>
                <a:buChar char="•"/>
              </a:pPr>
              <a:r>
                <a:rPr lang="en-US" sz="1200" kern="1200" baseline="0" dirty="0">
                  <a:solidFill>
                    <a:sysClr val="windowText" lastClr="000000"/>
                  </a:solidFill>
                </a:rPr>
                <a:t>Lymphadenopathy</a:t>
              </a:r>
            </a:p>
            <a:p>
              <a:pPr marL="171450" lvl="0" indent="-171450" algn="ctr" defTabSz="533400">
                <a:lnSpc>
                  <a:spcPct val="90000"/>
                </a:lnSpc>
                <a:spcBef>
                  <a:spcPct val="0"/>
                </a:spcBef>
                <a:spcAft>
                  <a:spcPct val="35000"/>
                </a:spcAft>
                <a:buFont typeface="Arial" panose="020B0604020202020204" pitchFamily="34" charset="0"/>
                <a:buChar char="•"/>
              </a:pPr>
              <a:r>
                <a:rPr lang="en-US" sz="1200" kern="1200" baseline="0" dirty="0">
                  <a:solidFill>
                    <a:sysClr val="windowText" lastClr="000000"/>
                  </a:solidFill>
                </a:rPr>
                <a:t>Pregnancy</a:t>
              </a:r>
            </a:p>
            <a:p>
              <a:pPr marL="171450" lvl="0" indent="-171450" algn="ctr" defTabSz="533400">
                <a:lnSpc>
                  <a:spcPct val="90000"/>
                </a:lnSpc>
                <a:spcBef>
                  <a:spcPct val="0"/>
                </a:spcBef>
                <a:spcAft>
                  <a:spcPct val="35000"/>
                </a:spcAft>
                <a:buFont typeface="Arial" panose="020B0604020202020204" pitchFamily="34" charset="0"/>
                <a:buChar char="•"/>
              </a:pPr>
              <a:r>
                <a:rPr lang="en-US" sz="1200" kern="1200" baseline="0" dirty="0">
                  <a:solidFill>
                    <a:sysClr val="windowText" lastClr="000000"/>
                  </a:solidFill>
                </a:rPr>
                <a:t> upcoming surgery</a:t>
              </a:r>
              <a:endParaRPr lang="en-US" sz="1200" kern="1200" dirty="0">
                <a:solidFill>
                  <a:sysClr val="windowText" lastClr="000000"/>
                </a:solidFill>
              </a:endParaRPr>
            </a:p>
          </p:txBody>
        </p:sp>
      </p:grpSp>
      <p:grpSp>
        <p:nvGrpSpPr>
          <p:cNvPr id="11" name="Group 10">
            <a:extLst>
              <a:ext uri="{FF2B5EF4-FFF2-40B4-BE49-F238E27FC236}">
                <a16:creationId xmlns:a16="http://schemas.microsoft.com/office/drawing/2014/main" xmlns="" id="{AECF85FD-3EB2-8F44-9B36-6E12958965AC}"/>
              </a:ext>
            </a:extLst>
          </p:cNvPr>
          <p:cNvGrpSpPr/>
          <p:nvPr/>
        </p:nvGrpSpPr>
        <p:grpSpPr>
          <a:xfrm>
            <a:off x="2815516" y="4863333"/>
            <a:ext cx="1770065" cy="1193259"/>
            <a:chOff x="2426872" y="4860858"/>
            <a:chExt cx="1337695" cy="1193259"/>
          </a:xfrm>
        </p:grpSpPr>
        <p:sp>
          <p:nvSpPr>
            <p:cNvPr id="24" name="Rounded Rectangle 23">
              <a:extLst>
                <a:ext uri="{FF2B5EF4-FFF2-40B4-BE49-F238E27FC236}">
                  <a16:creationId xmlns:a16="http://schemas.microsoft.com/office/drawing/2014/main" xmlns="" id="{1A2F4ED9-5EC3-184A-B053-BA874AB3EBA8}"/>
                </a:ext>
              </a:extLst>
            </p:cNvPr>
            <p:cNvSpPr/>
            <p:nvPr/>
          </p:nvSpPr>
          <p:spPr>
            <a:xfrm>
              <a:off x="2426872" y="4860858"/>
              <a:ext cx="1337695" cy="1193259"/>
            </a:xfrm>
            <a:prstGeom prst="roundRect">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Rounded Rectangle 14">
              <a:extLst>
                <a:ext uri="{FF2B5EF4-FFF2-40B4-BE49-F238E27FC236}">
                  <a16:creationId xmlns:a16="http://schemas.microsoft.com/office/drawing/2014/main" xmlns="" id="{898E0DED-65E8-FC4B-8936-18180680B6D3}"/>
                </a:ext>
              </a:extLst>
            </p:cNvPr>
            <p:cNvSpPr txBox="1"/>
            <p:nvPr/>
          </p:nvSpPr>
          <p:spPr>
            <a:xfrm>
              <a:off x="2485122" y="4919108"/>
              <a:ext cx="1221195" cy="10767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Text" lastClr="000000"/>
                  </a:solidFill>
                </a:rPr>
                <a:t>Refer for prompt OP assessment</a:t>
              </a:r>
            </a:p>
          </p:txBody>
        </p:sp>
      </p:grpSp>
      <p:grpSp>
        <p:nvGrpSpPr>
          <p:cNvPr id="12" name="Group 11">
            <a:extLst>
              <a:ext uri="{FF2B5EF4-FFF2-40B4-BE49-F238E27FC236}">
                <a16:creationId xmlns:a16="http://schemas.microsoft.com/office/drawing/2014/main" xmlns="" id="{2123D713-CF81-2C41-9B4C-9DA4BD7A8B37}"/>
              </a:ext>
            </a:extLst>
          </p:cNvPr>
          <p:cNvGrpSpPr/>
          <p:nvPr/>
        </p:nvGrpSpPr>
        <p:grpSpPr>
          <a:xfrm>
            <a:off x="5119221" y="2059115"/>
            <a:ext cx="1914399" cy="2233188"/>
            <a:chOff x="4540628" y="3114062"/>
            <a:chExt cx="1540554" cy="1409051"/>
          </a:xfrm>
          <a:solidFill>
            <a:schemeClr val="accent1">
              <a:lumMod val="40000"/>
              <a:lumOff val="60000"/>
            </a:schemeClr>
          </a:solidFill>
        </p:grpSpPr>
        <p:sp>
          <p:nvSpPr>
            <p:cNvPr id="22" name="Rounded Rectangle 21">
              <a:extLst>
                <a:ext uri="{FF2B5EF4-FFF2-40B4-BE49-F238E27FC236}">
                  <a16:creationId xmlns:a16="http://schemas.microsoft.com/office/drawing/2014/main" xmlns="" id="{44C44904-08FC-B941-8DB4-AF3146BC24C5}"/>
                </a:ext>
              </a:extLst>
            </p:cNvPr>
            <p:cNvSpPr/>
            <p:nvPr/>
          </p:nvSpPr>
          <p:spPr>
            <a:xfrm>
              <a:off x="4540628" y="3114062"/>
              <a:ext cx="1540554" cy="1409051"/>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16">
              <a:extLst>
                <a:ext uri="{FF2B5EF4-FFF2-40B4-BE49-F238E27FC236}">
                  <a16:creationId xmlns:a16="http://schemas.microsoft.com/office/drawing/2014/main" xmlns="" id="{B1FBA6C6-7212-8D41-9BE2-DD03751D009F}"/>
                </a:ext>
              </a:extLst>
            </p:cNvPr>
            <p:cNvSpPr txBox="1"/>
            <p:nvPr/>
          </p:nvSpPr>
          <p:spPr>
            <a:xfrm>
              <a:off x="4609412" y="3182846"/>
              <a:ext cx="1402986" cy="127148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400" dirty="0">
                  <a:solidFill>
                    <a:sysClr val="windowText" lastClr="000000"/>
                  </a:solidFill>
                </a:rPr>
                <a:t>P</a:t>
              </a:r>
              <a:r>
                <a:rPr lang="en-US" sz="1400" b="0" kern="1200" dirty="0">
                  <a:solidFill>
                    <a:sysClr val="windowText" lastClr="000000"/>
                  </a:solidFill>
                </a:rPr>
                <a:t>ersistent</a:t>
              </a:r>
              <a:r>
                <a:rPr lang="en-US" sz="1400" b="0" kern="1200" baseline="0" dirty="0">
                  <a:solidFill>
                    <a:sysClr val="windowText" lastClr="000000"/>
                  </a:solidFill>
                </a:rPr>
                <a:t> unexplained platelets </a:t>
              </a:r>
              <a:r>
                <a:rPr lang="en-US" sz="1400" b="1" kern="1200" baseline="0" dirty="0">
                  <a:solidFill>
                    <a:sysClr val="windowText" lastClr="000000"/>
                  </a:solidFill>
                </a:rPr>
                <a:t>&lt; 100x10</a:t>
              </a:r>
              <a:r>
                <a:rPr lang="en-US" sz="1400" b="1" kern="1200" baseline="30000" dirty="0">
                  <a:solidFill>
                    <a:sysClr val="windowText" lastClr="000000"/>
                  </a:solidFill>
                </a:rPr>
                <a:t>9</a:t>
              </a:r>
              <a:r>
                <a:rPr lang="en-US" sz="1400" b="1" kern="1200" baseline="0" dirty="0">
                  <a:solidFill>
                    <a:sysClr val="windowText" lastClr="000000"/>
                  </a:solidFill>
                </a:rPr>
                <a:t>/l</a:t>
              </a:r>
              <a:r>
                <a:rPr lang="en-US" sz="1400" b="0" kern="1200" baseline="0" dirty="0">
                  <a:solidFill>
                    <a:sysClr val="windowText" lastClr="000000"/>
                  </a:solidFill>
                </a:rPr>
                <a:t>, </a:t>
              </a:r>
            </a:p>
            <a:p>
              <a:pPr marL="0" lvl="0" indent="0" algn="ctr" defTabSz="533400">
                <a:lnSpc>
                  <a:spcPct val="90000"/>
                </a:lnSpc>
                <a:spcBef>
                  <a:spcPct val="0"/>
                </a:spcBef>
                <a:spcAft>
                  <a:spcPct val="35000"/>
                </a:spcAft>
                <a:buNone/>
              </a:pPr>
              <a:r>
                <a:rPr lang="en-US" sz="1400" dirty="0" err="1">
                  <a:solidFill>
                    <a:sysClr val="windowText" lastClr="000000"/>
                  </a:solidFill>
                </a:rPr>
                <a:t>T</a:t>
              </a:r>
              <a:r>
                <a:rPr lang="en-US" sz="1400" b="0" kern="1200" baseline="0" dirty="0" err="1">
                  <a:solidFill>
                    <a:sysClr val="windowText" lastClr="000000"/>
                  </a:solidFill>
                </a:rPr>
                <a:t>hrombocytpenia</a:t>
              </a:r>
              <a:r>
                <a:rPr lang="en-US" sz="1400" b="0" kern="1200" baseline="0" dirty="0">
                  <a:solidFill>
                    <a:sysClr val="windowText" lastClr="000000"/>
                  </a:solidFill>
                </a:rPr>
                <a:t> in patients with history of thrombosis</a:t>
              </a:r>
              <a:endParaRPr lang="en-US" sz="1400" b="0" kern="1200" dirty="0">
                <a:solidFill>
                  <a:sysClr val="windowText" lastClr="000000"/>
                </a:solidFill>
              </a:endParaRPr>
            </a:p>
          </p:txBody>
        </p:sp>
      </p:grpSp>
      <p:grpSp>
        <p:nvGrpSpPr>
          <p:cNvPr id="13" name="Group 12">
            <a:extLst>
              <a:ext uri="{FF2B5EF4-FFF2-40B4-BE49-F238E27FC236}">
                <a16:creationId xmlns:a16="http://schemas.microsoft.com/office/drawing/2014/main" xmlns="" id="{42CF7E24-1154-7E4C-9577-DC5DA1A927E2}"/>
              </a:ext>
            </a:extLst>
          </p:cNvPr>
          <p:cNvGrpSpPr/>
          <p:nvPr/>
        </p:nvGrpSpPr>
        <p:grpSpPr>
          <a:xfrm>
            <a:off x="5119221" y="4882533"/>
            <a:ext cx="1976402" cy="1140010"/>
            <a:chOff x="4806628" y="4914139"/>
            <a:chExt cx="1352429" cy="1140010"/>
          </a:xfrm>
        </p:grpSpPr>
        <p:sp>
          <p:nvSpPr>
            <p:cNvPr id="20" name="Rounded Rectangle 19">
              <a:extLst>
                <a:ext uri="{FF2B5EF4-FFF2-40B4-BE49-F238E27FC236}">
                  <a16:creationId xmlns:a16="http://schemas.microsoft.com/office/drawing/2014/main" xmlns="" id="{5F5F5413-F52F-F540-BE4B-A11E402DDDC5}"/>
                </a:ext>
              </a:extLst>
            </p:cNvPr>
            <p:cNvSpPr/>
            <p:nvPr/>
          </p:nvSpPr>
          <p:spPr>
            <a:xfrm>
              <a:off x="4806628" y="4914139"/>
              <a:ext cx="1352429" cy="1140010"/>
            </a:xfrm>
            <a:prstGeom prst="roundRect">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Rounded Rectangle 18">
              <a:extLst>
                <a:ext uri="{FF2B5EF4-FFF2-40B4-BE49-F238E27FC236}">
                  <a16:creationId xmlns:a16="http://schemas.microsoft.com/office/drawing/2014/main" xmlns="" id="{0F635D06-80B2-5E49-B2C9-7ABAB8BE89AC}"/>
                </a:ext>
              </a:extLst>
            </p:cNvPr>
            <p:cNvSpPr txBox="1"/>
            <p:nvPr/>
          </p:nvSpPr>
          <p:spPr>
            <a:xfrm>
              <a:off x="4862279" y="4969790"/>
              <a:ext cx="1241127" cy="10287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Text" lastClr="000000"/>
                  </a:solidFill>
                </a:rPr>
                <a:t>Refer for specialist opinion</a:t>
              </a:r>
            </a:p>
          </p:txBody>
        </p:sp>
      </p:grpSp>
      <p:grpSp>
        <p:nvGrpSpPr>
          <p:cNvPr id="14" name="Group 13">
            <a:extLst>
              <a:ext uri="{FF2B5EF4-FFF2-40B4-BE49-F238E27FC236}">
                <a16:creationId xmlns:a16="http://schemas.microsoft.com/office/drawing/2014/main" xmlns="" id="{DD0D03C6-599B-8E4F-AEC7-1ACEF6CC3496}"/>
              </a:ext>
            </a:extLst>
          </p:cNvPr>
          <p:cNvGrpSpPr/>
          <p:nvPr/>
        </p:nvGrpSpPr>
        <p:grpSpPr>
          <a:xfrm>
            <a:off x="7456935" y="2504155"/>
            <a:ext cx="1352314" cy="1400290"/>
            <a:chOff x="6232754" y="3114116"/>
            <a:chExt cx="1775261" cy="887630"/>
          </a:xfrm>
          <a:solidFill>
            <a:schemeClr val="accent1">
              <a:lumMod val="40000"/>
              <a:lumOff val="60000"/>
            </a:schemeClr>
          </a:solidFill>
        </p:grpSpPr>
        <p:sp>
          <p:nvSpPr>
            <p:cNvPr id="18" name="Rounded Rectangle 17">
              <a:extLst>
                <a:ext uri="{FF2B5EF4-FFF2-40B4-BE49-F238E27FC236}">
                  <a16:creationId xmlns:a16="http://schemas.microsoft.com/office/drawing/2014/main" xmlns="" id="{71F40AC6-6E18-854E-99A4-D7F225F4A5B4}"/>
                </a:ext>
              </a:extLst>
            </p:cNvPr>
            <p:cNvSpPr/>
            <p:nvPr/>
          </p:nvSpPr>
          <p:spPr>
            <a:xfrm>
              <a:off x="6232754" y="3114116"/>
              <a:ext cx="1775261" cy="88763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Rounded Rectangle 20">
              <a:extLst>
                <a:ext uri="{FF2B5EF4-FFF2-40B4-BE49-F238E27FC236}">
                  <a16:creationId xmlns:a16="http://schemas.microsoft.com/office/drawing/2014/main" xmlns="" id="{9A556681-E257-A448-AC90-FADD07A5A918}"/>
                </a:ext>
              </a:extLst>
            </p:cNvPr>
            <p:cNvSpPr txBox="1"/>
            <p:nvPr/>
          </p:nvSpPr>
          <p:spPr>
            <a:xfrm>
              <a:off x="6285673" y="3178056"/>
              <a:ext cx="1688599" cy="8009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600" kern="1200" dirty="0">
                  <a:solidFill>
                    <a:sysClr val="windowText" lastClr="000000"/>
                  </a:solidFill>
                  <a:effectLst/>
                </a:rPr>
                <a:t>Platelet clumping on film. </a:t>
              </a:r>
            </a:p>
          </p:txBody>
        </p:sp>
      </p:grpSp>
      <p:grpSp>
        <p:nvGrpSpPr>
          <p:cNvPr id="15" name="Group 14">
            <a:extLst>
              <a:ext uri="{FF2B5EF4-FFF2-40B4-BE49-F238E27FC236}">
                <a16:creationId xmlns:a16="http://schemas.microsoft.com/office/drawing/2014/main" xmlns="" id="{28940DC0-5E72-0748-AE71-13D1FB2BB15F}"/>
              </a:ext>
            </a:extLst>
          </p:cNvPr>
          <p:cNvGrpSpPr/>
          <p:nvPr/>
        </p:nvGrpSpPr>
        <p:grpSpPr>
          <a:xfrm>
            <a:off x="7202579" y="4845929"/>
            <a:ext cx="1774479" cy="1207962"/>
            <a:chOff x="6837682" y="4672717"/>
            <a:chExt cx="1775261" cy="1107221"/>
          </a:xfrm>
        </p:grpSpPr>
        <p:sp>
          <p:nvSpPr>
            <p:cNvPr id="16" name="Rounded Rectangle 15">
              <a:extLst>
                <a:ext uri="{FF2B5EF4-FFF2-40B4-BE49-F238E27FC236}">
                  <a16:creationId xmlns:a16="http://schemas.microsoft.com/office/drawing/2014/main" xmlns="" id="{5B20BDA4-5647-7941-A671-B315E3A71BDE}"/>
                </a:ext>
              </a:extLst>
            </p:cNvPr>
            <p:cNvSpPr/>
            <p:nvPr/>
          </p:nvSpPr>
          <p:spPr>
            <a:xfrm>
              <a:off x="6837682" y="4672717"/>
              <a:ext cx="1775261" cy="1107221"/>
            </a:xfrm>
            <a:prstGeom prst="roundRect">
              <a:avLst/>
            </a:prstGeom>
            <a:ln w="3175">
              <a:solidFill>
                <a:schemeClr val="bg1"/>
              </a:solidFill>
            </a:ln>
          </p:spPr>
          <p:style>
            <a:lnRef idx="3">
              <a:schemeClr val="lt1"/>
            </a:lnRef>
            <a:fillRef idx="1">
              <a:schemeClr val="accent5"/>
            </a:fillRef>
            <a:effectRef idx="1">
              <a:schemeClr val="accent5"/>
            </a:effectRef>
            <a:fontRef idx="minor">
              <a:schemeClr val="lt1"/>
            </a:fontRef>
          </p:style>
        </p:sp>
        <p:sp>
          <p:nvSpPr>
            <p:cNvPr id="17" name="Rounded Rectangle 22">
              <a:extLst>
                <a:ext uri="{FF2B5EF4-FFF2-40B4-BE49-F238E27FC236}">
                  <a16:creationId xmlns:a16="http://schemas.microsoft.com/office/drawing/2014/main" xmlns="" id="{DE42335A-3760-F74C-A026-256E825DE211}"/>
                </a:ext>
              </a:extLst>
            </p:cNvPr>
            <p:cNvSpPr txBox="1"/>
            <p:nvPr/>
          </p:nvSpPr>
          <p:spPr>
            <a:xfrm>
              <a:off x="6902490" y="4730185"/>
              <a:ext cx="1667161" cy="999121"/>
            </a:xfrm>
            <a:prstGeom prst="rect">
              <a:avLst/>
            </a:prstGeom>
            <a:ln w="3175">
              <a:noFill/>
            </a:ln>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Text" lastClr="000000"/>
                  </a:solidFill>
                </a:rPr>
                <a:t>no referral necessary if count &gt; 100x10</a:t>
              </a:r>
              <a:r>
                <a:rPr lang="en-US" sz="1400" kern="1200" baseline="30000" dirty="0">
                  <a:solidFill>
                    <a:sysClr val="windowText" lastClr="000000"/>
                  </a:solidFill>
                </a:rPr>
                <a:t>9</a:t>
              </a:r>
              <a:r>
                <a:rPr lang="en-US" sz="1400" kern="1200" dirty="0">
                  <a:solidFill>
                    <a:sysClr val="windowText" lastClr="000000"/>
                  </a:solidFill>
                </a:rPr>
                <a:t>/l on citrate sample. </a:t>
              </a:r>
            </a:p>
          </p:txBody>
        </p:sp>
      </p:grpSp>
    </p:spTree>
    <p:extLst>
      <p:ext uri="{BB962C8B-B14F-4D97-AF65-F5344CB8AC3E}">
        <p14:creationId xmlns:p14="http://schemas.microsoft.com/office/powerpoint/2010/main" val="1891155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ppt_x"/>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additive="base">
                                        <p:cTn id="57" dur="500" fill="hold"/>
                                        <p:tgtEl>
                                          <p:spTgt spid="4"/>
                                        </p:tgtEl>
                                        <p:attrNameLst>
                                          <p:attrName>ppt_x</p:attrName>
                                        </p:attrNameLst>
                                      </p:cBhvr>
                                      <p:tavLst>
                                        <p:tav tm="0">
                                          <p:val>
                                            <p:strVal val="#ppt_x"/>
                                          </p:val>
                                        </p:tav>
                                        <p:tav tm="100000">
                                          <p:val>
                                            <p:strVal val="#ppt_x"/>
                                          </p:val>
                                        </p:tav>
                                      </p:tavLst>
                                    </p:anim>
                                    <p:anim calcmode="lin" valueType="num">
                                      <p:cBhvr additive="base">
                                        <p:cTn id="5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Topics</a:t>
            </a:r>
          </a:p>
        </p:txBody>
      </p:sp>
      <p:graphicFrame>
        <p:nvGraphicFramePr>
          <p:cNvPr id="5" name="Diagram 4">
            <a:extLst>
              <a:ext uri="{FF2B5EF4-FFF2-40B4-BE49-F238E27FC236}">
                <a16:creationId xmlns:a16="http://schemas.microsoft.com/office/drawing/2014/main" xmlns="" id="{A941AFDC-860D-C147-AF8E-0D0F3609E785}"/>
              </a:ext>
            </a:extLst>
          </p:cNvPr>
          <p:cNvGraphicFramePr/>
          <p:nvPr>
            <p:extLst>
              <p:ext uri="{D42A27DB-BD31-4B8C-83A1-F6EECF244321}">
                <p14:modId xmlns:p14="http://schemas.microsoft.com/office/powerpoint/2010/main" val="3174449382"/>
              </p:ext>
            </p:extLst>
          </p:nvPr>
        </p:nvGraphicFramePr>
        <p:xfrm>
          <a:off x="1043608" y="1556792"/>
          <a:ext cx="7242448" cy="4856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xmlns="" id="{A8411662-E837-4A43-BD70-AABFB449830F}"/>
              </a:ext>
            </a:extLst>
          </p:cNvPr>
          <p:cNvSpPr txBox="1"/>
          <p:nvPr/>
        </p:nvSpPr>
        <p:spPr>
          <a:xfrm>
            <a:off x="539552" y="2074411"/>
            <a:ext cx="1944216" cy="1200329"/>
          </a:xfrm>
          <a:prstGeom prst="rect">
            <a:avLst/>
          </a:prstGeom>
          <a:noFill/>
        </p:spPr>
        <p:txBody>
          <a:bodyPr wrap="square" rtlCol="0">
            <a:spAutoFit/>
          </a:bodyPr>
          <a:lstStyle/>
          <a:p>
            <a:r>
              <a:rPr lang="en-US" dirty="0"/>
              <a:t>Questions and cases will be covered within each</a:t>
            </a:r>
          </a:p>
        </p:txBody>
      </p:sp>
    </p:spTree>
    <p:extLst>
      <p:ext uri="{BB962C8B-B14F-4D97-AF65-F5344CB8AC3E}">
        <p14:creationId xmlns:p14="http://schemas.microsoft.com/office/powerpoint/2010/main" val="2777612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A9D52-0B53-E14F-8B76-EC4AA479053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xmlns="" id="{51485ED7-771F-C846-885F-A8F7092F0913}"/>
              </a:ext>
            </a:extLst>
          </p:cNvPr>
          <p:cNvSpPr>
            <a:spLocks noGrp="1"/>
          </p:cNvSpPr>
          <p:nvPr>
            <p:ph sz="quarter" idx="1"/>
          </p:nvPr>
        </p:nvSpPr>
        <p:spPr/>
        <p:txBody>
          <a:bodyPr/>
          <a:lstStyle/>
          <a:p>
            <a:r>
              <a:rPr lang="en-US" dirty="0"/>
              <a:t>Questions</a:t>
            </a:r>
          </a:p>
          <a:p>
            <a:r>
              <a:rPr lang="en-US" dirty="0"/>
              <a:t>Cases</a:t>
            </a:r>
          </a:p>
        </p:txBody>
      </p:sp>
    </p:spTree>
    <p:extLst>
      <p:ext uri="{BB962C8B-B14F-4D97-AF65-F5344CB8AC3E}">
        <p14:creationId xmlns:p14="http://schemas.microsoft.com/office/powerpoint/2010/main" val="2459058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A3CB6C-14C9-994E-998F-16FD748844FA}"/>
              </a:ext>
            </a:extLst>
          </p:cNvPr>
          <p:cNvSpPr>
            <a:spLocks noGrp="1"/>
          </p:cNvSpPr>
          <p:nvPr>
            <p:ph type="title"/>
          </p:nvPr>
        </p:nvSpPr>
        <p:spPr/>
        <p:txBody>
          <a:bodyPr/>
          <a:lstStyle/>
          <a:p>
            <a:r>
              <a:rPr lang="en-US" dirty="0">
                <a:solidFill>
                  <a:schemeClr val="accent4"/>
                </a:solidFill>
              </a:rPr>
              <a:t>Neutropenia</a:t>
            </a:r>
          </a:p>
        </p:txBody>
      </p:sp>
      <p:graphicFrame>
        <p:nvGraphicFramePr>
          <p:cNvPr id="4" name="Table 3">
            <a:extLst>
              <a:ext uri="{FF2B5EF4-FFF2-40B4-BE49-F238E27FC236}">
                <a16:creationId xmlns:a16="http://schemas.microsoft.com/office/drawing/2014/main" xmlns="" id="{32287196-3328-3948-84D8-116AF2F79DA2}"/>
              </a:ext>
            </a:extLst>
          </p:cNvPr>
          <p:cNvGraphicFramePr>
            <a:graphicFrameLocks noGrp="1"/>
          </p:cNvGraphicFramePr>
          <p:nvPr>
            <p:extLst>
              <p:ext uri="{D42A27DB-BD31-4B8C-83A1-F6EECF244321}">
                <p14:modId xmlns:p14="http://schemas.microsoft.com/office/powerpoint/2010/main" val="4171775019"/>
              </p:ext>
            </p:extLst>
          </p:nvPr>
        </p:nvGraphicFramePr>
        <p:xfrm>
          <a:off x="1043608" y="1772816"/>
          <a:ext cx="6528048" cy="2510760"/>
        </p:xfrm>
        <a:graphic>
          <a:graphicData uri="http://schemas.openxmlformats.org/drawingml/2006/table">
            <a:tbl>
              <a:tblPr firstRow="1" bandRow="1">
                <a:tableStyleId>{5C22544A-7EE6-4342-B048-85BDC9FD1C3A}</a:tableStyleId>
              </a:tblPr>
              <a:tblGrid>
                <a:gridCol w="3264024">
                  <a:extLst>
                    <a:ext uri="{9D8B030D-6E8A-4147-A177-3AD203B41FA5}">
                      <a16:colId xmlns:a16="http://schemas.microsoft.com/office/drawing/2014/main" xmlns="" val="1332823499"/>
                    </a:ext>
                  </a:extLst>
                </a:gridCol>
                <a:gridCol w="3264024">
                  <a:extLst>
                    <a:ext uri="{9D8B030D-6E8A-4147-A177-3AD203B41FA5}">
                      <a16:colId xmlns:a16="http://schemas.microsoft.com/office/drawing/2014/main" xmlns="" val="483839427"/>
                    </a:ext>
                  </a:extLst>
                </a:gridCol>
              </a:tblGrid>
              <a:tr h="499080">
                <a:tc>
                  <a:txBody>
                    <a:bodyPr/>
                    <a:lstStyle/>
                    <a:p>
                      <a:r>
                        <a:rPr lang="en-US" dirty="0"/>
                        <a:t>Causes</a:t>
                      </a:r>
                    </a:p>
                  </a:txBody>
                  <a:tcPr/>
                </a:tc>
                <a:tc>
                  <a:txBody>
                    <a:bodyPr/>
                    <a:lstStyle/>
                    <a:p>
                      <a:r>
                        <a:rPr lang="en-US" dirty="0"/>
                        <a:t>Investigations</a:t>
                      </a:r>
                    </a:p>
                  </a:txBody>
                  <a:tcPr/>
                </a:tc>
                <a:extLst>
                  <a:ext uri="{0D108BD9-81ED-4DB2-BD59-A6C34878D82A}">
                    <a16:rowId xmlns:a16="http://schemas.microsoft.com/office/drawing/2014/main" xmlns="" val="672374270"/>
                  </a:ext>
                </a:extLst>
              </a:tr>
              <a:tr h="370840">
                <a:tc>
                  <a:txBody>
                    <a:bodyPr/>
                    <a:lstStyle/>
                    <a:p>
                      <a:r>
                        <a:rPr lang="en-US" b="1" dirty="0"/>
                        <a:t>Transient</a:t>
                      </a:r>
                      <a:r>
                        <a:rPr lang="en-US" dirty="0"/>
                        <a:t> – viral infections</a:t>
                      </a:r>
                    </a:p>
                    <a:p>
                      <a:r>
                        <a:rPr lang="en-US" b="1" dirty="0"/>
                        <a:t>Persistent</a:t>
                      </a:r>
                      <a:r>
                        <a:rPr lang="en-US" dirty="0"/>
                        <a:t>:</a:t>
                      </a:r>
                    </a:p>
                    <a:p>
                      <a:r>
                        <a:rPr lang="en-US" dirty="0"/>
                        <a:t>Benign ethnic neutropenia, autoimmune</a:t>
                      </a:r>
                    </a:p>
                    <a:p>
                      <a:r>
                        <a:rPr lang="en-US" dirty="0"/>
                        <a:t>Splenomegaly</a:t>
                      </a:r>
                    </a:p>
                    <a:p>
                      <a:r>
                        <a:rPr lang="en-US" dirty="0"/>
                        <a:t>Drug related</a:t>
                      </a:r>
                    </a:p>
                    <a:p>
                      <a:r>
                        <a:rPr lang="en-US" dirty="0" err="1"/>
                        <a:t>Haematological</a:t>
                      </a:r>
                      <a:r>
                        <a:rPr lang="en-US" dirty="0"/>
                        <a:t> disorders</a:t>
                      </a:r>
                    </a:p>
                  </a:txBody>
                  <a:tcPr/>
                </a:tc>
                <a:tc>
                  <a:txBody>
                    <a:bodyPr/>
                    <a:lstStyle/>
                    <a:p>
                      <a:r>
                        <a:rPr lang="en-US" dirty="0"/>
                        <a:t>Blood film</a:t>
                      </a:r>
                    </a:p>
                    <a:p>
                      <a:r>
                        <a:rPr lang="en-US" dirty="0"/>
                        <a:t>Thorough history</a:t>
                      </a:r>
                    </a:p>
                    <a:p>
                      <a:endParaRPr lang="en-US" dirty="0"/>
                    </a:p>
                  </a:txBody>
                  <a:tcPr/>
                </a:tc>
                <a:extLst>
                  <a:ext uri="{0D108BD9-81ED-4DB2-BD59-A6C34878D82A}">
                    <a16:rowId xmlns:a16="http://schemas.microsoft.com/office/drawing/2014/main" xmlns="" val="1740425371"/>
                  </a:ext>
                </a:extLst>
              </a:tr>
            </a:tbl>
          </a:graphicData>
        </a:graphic>
      </p:graphicFrame>
      <p:sp>
        <p:nvSpPr>
          <p:cNvPr id="5" name="TextBox 4">
            <a:extLst>
              <a:ext uri="{FF2B5EF4-FFF2-40B4-BE49-F238E27FC236}">
                <a16:creationId xmlns:a16="http://schemas.microsoft.com/office/drawing/2014/main" xmlns="" id="{18DE7D81-2A72-2F45-BF50-6607498D8ADB}"/>
              </a:ext>
            </a:extLst>
          </p:cNvPr>
          <p:cNvSpPr txBox="1"/>
          <p:nvPr/>
        </p:nvSpPr>
        <p:spPr>
          <a:xfrm>
            <a:off x="1115616" y="4866807"/>
            <a:ext cx="6480720" cy="923330"/>
          </a:xfrm>
          <a:prstGeom prst="rect">
            <a:avLst/>
          </a:prstGeom>
          <a:ln w="9525">
            <a:solidFill>
              <a:schemeClr val="tx1"/>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dirty="0">
                <a:ln>
                  <a:solidFill>
                    <a:sysClr val="windowText" lastClr="000000"/>
                  </a:solidFill>
                </a:ln>
                <a:solidFill>
                  <a:schemeClr val="tx1"/>
                </a:solidFill>
              </a:rPr>
              <a:t>RED FLAGS: </a:t>
            </a:r>
          </a:p>
          <a:p>
            <a:r>
              <a:rPr lang="en-US" dirty="0">
                <a:ln>
                  <a:solidFill>
                    <a:sysClr val="windowText" lastClr="000000"/>
                  </a:solidFill>
                </a:ln>
                <a:solidFill>
                  <a:schemeClr val="tx1"/>
                </a:solidFill>
              </a:rPr>
              <a:t>Neutrophil count &lt; 1 </a:t>
            </a:r>
          </a:p>
          <a:p>
            <a:r>
              <a:rPr lang="en-US" dirty="0">
                <a:ln>
                  <a:solidFill>
                    <a:sysClr val="windowText" lastClr="000000"/>
                  </a:solidFill>
                </a:ln>
                <a:solidFill>
                  <a:schemeClr val="tx1"/>
                </a:solidFill>
              </a:rPr>
              <a:t>Fever</a:t>
            </a:r>
          </a:p>
        </p:txBody>
      </p:sp>
    </p:spTree>
    <p:extLst>
      <p:ext uri="{BB962C8B-B14F-4D97-AF65-F5344CB8AC3E}">
        <p14:creationId xmlns:p14="http://schemas.microsoft.com/office/powerpoint/2010/main" val="202805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1FFB59-B124-584F-859F-9BB087EF1655}"/>
              </a:ext>
            </a:extLst>
          </p:cNvPr>
          <p:cNvSpPr>
            <a:spLocks noGrp="1"/>
          </p:cNvSpPr>
          <p:nvPr>
            <p:ph type="title"/>
          </p:nvPr>
        </p:nvSpPr>
        <p:spPr/>
        <p:txBody>
          <a:bodyPr/>
          <a:lstStyle/>
          <a:p>
            <a:r>
              <a:rPr lang="en-US" dirty="0">
                <a:solidFill>
                  <a:schemeClr val="accent4"/>
                </a:solidFill>
              </a:rPr>
              <a:t>Referral</a:t>
            </a:r>
          </a:p>
        </p:txBody>
      </p:sp>
      <p:sp>
        <p:nvSpPr>
          <p:cNvPr id="4" name="_s1162">
            <a:extLst>
              <a:ext uri="{FF2B5EF4-FFF2-40B4-BE49-F238E27FC236}">
                <a16:creationId xmlns:a16="http://schemas.microsoft.com/office/drawing/2014/main" xmlns="" id="{86F8953A-2BD6-DC4F-8F62-9C3367EE84CA}"/>
              </a:ext>
            </a:extLst>
          </p:cNvPr>
          <p:cNvSpPr>
            <a:spLocks/>
          </p:cNvSpPr>
          <p:nvPr/>
        </p:nvSpPr>
        <p:spPr bwMode="auto">
          <a:xfrm>
            <a:off x="1113908" y="1671700"/>
            <a:ext cx="2284247" cy="671856"/>
          </a:xfrm>
          <a:prstGeom prst="roundRect">
            <a:avLst>
              <a:gd name="adj" fmla="val 16667"/>
            </a:avLst>
          </a:prstGeom>
          <a:solidFill>
            <a:schemeClr val="accent1">
              <a:lumMod val="40000"/>
              <a:lumOff val="60000"/>
            </a:schemeClr>
          </a:solidFill>
          <a:ln w="9525">
            <a:solidFill>
              <a:srgbClr val="000000"/>
            </a:solidFill>
            <a:round/>
            <a:headEnd/>
            <a:tailEnd/>
          </a:ln>
        </p:spPr>
        <p:txBody>
          <a:bodyPr rot="0" vert="horz" wrap="square" lIns="0" tIns="0" rIns="0" bIns="0" anchor="ctr" anchorCtr="0" upright="1">
            <a:noAutofit/>
          </a:bodyPr>
          <a:lstStyle/>
          <a:p>
            <a:pPr algn="ctr">
              <a:lnSpc>
                <a:spcPct val="115000"/>
              </a:lnSpc>
              <a:spcAft>
                <a:spcPts val="1000"/>
              </a:spcAft>
            </a:pPr>
            <a:r>
              <a:rPr lang="en-GB" sz="1200" b="1" dirty="0">
                <a:effectLst/>
                <a:latin typeface="Georgia" panose="02040502050405020303" pitchFamily="18" charset="0"/>
                <a:ea typeface="Calibri" panose="020F0502020204030204" pitchFamily="34" charset="0"/>
                <a:cs typeface="Times New Roman" panose="02020603050405020304" pitchFamily="18" charset="0"/>
              </a:rPr>
              <a:t>Neutrophils &lt; 1x10</a:t>
            </a:r>
            <a:r>
              <a:rPr lang="en-GB" sz="1200" b="1" baseline="30000" dirty="0">
                <a:effectLst/>
                <a:latin typeface="Georgia" panose="02040502050405020303" pitchFamily="18" charset="0"/>
                <a:ea typeface="Calibri" panose="020F0502020204030204" pitchFamily="34" charset="0"/>
                <a:cs typeface="Times New Roman" panose="02020603050405020304" pitchFamily="18" charset="0"/>
              </a:rPr>
              <a:t>9</a:t>
            </a:r>
            <a:r>
              <a:rPr lang="en-GB" sz="1200" b="1" dirty="0">
                <a:effectLst/>
                <a:latin typeface="Georgia" panose="02040502050405020303" pitchFamily="18" charset="0"/>
                <a:ea typeface="Calibri" panose="020F0502020204030204" pitchFamily="34" charset="0"/>
                <a:cs typeface="Times New Roman" panose="02020603050405020304" pitchFamily="18" charset="0"/>
              </a:rPr>
              <a:t>/L </a:t>
            </a:r>
            <a:endParaRPr lang="en-GB" sz="12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5" name="_s1164">
            <a:extLst>
              <a:ext uri="{FF2B5EF4-FFF2-40B4-BE49-F238E27FC236}">
                <a16:creationId xmlns:a16="http://schemas.microsoft.com/office/drawing/2014/main" xmlns="" id="{9DB6F137-6074-4B48-B65D-D149986E7DB2}"/>
              </a:ext>
            </a:extLst>
          </p:cNvPr>
          <p:cNvSpPr>
            <a:spLocks/>
          </p:cNvSpPr>
          <p:nvPr/>
        </p:nvSpPr>
        <p:spPr bwMode="auto">
          <a:xfrm>
            <a:off x="5504510" y="1639779"/>
            <a:ext cx="2254134" cy="671856"/>
          </a:xfrm>
          <a:prstGeom prst="roundRect">
            <a:avLst>
              <a:gd name="adj" fmla="val 16667"/>
            </a:avLst>
          </a:prstGeom>
          <a:solidFill>
            <a:schemeClr val="accent1">
              <a:lumMod val="40000"/>
              <a:lumOff val="60000"/>
            </a:schemeClr>
          </a:solidFill>
          <a:ln w="9525">
            <a:solidFill>
              <a:srgbClr val="000000"/>
            </a:solidFill>
            <a:round/>
            <a:headEnd/>
            <a:tailEnd/>
          </a:ln>
        </p:spPr>
        <p:txBody>
          <a:bodyPr rot="0" vert="horz" wrap="square" lIns="0" tIns="0" rIns="0" bIns="0" anchor="ctr" anchorCtr="0" upright="1">
            <a:noAutofit/>
          </a:bodyPr>
          <a:lstStyle/>
          <a:p>
            <a:pPr algn="ctr">
              <a:lnSpc>
                <a:spcPct val="115000"/>
              </a:lnSpc>
              <a:spcAft>
                <a:spcPts val="1000"/>
              </a:spcAft>
            </a:pPr>
            <a:r>
              <a:rPr lang="en-GB" sz="1200" b="1" dirty="0">
                <a:effectLst/>
                <a:latin typeface="Georgia" panose="02040502050405020303" pitchFamily="18" charset="0"/>
                <a:ea typeface="Calibri" panose="020F0502020204030204" pitchFamily="34" charset="0"/>
                <a:cs typeface="Times New Roman" panose="02020603050405020304" pitchFamily="18" charset="0"/>
              </a:rPr>
              <a:t>Neutrophils 1-1.5x10</a:t>
            </a:r>
            <a:r>
              <a:rPr lang="en-GB" sz="1200" b="1" baseline="30000" dirty="0">
                <a:effectLst/>
                <a:latin typeface="Georgia" panose="02040502050405020303" pitchFamily="18" charset="0"/>
                <a:ea typeface="Calibri" panose="020F0502020204030204" pitchFamily="34" charset="0"/>
                <a:cs typeface="Times New Roman" panose="02020603050405020304" pitchFamily="18" charset="0"/>
              </a:rPr>
              <a:t>9</a:t>
            </a:r>
            <a:r>
              <a:rPr lang="en-GB" sz="1200" b="1" dirty="0">
                <a:effectLst/>
                <a:latin typeface="Georgia" panose="02040502050405020303" pitchFamily="18" charset="0"/>
                <a:ea typeface="Calibri" panose="020F0502020204030204" pitchFamily="34" charset="0"/>
                <a:cs typeface="Times New Roman" panose="02020603050405020304" pitchFamily="18" charset="0"/>
              </a:rPr>
              <a:t>/l</a:t>
            </a:r>
            <a:endParaRPr lang="en-GB" sz="12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6" name="_s1166">
            <a:extLst>
              <a:ext uri="{FF2B5EF4-FFF2-40B4-BE49-F238E27FC236}">
                <a16:creationId xmlns:a16="http://schemas.microsoft.com/office/drawing/2014/main" xmlns="" id="{6E0C2D08-89A4-3442-AF37-C10858022E48}"/>
              </a:ext>
            </a:extLst>
          </p:cNvPr>
          <p:cNvSpPr>
            <a:spLocks/>
          </p:cNvSpPr>
          <p:nvPr/>
        </p:nvSpPr>
        <p:spPr bwMode="auto">
          <a:xfrm>
            <a:off x="304474" y="3051326"/>
            <a:ext cx="1284605" cy="1902162"/>
          </a:xfrm>
          <a:prstGeom prst="roundRect">
            <a:avLst>
              <a:gd name="adj" fmla="val 16667"/>
            </a:avLst>
          </a:prstGeom>
          <a:solidFill>
            <a:srgbClr val="E86D57"/>
          </a:solidFill>
          <a:ln w="38100">
            <a:solidFill>
              <a:srgbClr val="C00000"/>
            </a:solidFill>
            <a:prstDash val="sysDash"/>
            <a:round/>
            <a:headEnd/>
            <a:tailEnd/>
          </a:ln>
        </p:spPr>
        <p:txBody>
          <a:bodyPr rot="0" vert="horz" wrap="square" lIns="0" tIns="0" rIns="0" bIns="0" anchor="ctr" anchorCtr="0" upright="1">
            <a:noAutofit/>
          </a:bodyPr>
          <a:lstStyle/>
          <a:p>
            <a:pPr algn="ctr">
              <a:lnSpc>
                <a:spcPct val="115000"/>
              </a:lnSpc>
              <a:spcAft>
                <a:spcPts val="1000"/>
              </a:spcAft>
            </a:pPr>
            <a:r>
              <a:rPr lang="en-GB" sz="1400" dirty="0">
                <a:effectLst/>
                <a:latin typeface="Georgia" panose="02040502050405020303" pitchFamily="18" charset="0"/>
                <a:ea typeface="Calibri" panose="020F0502020204030204" pitchFamily="34" charset="0"/>
                <a:cs typeface="Times New Roman" panose="02020603050405020304" pitchFamily="18" charset="0"/>
              </a:rPr>
              <a:t>Patient unwell/febrile – </a:t>
            </a:r>
            <a:r>
              <a:rPr lang="en-GB" sz="1400" b="1" dirty="0">
                <a:effectLst/>
                <a:latin typeface="Georgia" panose="02040502050405020303" pitchFamily="18" charset="0"/>
                <a:ea typeface="Calibri" panose="020F0502020204030204" pitchFamily="34" charset="0"/>
                <a:cs typeface="Times New Roman" panose="02020603050405020304" pitchFamily="18" charset="0"/>
              </a:rPr>
              <a:t>URGENT ADMISSION</a:t>
            </a:r>
            <a:endParaRPr lang="en-GB" sz="14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7" name="_s1170">
            <a:extLst>
              <a:ext uri="{FF2B5EF4-FFF2-40B4-BE49-F238E27FC236}">
                <a16:creationId xmlns:a16="http://schemas.microsoft.com/office/drawing/2014/main" xmlns="" id="{A77122CB-49EE-4741-BE6C-2E0C2D5FE870}"/>
              </a:ext>
            </a:extLst>
          </p:cNvPr>
          <p:cNvSpPr>
            <a:spLocks/>
          </p:cNvSpPr>
          <p:nvPr/>
        </p:nvSpPr>
        <p:spPr bwMode="auto">
          <a:xfrm>
            <a:off x="1838418" y="3027704"/>
            <a:ext cx="2183130" cy="1902162"/>
          </a:xfrm>
          <a:prstGeom prst="roundRect">
            <a:avLst>
              <a:gd name="adj" fmla="val 16667"/>
            </a:avLst>
          </a:prstGeom>
          <a:solidFill>
            <a:srgbClr val="FFC000"/>
          </a:solidFill>
          <a:ln w="9525">
            <a:solidFill>
              <a:srgbClr val="000000"/>
            </a:solidFill>
            <a:round/>
            <a:headEnd/>
            <a:tailEnd/>
          </a:ln>
        </p:spPr>
        <p:txBody>
          <a:bodyPr rot="0" vert="horz" wrap="square" lIns="0" tIns="0" rIns="0" bIns="0" anchor="ctr" anchorCtr="0" upright="1">
            <a:noAutofit/>
          </a:bodyPr>
          <a:lstStyle/>
          <a:p>
            <a:pPr algn="ctr">
              <a:lnSpc>
                <a:spcPct val="115000"/>
              </a:lnSpc>
              <a:spcAft>
                <a:spcPts val="1000"/>
              </a:spcAft>
            </a:pPr>
            <a:r>
              <a:rPr lang="en-GB" sz="1200" dirty="0">
                <a:effectLst/>
                <a:latin typeface="Georgia" panose="02040502050405020303" pitchFamily="18" charset="0"/>
                <a:ea typeface="Calibri" panose="020F0502020204030204" pitchFamily="34" charset="0"/>
                <a:cs typeface="Times New Roman" panose="02020603050405020304" pitchFamily="18" charset="0"/>
              </a:rPr>
              <a:t>Patient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well</a:t>
            </a:r>
            <a:r>
              <a:rPr lang="en-GB" sz="1200" dirty="0">
                <a:latin typeface="Georgia" panose="02040502050405020303" pitchFamily="18" charset="0"/>
                <a:ea typeface="Calibri" panose="020F0502020204030204" pitchFamily="34" charset="0"/>
                <a:cs typeface="Times New Roman" panose="02020603050405020304" pitchFamily="18" charset="0"/>
              </a:rPr>
              <a:t>:</a:t>
            </a:r>
            <a:br>
              <a:rPr lang="en-GB" sz="1200" dirty="0">
                <a:latin typeface="Georgia" panose="02040502050405020303" pitchFamily="18" charset="0"/>
                <a:ea typeface="Calibri" panose="020F0502020204030204" pitchFamily="34" charset="0"/>
                <a:cs typeface="Times New Roman" panose="02020603050405020304" pitchFamily="18" charset="0"/>
              </a:rPr>
            </a:br>
            <a:r>
              <a:rPr lang="en-GB" sz="1200" dirty="0">
                <a:effectLst/>
                <a:latin typeface="Georgia" panose="02040502050405020303" pitchFamily="18" charset="0"/>
                <a:ea typeface="Calibri" panose="020F0502020204030204" pitchFamily="34" charset="0"/>
                <a:cs typeface="Times New Roman" panose="02020603050405020304" pitchFamily="18" charset="0"/>
              </a:rPr>
              <a:t> </a:t>
            </a:r>
            <a:r>
              <a:rPr lang="en-GB" sz="1200" dirty="0">
                <a:latin typeface="Georgia" panose="02040502050405020303" pitchFamily="18" charset="0"/>
                <a:ea typeface="Calibri" panose="020F0502020204030204" pitchFamily="34" charset="0"/>
                <a:cs typeface="Times New Roman" panose="02020603050405020304" pitchFamily="18" charset="0"/>
              </a:rPr>
              <a:t>R</a:t>
            </a:r>
            <a:r>
              <a:rPr lang="en-GB" sz="1200" dirty="0">
                <a:effectLst/>
                <a:latin typeface="Georgia" panose="02040502050405020303" pitchFamily="18" charset="0"/>
                <a:ea typeface="Calibri" panose="020F0502020204030204" pitchFamily="34" charset="0"/>
                <a:cs typeface="Times New Roman" panose="02020603050405020304" pitchFamily="18" charset="0"/>
              </a:rPr>
              <a:t>eview medications, &amp; inform patient to report promptly if fever.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Repeat FBC</a:t>
            </a:r>
            <a:r>
              <a:rPr lang="en-GB" sz="1200" dirty="0">
                <a:effectLst/>
                <a:latin typeface="Georgia" panose="02040502050405020303" pitchFamily="18" charset="0"/>
                <a:ea typeface="Calibri" panose="020F0502020204030204" pitchFamily="34" charset="0"/>
                <a:cs typeface="Times New Roman" panose="02020603050405020304" pitchFamily="18" charset="0"/>
              </a:rPr>
              <a:t> with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blood film in 48</a:t>
            </a:r>
            <a:r>
              <a:rPr lang="en-GB" sz="1200" dirty="0">
                <a:effectLst/>
                <a:latin typeface="Georgia" panose="02040502050405020303" pitchFamily="18" charset="0"/>
                <a:ea typeface="Calibri" panose="020F0502020204030204" pitchFamily="34" charset="0"/>
                <a:cs typeface="Times New Roman" panose="02020603050405020304" pitchFamily="18" charset="0"/>
              </a:rPr>
              <a:t> hours and again in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2 weeks</a:t>
            </a:r>
            <a:r>
              <a:rPr lang="en-GB" sz="1200" dirty="0">
                <a:effectLst/>
                <a:latin typeface="Georgia" panose="02040502050405020303" pitchFamily="18" charset="0"/>
                <a:ea typeface="Calibri" panose="020F0502020204030204" pitchFamily="34" charset="0"/>
                <a:cs typeface="Times New Roman" panose="02020603050405020304" pitchFamily="18" charset="0"/>
              </a:rPr>
              <a:t>. </a:t>
            </a:r>
            <a:br>
              <a:rPr lang="en-GB" sz="1200" dirty="0">
                <a:effectLst/>
                <a:latin typeface="Georgia" panose="02040502050405020303" pitchFamily="18" charset="0"/>
                <a:ea typeface="Calibri" panose="020F0502020204030204" pitchFamily="34" charset="0"/>
                <a:cs typeface="Times New Roman" panose="02020603050405020304" pitchFamily="18" charset="0"/>
              </a:rPr>
            </a:br>
            <a:r>
              <a:rPr lang="en-GB" sz="1200" dirty="0">
                <a:effectLst/>
                <a:latin typeface="Georgia" panose="02040502050405020303" pitchFamily="18" charset="0"/>
                <a:ea typeface="Calibri" panose="020F0502020204030204" pitchFamily="34" charset="0"/>
                <a:cs typeface="Times New Roman" panose="02020603050405020304" pitchFamily="18" charset="0"/>
              </a:rPr>
              <a:t>If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persists</a:t>
            </a:r>
            <a:r>
              <a:rPr lang="en-GB" sz="1200" dirty="0">
                <a:effectLst/>
                <a:latin typeface="Georgia" panose="02040502050405020303" pitchFamily="18" charset="0"/>
                <a:ea typeface="Calibri" panose="020F0502020204030204" pitchFamily="34" charset="0"/>
                <a:cs typeface="Times New Roman" panose="02020603050405020304" pitchFamily="18" charset="0"/>
              </a:rPr>
              <a:t> -&gt; refer to haematology</a:t>
            </a:r>
          </a:p>
        </p:txBody>
      </p:sp>
      <p:sp>
        <p:nvSpPr>
          <p:cNvPr id="8" name="_s1174">
            <a:extLst>
              <a:ext uri="{FF2B5EF4-FFF2-40B4-BE49-F238E27FC236}">
                <a16:creationId xmlns:a16="http://schemas.microsoft.com/office/drawing/2014/main" xmlns="" id="{63EE157A-9AED-FC43-B491-4F148D204A06}"/>
              </a:ext>
            </a:extLst>
          </p:cNvPr>
          <p:cNvSpPr>
            <a:spLocks/>
          </p:cNvSpPr>
          <p:nvPr/>
        </p:nvSpPr>
        <p:spPr bwMode="auto">
          <a:xfrm>
            <a:off x="4355975" y="2996688"/>
            <a:ext cx="2595880" cy="1902162"/>
          </a:xfrm>
          <a:prstGeom prst="roundRect">
            <a:avLst>
              <a:gd name="adj" fmla="val 16667"/>
            </a:avLst>
          </a:prstGeom>
          <a:solidFill>
            <a:srgbClr val="FFC000"/>
          </a:solidFill>
          <a:ln w="9525">
            <a:solidFill>
              <a:srgbClr val="000000"/>
            </a:solidFill>
            <a:round/>
            <a:headEnd/>
            <a:tailEnd/>
          </a:ln>
        </p:spPr>
        <p:txBody>
          <a:bodyPr rot="0" vert="horz" wrap="square" lIns="0" tIns="0" rIns="0" bIns="0" anchor="ctr" anchorCtr="0" upright="1">
            <a:noAutofit/>
          </a:bodyPr>
          <a:lstStyle/>
          <a:p>
            <a:pPr algn="ctr">
              <a:lnSpc>
                <a:spcPct val="115000"/>
              </a:lnSpc>
              <a:spcAft>
                <a:spcPts val="1000"/>
              </a:spcAft>
            </a:pPr>
            <a:r>
              <a:rPr lang="en-GB" sz="1200" b="1" dirty="0">
                <a:effectLst/>
                <a:latin typeface="Georgia" panose="02040502050405020303" pitchFamily="18" charset="0"/>
                <a:ea typeface="Calibri" panose="020F0502020204030204" pitchFamily="34" charset="0"/>
                <a:cs typeface="Times New Roman" panose="02020603050405020304" pitchFamily="18" charset="0"/>
              </a:rPr>
              <a:t>Well</a:t>
            </a:r>
            <a:r>
              <a:rPr lang="en-GB" sz="1200" dirty="0">
                <a:effectLst/>
                <a:latin typeface="Georgia" panose="02040502050405020303" pitchFamily="18" charset="0"/>
                <a:ea typeface="Calibri" panose="020F0502020204030204" pitchFamily="34" charset="0"/>
                <a:cs typeface="Times New Roman" panose="02020603050405020304" pitchFamily="18" charset="0"/>
              </a:rPr>
              <a:t> with otherwise normal FBC –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repeat blood film at 6 weeks.</a:t>
            </a:r>
            <a:br>
              <a:rPr lang="en-GB" sz="1200" b="1" dirty="0">
                <a:effectLst/>
                <a:latin typeface="Georgia" panose="02040502050405020303" pitchFamily="18" charset="0"/>
                <a:ea typeface="Calibri" panose="020F0502020204030204" pitchFamily="34" charset="0"/>
                <a:cs typeface="Times New Roman" panose="02020603050405020304" pitchFamily="18" charset="0"/>
              </a:rPr>
            </a:br>
            <a:r>
              <a:rPr lang="en-GB" sz="1200" b="1" dirty="0">
                <a:effectLst/>
                <a:latin typeface="Georgia" panose="02040502050405020303" pitchFamily="18" charset="0"/>
                <a:ea typeface="Calibri" panose="020F0502020204030204" pitchFamily="34" charset="0"/>
                <a:cs typeface="Times New Roman" panose="02020603050405020304" pitchFamily="18" charset="0"/>
              </a:rPr>
              <a:t>REFER</a:t>
            </a:r>
            <a:r>
              <a:rPr lang="en-GB" sz="1200" dirty="0">
                <a:effectLst/>
                <a:latin typeface="Georgia" panose="02040502050405020303" pitchFamily="18" charset="0"/>
                <a:ea typeface="Calibri" panose="020F0502020204030204" pitchFamily="34" charset="0"/>
                <a:cs typeface="Times New Roman" panose="02020603050405020304" pitchFamily="18" charset="0"/>
              </a:rPr>
              <a:t> to haematology if: progressive/symptomatic severe or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DISCUSS </a:t>
            </a:r>
            <a:r>
              <a:rPr lang="en-GB" sz="1200" dirty="0">
                <a:effectLst/>
                <a:latin typeface="Georgia" panose="02040502050405020303" pitchFamily="18" charset="0"/>
                <a:ea typeface="Calibri" panose="020F0502020204030204" pitchFamily="34" charset="0"/>
                <a:cs typeface="Times New Roman" panose="02020603050405020304" pitchFamily="18" charset="0"/>
              </a:rPr>
              <a:t>with haematologist If persistent but stable</a:t>
            </a:r>
          </a:p>
        </p:txBody>
      </p:sp>
      <p:sp>
        <p:nvSpPr>
          <p:cNvPr id="9" name="_s1176">
            <a:extLst>
              <a:ext uri="{FF2B5EF4-FFF2-40B4-BE49-F238E27FC236}">
                <a16:creationId xmlns:a16="http://schemas.microsoft.com/office/drawing/2014/main" xmlns="" id="{FA068AAB-9B31-914F-8242-43D96762E886}"/>
              </a:ext>
            </a:extLst>
          </p:cNvPr>
          <p:cNvSpPr>
            <a:spLocks/>
          </p:cNvSpPr>
          <p:nvPr/>
        </p:nvSpPr>
        <p:spPr bwMode="auto">
          <a:xfrm>
            <a:off x="7167154" y="3027704"/>
            <a:ext cx="1794768" cy="1902162"/>
          </a:xfrm>
          <a:prstGeom prst="roundRect">
            <a:avLst>
              <a:gd name="adj" fmla="val 16667"/>
            </a:avLst>
          </a:prstGeom>
          <a:solidFill>
            <a:srgbClr val="FFC000"/>
          </a:solidFill>
          <a:ln w="9525">
            <a:solidFill>
              <a:srgbClr val="000000"/>
            </a:solidFill>
            <a:round/>
            <a:headEnd/>
            <a:tailEnd/>
          </a:ln>
        </p:spPr>
        <p:txBody>
          <a:bodyPr rot="0" vert="horz" wrap="square" lIns="0" tIns="0" rIns="0" bIns="0" anchor="ctr" anchorCtr="0" upright="1">
            <a:noAutofit/>
          </a:bodyPr>
          <a:lstStyle/>
          <a:p>
            <a:pPr algn="ctr">
              <a:lnSpc>
                <a:spcPct val="115000"/>
              </a:lnSpc>
              <a:spcAft>
                <a:spcPts val="1000"/>
              </a:spcAft>
            </a:pPr>
            <a:r>
              <a:rPr lang="en-GB" sz="1200" b="1" dirty="0">
                <a:effectLst/>
                <a:latin typeface="Georgia" panose="02040502050405020303" pitchFamily="18" charset="0"/>
                <a:ea typeface="Calibri" panose="020F0502020204030204" pitchFamily="34" charset="0"/>
                <a:cs typeface="Times New Roman" panose="02020603050405020304" pitchFamily="18" charset="0"/>
              </a:rPr>
              <a:t>Other blood count abnormality</a:t>
            </a:r>
            <a:r>
              <a:rPr lang="en-GB" sz="1200" dirty="0">
                <a:effectLst/>
                <a:latin typeface="Georgia" panose="02040502050405020303" pitchFamily="18" charset="0"/>
                <a:ea typeface="Calibri" panose="020F0502020204030204" pitchFamily="34" charset="0"/>
                <a:cs typeface="Times New Roman" panose="02020603050405020304" pitchFamily="18" charset="0"/>
              </a:rPr>
              <a:t> present and persistent on 2 occasions at least 6 weeks apart or patient </a:t>
            </a:r>
            <a:r>
              <a:rPr lang="en-GB" sz="1200" b="1" dirty="0">
                <a:effectLst/>
                <a:latin typeface="Georgia" panose="02040502050405020303" pitchFamily="18" charset="0"/>
                <a:ea typeface="Calibri" panose="020F0502020204030204" pitchFamily="34" charset="0"/>
                <a:cs typeface="Times New Roman" panose="02020603050405020304" pitchFamily="18" charset="0"/>
              </a:rPr>
              <a:t>unwell</a:t>
            </a:r>
            <a:r>
              <a:rPr lang="en-GB" sz="1200" dirty="0">
                <a:effectLst/>
                <a:latin typeface="Georgia" panose="02040502050405020303" pitchFamily="18" charset="0"/>
                <a:ea typeface="Calibri" panose="020F0502020204030204" pitchFamily="34" charset="0"/>
                <a:cs typeface="Times New Roman" panose="02020603050405020304" pitchFamily="18" charset="0"/>
              </a:rPr>
              <a:t> – refer to or discuss with haematology</a:t>
            </a:r>
          </a:p>
        </p:txBody>
      </p:sp>
      <p:sp>
        <p:nvSpPr>
          <p:cNvPr id="10" name="_s1156">
            <a:extLst>
              <a:ext uri="{FF2B5EF4-FFF2-40B4-BE49-F238E27FC236}">
                <a16:creationId xmlns:a16="http://schemas.microsoft.com/office/drawing/2014/main" xmlns="" id="{73027607-8593-A04E-A987-D8F525D3D032}"/>
              </a:ext>
            </a:extLst>
          </p:cNvPr>
          <p:cNvSpPr>
            <a:spLocks/>
          </p:cNvSpPr>
          <p:nvPr/>
        </p:nvSpPr>
        <p:spPr bwMode="auto">
          <a:xfrm>
            <a:off x="1982577" y="5301208"/>
            <a:ext cx="5613759" cy="942346"/>
          </a:xfrm>
          <a:prstGeom prst="roundRect">
            <a:avLst>
              <a:gd name="adj" fmla="val 16667"/>
            </a:avLst>
          </a:prstGeom>
          <a:ln w="6350">
            <a:solidFill>
              <a:schemeClr val="tx1"/>
            </a:solidFill>
            <a:headEnd/>
            <a:tailEnd/>
          </a:ln>
        </p:spPr>
        <p:style>
          <a:lnRef idx="3">
            <a:schemeClr val="lt1"/>
          </a:lnRef>
          <a:fillRef idx="1">
            <a:schemeClr val="accent5"/>
          </a:fillRef>
          <a:effectRef idx="1">
            <a:schemeClr val="accent5"/>
          </a:effectRef>
          <a:fontRef idx="minor">
            <a:schemeClr val="lt1"/>
          </a:fontRef>
        </p:style>
        <p:txBody>
          <a:bodyPr rot="0" vert="horz" wrap="square" lIns="0" tIns="0" rIns="0" bIns="0" anchor="ctr" anchorCtr="0" upright="1">
            <a:noAutofit/>
          </a:bodyPr>
          <a:lstStyle/>
          <a:p>
            <a:pPr algn="ctr">
              <a:lnSpc>
                <a:spcPct val="115000"/>
              </a:lnSpc>
              <a:spcAft>
                <a:spcPts val="0"/>
              </a:spcAft>
            </a:pPr>
            <a:r>
              <a:rPr lang="en-GB" sz="1200" b="1" dirty="0">
                <a:solidFill>
                  <a:schemeClr val="tx1"/>
                </a:solidFill>
                <a:effectLst/>
                <a:latin typeface="Georgia" panose="02040502050405020303" pitchFamily="18" charset="0"/>
                <a:ea typeface="Calibri" panose="020F0502020204030204" pitchFamily="34" charset="0"/>
              </a:rPr>
              <a:t>If ethnic neutropenia suspected: </a:t>
            </a:r>
            <a:r>
              <a:rPr lang="en-GB" sz="1200" dirty="0">
                <a:solidFill>
                  <a:schemeClr val="tx1"/>
                </a:solidFill>
                <a:effectLst/>
                <a:latin typeface="Georgia" panose="02040502050405020303" pitchFamily="18" charset="0"/>
                <a:ea typeface="Calibri" panose="020F0502020204030204" pitchFamily="34" charset="0"/>
              </a:rPr>
              <a:t>confirm with repeat FBC and confirm normal morphology with blood film. No need to refer unless diagnostic uncertainty.</a:t>
            </a:r>
            <a:endParaRPr lang="en-GB" sz="1200" dirty="0">
              <a:solidFill>
                <a:schemeClr val="tx1"/>
              </a:solidFill>
              <a:effectLst/>
              <a:latin typeface="Georgia" panose="02040502050405020303" pitchFamily="18" charset="0"/>
              <a:ea typeface="Times New Roman" panose="02020603050405020304" pitchFamily="18" charset="0"/>
            </a:endParaRPr>
          </a:p>
        </p:txBody>
      </p:sp>
      <p:cxnSp>
        <p:nvCxnSpPr>
          <p:cNvPr id="12" name="Straight Connector 11">
            <a:extLst>
              <a:ext uri="{FF2B5EF4-FFF2-40B4-BE49-F238E27FC236}">
                <a16:creationId xmlns:a16="http://schemas.microsoft.com/office/drawing/2014/main" xmlns="" id="{BE7F30B8-5575-B44E-9ED8-3369426B11FA}"/>
              </a:ext>
            </a:extLst>
          </p:cNvPr>
          <p:cNvCxnSpPr>
            <a:stCxn id="4" idx="2"/>
            <a:endCxn id="6" idx="0"/>
          </p:cNvCxnSpPr>
          <p:nvPr/>
        </p:nvCxnSpPr>
        <p:spPr>
          <a:xfrm flipH="1">
            <a:off x="946777" y="2343556"/>
            <a:ext cx="1309255" cy="70777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xmlns="" id="{303F9B95-2011-AE4B-A918-F9C2139EB6C9}"/>
              </a:ext>
            </a:extLst>
          </p:cNvPr>
          <p:cNvCxnSpPr>
            <a:cxnSpLocks/>
            <a:stCxn id="4" idx="2"/>
            <a:endCxn id="7" idx="0"/>
          </p:cNvCxnSpPr>
          <p:nvPr/>
        </p:nvCxnSpPr>
        <p:spPr>
          <a:xfrm>
            <a:off x="2256032" y="2343556"/>
            <a:ext cx="673951" cy="68414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xmlns="" id="{CCB61134-1578-444A-9654-CEC10BCDEBD4}"/>
              </a:ext>
            </a:extLst>
          </p:cNvPr>
          <p:cNvCxnSpPr>
            <a:cxnSpLocks/>
            <a:stCxn id="5" idx="2"/>
            <a:endCxn id="8" idx="0"/>
          </p:cNvCxnSpPr>
          <p:nvPr/>
        </p:nvCxnSpPr>
        <p:spPr>
          <a:xfrm flipH="1">
            <a:off x="5653915" y="2311635"/>
            <a:ext cx="977662" cy="685053"/>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xmlns="" id="{93E8817C-C6DB-C743-9A37-D6EAC7EF40B6}"/>
              </a:ext>
            </a:extLst>
          </p:cNvPr>
          <p:cNvCxnSpPr>
            <a:cxnSpLocks/>
            <a:stCxn id="5" idx="2"/>
            <a:endCxn id="9" idx="0"/>
          </p:cNvCxnSpPr>
          <p:nvPr/>
        </p:nvCxnSpPr>
        <p:spPr>
          <a:xfrm>
            <a:off x="6631577" y="2311635"/>
            <a:ext cx="1432961" cy="71606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5766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1000" fill="hold"/>
                                        <p:tgtEl>
                                          <p:spTgt spid="12"/>
                                        </p:tgtEl>
                                        <p:attrNameLst>
                                          <p:attrName>ppt_w</p:attrName>
                                        </p:attrNameLst>
                                      </p:cBhvr>
                                      <p:tavLst>
                                        <p:tav tm="0">
                                          <p:val>
                                            <p:fltVal val="0"/>
                                          </p:val>
                                        </p:tav>
                                        <p:tav tm="100000">
                                          <p:val>
                                            <p:strVal val="#ppt_w"/>
                                          </p:val>
                                        </p:tav>
                                      </p:tavLst>
                                    </p:anim>
                                    <p:anim calcmode="lin" valueType="num">
                                      <p:cBhvr>
                                        <p:cTn id="12" dur="1000" fill="hold"/>
                                        <p:tgtEl>
                                          <p:spTgt spid="12"/>
                                        </p:tgtEl>
                                        <p:attrNameLst>
                                          <p:attrName>ppt_h</p:attrName>
                                        </p:attrNameLst>
                                      </p:cBhvr>
                                      <p:tavLst>
                                        <p:tav tm="0">
                                          <p:val>
                                            <p:fltVal val="0"/>
                                          </p:val>
                                        </p:tav>
                                        <p:tav tm="100000">
                                          <p:val>
                                            <p:strVal val="#ppt_h"/>
                                          </p:val>
                                        </p:tav>
                                      </p:tavLst>
                                    </p:anim>
                                    <p:anim calcmode="lin" valueType="num">
                                      <p:cBhvr>
                                        <p:cTn id="13" dur="1000" fill="hold"/>
                                        <p:tgtEl>
                                          <p:spTgt spid="12"/>
                                        </p:tgtEl>
                                        <p:attrNameLst>
                                          <p:attrName>style.rotation</p:attrName>
                                        </p:attrNameLst>
                                      </p:cBhvr>
                                      <p:tavLst>
                                        <p:tav tm="0">
                                          <p:val>
                                            <p:fltVal val="90"/>
                                          </p:val>
                                        </p:tav>
                                        <p:tav tm="100000">
                                          <p:val>
                                            <p:fltVal val="0"/>
                                          </p:val>
                                        </p:tav>
                                      </p:tavLst>
                                    </p:anim>
                                    <p:animEffect transition="in" filter="fade">
                                      <p:cBhvr>
                                        <p:cTn id="14" dur="1000"/>
                                        <p:tgtEl>
                                          <p:spTgt spid="1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style.rotation</p:attrName>
                                        </p:attrNameLst>
                                      </p:cBhvr>
                                      <p:tavLst>
                                        <p:tav tm="0">
                                          <p:val>
                                            <p:fltVal val="90"/>
                                          </p:val>
                                        </p:tav>
                                        <p:tav tm="100000">
                                          <p:val>
                                            <p:fltVal val="0"/>
                                          </p:val>
                                        </p:tav>
                                      </p:tavLst>
                                    </p:anim>
                                    <p:animEffect transition="in" filter="fade">
                                      <p:cBhvr>
                                        <p:cTn id="28" dur="1000"/>
                                        <p:tgtEl>
                                          <p:spTgt spid="7"/>
                                        </p:tgtEl>
                                      </p:cBhvr>
                                    </p:animEffect>
                                  </p:childTnLst>
                                </p:cTn>
                              </p:par>
                              <p:par>
                                <p:cTn id="29" presetID="3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1000" fill="hold"/>
                                        <p:tgtEl>
                                          <p:spTgt spid="13"/>
                                        </p:tgtEl>
                                        <p:attrNameLst>
                                          <p:attrName>ppt_w</p:attrName>
                                        </p:attrNameLst>
                                      </p:cBhvr>
                                      <p:tavLst>
                                        <p:tav tm="0">
                                          <p:val>
                                            <p:fltVal val="0"/>
                                          </p:val>
                                        </p:tav>
                                        <p:tav tm="100000">
                                          <p:val>
                                            <p:strVal val="#ppt_w"/>
                                          </p:val>
                                        </p:tav>
                                      </p:tavLst>
                                    </p:anim>
                                    <p:anim calcmode="lin" valueType="num">
                                      <p:cBhvr>
                                        <p:cTn id="32" dur="1000" fill="hold"/>
                                        <p:tgtEl>
                                          <p:spTgt spid="13"/>
                                        </p:tgtEl>
                                        <p:attrNameLst>
                                          <p:attrName>ppt_h</p:attrName>
                                        </p:attrNameLst>
                                      </p:cBhvr>
                                      <p:tavLst>
                                        <p:tav tm="0">
                                          <p:val>
                                            <p:fltVal val="0"/>
                                          </p:val>
                                        </p:tav>
                                        <p:tav tm="100000">
                                          <p:val>
                                            <p:strVal val="#ppt_h"/>
                                          </p:val>
                                        </p:tav>
                                      </p:tavLst>
                                    </p:anim>
                                    <p:anim calcmode="lin" valueType="num">
                                      <p:cBhvr>
                                        <p:cTn id="33" dur="1000" fill="hold"/>
                                        <p:tgtEl>
                                          <p:spTgt spid="13"/>
                                        </p:tgtEl>
                                        <p:attrNameLst>
                                          <p:attrName>style.rotation</p:attrName>
                                        </p:attrNameLst>
                                      </p:cBhvr>
                                      <p:tavLst>
                                        <p:tav tm="0">
                                          <p:val>
                                            <p:fltVal val="90"/>
                                          </p:val>
                                        </p:tav>
                                        <p:tav tm="100000">
                                          <p:val>
                                            <p:fltVal val="0"/>
                                          </p:val>
                                        </p:tav>
                                      </p:tavLst>
                                    </p:anim>
                                    <p:animEffect transition="in" filter="fade">
                                      <p:cBhvr>
                                        <p:cTn id="34" dur="1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1000" fill="hold"/>
                                        <p:tgtEl>
                                          <p:spTgt spid="16"/>
                                        </p:tgtEl>
                                        <p:attrNameLst>
                                          <p:attrName>ppt_w</p:attrName>
                                        </p:attrNameLst>
                                      </p:cBhvr>
                                      <p:tavLst>
                                        <p:tav tm="0">
                                          <p:val>
                                            <p:fltVal val="0"/>
                                          </p:val>
                                        </p:tav>
                                        <p:tav tm="100000">
                                          <p:val>
                                            <p:strVal val="#ppt_w"/>
                                          </p:val>
                                        </p:tav>
                                      </p:tavLst>
                                    </p:anim>
                                    <p:anim calcmode="lin" valueType="num">
                                      <p:cBhvr>
                                        <p:cTn id="44" dur="1000" fill="hold"/>
                                        <p:tgtEl>
                                          <p:spTgt spid="16"/>
                                        </p:tgtEl>
                                        <p:attrNameLst>
                                          <p:attrName>ppt_h</p:attrName>
                                        </p:attrNameLst>
                                      </p:cBhvr>
                                      <p:tavLst>
                                        <p:tav tm="0">
                                          <p:val>
                                            <p:fltVal val="0"/>
                                          </p:val>
                                        </p:tav>
                                        <p:tav tm="100000">
                                          <p:val>
                                            <p:strVal val="#ppt_h"/>
                                          </p:val>
                                        </p:tav>
                                      </p:tavLst>
                                    </p:anim>
                                    <p:anim calcmode="lin" valueType="num">
                                      <p:cBhvr>
                                        <p:cTn id="45" dur="1000" fill="hold"/>
                                        <p:tgtEl>
                                          <p:spTgt spid="16"/>
                                        </p:tgtEl>
                                        <p:attrNameLst>
                                          <p:attrName>style.rotation</p:attrName>
                                        </p:attrNameLst>
                                      </p:cBhvr>
                                      <p:tavLst>
                                        <p:tav tm="0">
                                          <p:val>
                                            <p:fltVal val="90"/>
                                          </p:val>
                                        </p:tav>
                                        <p:tav tm="100000">
                                          <p:val>
                                            <p:fltVal val="0"/>
                                          </p:val>
                                        </p:tav>
                                      </p:tavLst>
                                    </p:anim>
                                    <p:animEffect transition="in" filter="fade">
                                      <p:cBhvr>
                                        <p:cTn id="46" dur="1000"/>
                                        <p:tgtEl>
                                          <p:spTgt spid="16"/>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1000" fill="hold"/>
                                        <p:tgtEl>
                                          <p:spTgt spid="8"/>
                                        </p:tgtEl>
                                        <p:attrNameLst>
                                          <p:attrName>ppt_w</p:attrName>
                                        </p:attrNameLst>
                                      </p:cBhvr>
                                      <p:tavLst>
                                        <p:tav tm="0">
                                          <p:val>
                                            <p:fltVal val="0"/>
                                          </p:val>
                                        </p:tav>
                                        <p:tav tm="100000">
                                          <p:val>
                                            <p:strVal val="#ppt_w"/>
                                          </p:val>
                                        </p:tav>
                                      </p:tavLst>
                                    </p:anim>
                                    <p:anim calcmode="lin" valueType="num">
                                      <p:cBhvr>
                                        <p:cTn id="50" dur="1000" fill="hold"/>
                                        <p:tgtEl>
                                          <p:spTgt spid="8"/>
                                        </p:tgtEl>
                                        <p:attrNameLst>
                                          <p:attrName>ppt_h</p:attrName>
                                        </p:attrNameLst>
                                      </p:cBhvr>
                                      <p:tavLst>
                                        <p:tav tm="0">
                                          <p:val>
                                            <p:fltVal val="0"/>
                                          </p:val>
                                        </p:tav>
                                        <p:tav tm="100000">
                                          <p:val>
                                            <p:strVal val="#ppt_h"/>
                                          </p:val>
                                        </p:tav>
                                      </p:tavLst>
                                    </p:anim>
                                    <p:anim calcmode="lin" valueType="num">
                                      <p:cBhvr>
                                        <p:cTn id="51" dur="1000" fill="hold"/>
                                        <p:tgtEl>
                                          <p:spTgt spid="8"/>
                                        </p:tgtEl>
                                        <p:attrNameLst>
                                          <p:attrName>style.rotation</p:attrName>
                                        </p:attrNameLst>
                                      </p:cBhvr>
                                      <p:tavLst>
                                        <p:tav tm="0">
                                          <p:val>
                                            <p:fltVal val="90"/>
                                          </p:val>
                                        </p:tav>
                                        <p:tav tm="100000">
                                          <p:val>
                                            <p:fltVal val="0"/>
                                          </p:val>
                                        </p:tav>
                                      </p:tavLst>
                                    </p:anim>
                                    <p:animEffect transition="in" filter="fade">
                                      <p:cBhvr>
                                        <p:cTn id="52" dur="10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p:cTn id="57" dur="1000" fill="hold"/>
                                        <p:tgtEl>
                                          <p:spTgt spid="9"/>
                                        </p:tgtEl>
                                        <p:attrNameLst>
                                          <p:attrName>ppt_w</p:attrName>
                                        </p:attrNameLst>
                                      </p:cBhvr>
                                      <p:tavLst>
                                        <p:tav tm="0">
                                          <p:val>
                                            <p:fltVal val="0"/>
                                          </p:val>
                                        </p:tav>
                                        <p:tav tm="100000">
                                          <p:val>
                                            <p:strVal val="#ppt_w"/>
                                          </p:val>
                                        </p:tav>
                                      </p:tavLst>
                                    </p:anim>
                                    <p:anim calcmode="lin" valueType="num">
                                      <p:cBhvr>
                                        <p:cTn id="58" dur="1000" fill="hold"/>
                                        <p:tgtEl>
                                          <p:spTgt spid="9"/>
                                        </p:tgtEl>
                                        <p:attrNameLst>
                                          <p:attrName>ppt_h</p:attrName>
                                        </p:attrNameLst>
                                      </p:cBhvr>
                                      <p:tavLst>
                                        <p:tav tm="0">
                                          <p:val>
                                            <p:fltVal val="0"/>
                                          </p:val>
                                        </p:tav>
                                        <p:tav tm="100000">
                                          <p:val>
                                            <p:strVal val="#ppt_h"/>
                                          </p:val>
                                        </p:tav>
                                      </p:tavLst>
                                    </p:anim>
                                    <p:anim calcmode="lin" valueType="num">
                                      <p:cBhvr>
                                        <p:cTn id="59" dur="1000" fill="hold"/>
                                        <p:tgtEl>
                                          <p:spTgt spid="9"/>
                                        </p:tgtEl>
                                        <p:attrNameLst>
                                          <p:attrName>style.rotation</p:attrName>
                                        </p:attrNameLst>
                                      </p:cBhvr>
                                      <p:tavLst>
                                        <p:tav tm="0">
                                          <p:val>
                                            <p:fltVal val="90"/>
                                          </p:val>
                                        </p:tav>
                                        <p:tav tm="100000">
                                          <p:val>
                                            <p:fltVal val="0"/>
                                          </p:val>
                                        </p:tav>
                                      </p:tavLst>
                                    </p:anim>
                                    <p:animEffect transition="in" filter="fade">
                                      <p:cBhvr>
                                        <p:cTn id="60" dur="1000"/>
                                        <p:tgtEl>
                                          <p:spTgt spid="9"/>
                                        </p:tgtEl>
                                      </p:cBhvr>
                                    </p:animEffect>
                                  </p:childTnLst>
                                </p:cTn>
                              </p:par>
                              <p:par>
                                <p:cTn id="61" presetID="31" presetClass="entr" presetSubtype="0" fill="hold" nodeType="with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p:cTn id="63" dur="1000" fill="hold"/>
                                        <p:tgtEl>
                                          <p:spTgt spid="19"/>
                                        </p:tgtEl>
                                        <p:attrNameLst>
                                          <p:attrName>ppt_w</p:attrName>
                                        </p:attrNameLst>
                                      </p:cBhvr>
                                      <p:tavLst>
                                        <p:tav tm="0">
                                          <p:val>
                                            <p:fltVal val="0"/>
                                          </p:val>
                                        </p:tav>
                                        <p:tav tm="100000">
                                          <p:val>
                                            <p:strVal val="#ppt_w"/>
                                          </p:val>
                                        </p:tav>
                                      </p:tavLst>
                                    </p:anim>
                                    <p:anim calcmode="lin" valueType="num">
                                      <p:cBhvr>
                                        <p:cTn id="64" dur="1000" fill="hold"/>
                                        <p:tgtEl>
                                          <p:spTgt spid="19"/>
                                        </p:tgtEl>
                                        <p:attrNameLst>
                                          <p:attrName>ppt_h</p:attrName>
                                        </p:attrNameLst>
                                      </p:cBhvr>
                                      <p:tavLst>
                                        <p:tav tm="0">
                                          <p:val>
                                            <p:fltVal val="0"/>
                                          </p:val>
                                        </p:tav>
                                        <p:tav tm="100000">
                                          <p:val>
                                            <p:strVal val="#ppt_h"/>
                                          </p:val>
                                        </p:tav>
                                      </p:tavLst>
                                    </p:anim>
                                    <p:anim calcmode="lin" valueType="num">
                                      <p:cBhvr>
                                        <p:cTn id="65" dur="1000" fill="hold"/>
                                        <p:tgtEl>
                                          <p:spTgt spid="19"/>
                                        </p:tgtEl>
                                        <p:attrNameLst>
                                          <p:attrName>style.rotation</p:attrName>
                                        </p:attrNameLst>
                                      </p:cBhvr>
                                      <p:tavLst>
                                        <p:tav tm="0">
                                          <p:val>
                                            <p:fltVal val="90"/>
                                          </p:val>
                                        </p:tav>
                                        <p:tav tm="100000">
                                          <p:val>
                                            <p:fltVal val="0"/>
                                          </p:val>
                                        </p:tav>
                                      </p:tavLst>
                                    </p:anim>
                                    <p:animEffect transition="in" filter="fade">
                                      <p:cBhvr>
                                        <p:cTn id="66" dur="10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6"/>
                </a:solidFill>
              </a:rPr>
              <a:t>Lymphopenia	</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176113656"/>
              </p:ext>
            </p:extLst>
          </p:nvPr>
        </p:nvGraphicFramePr>
        <p:xfrm>
          <a:off x="323528" y="1700808"/>
          <a:ext cx="8504238" cy="2382520"/>
        </p:xfrm>
        <a:graphic>
          <a:graphicData uri="http://schemas.openxmlformats.org/drawingml/2006/table">
            <a:tbl>
              <a:tblPr firstRow="1" bandRow="1">
                <a:tableStyleId>{F5AB1C69-6EDB-4FF4-983F-18BD219EF322}</a:tableStyleId>
              </a:tblPr>
              <a:tblGrid>
                <a:gridCol w="8504238">
                  <a:extLst>
                    <a:ext uri="{9D8B030D-6E8A-4147-A177-3AD203B41FA5}">
                      <a16:colId xmlns:a16="http://schemas.microsoft.com/office/drawing/2014/main" xmlns="" val="20000"/>
                    </a:ext>
                  </a:extLst>
                </a:gridCol>
              </a:tblGrid>
              <a:tr h="370840">
                <a:tc>
                  <a:txBody>
                    <a:bodyPr/>
                    <a:lstStyle/>
                    <a:p>
                      <a:r>
                        <a:rPr kumimoji="0" lang="en-GB" sz="1800" b="1" kern="1200" dirty="0">
                          <a:solidFill>
                            <a:schemeClr val="lt1"/>
                          </a:solidFill>
                          <a:effectLst/>
                          <a:latin typeface="+mn-lt"/>
                          <a:ea typeface="+mn-ea"/>
                          <a:cs typeface="+mn-cs"/>
                        </a:rPr>
                        <a:t>Assessment in primary care </a:t>
                      </a:r>
                    </a:p>
                  </a:txBody>
                  <a:tcPr/>
                </a:tc>
                <a:extLst>
                  <a:ext uri="{0D108BD9-81ED-4DB2-BD59-A6C34878D82A}">
                    <a16:rowId xmlns:a16="http://schemas.microsoft.com/office/drawing/2014/main" xmlns="" val="10000"/>
                  </a:ext>
                </a:extLst>
              </a:tr>
              <a:tr h="370840">
                <a:tc>
                  <a:txBody>
                    <a:bodyPr/>
                    <a:lstStyle/>
                    <a:p>
                      <a:pPr marL="285750" lvl="0" indent="-285750">
                        <a:buFont typeface="Arial" panose="020B0604020202020204" pitchFamily="34" charset="0"/>
                        <a:buChar char="•"/>
                      </a:pPr>
                      <a:r>
                        <a:rPr kumimoji="0" lang="en-GB" sz="1800" b="0" kern="1200" dirty="0">
                          <a:solidFill>
                            <a:schemeClr val="tx1"/>
                          </a:solidFill>
                          <a:effectLst/>
                          <a:latin typeface="+mn-lt"/>
                          <a:ea typeface="+mn-ea"/>
                          <a:cs typeface="+mn-cs"/>
                        </a:rPr>
                        <a:t>Any symptoms suggestive of primary immunodeficiency  (e.g. recurrent infection particularly respiratory, combined with autoimmune disorders) </a:t>
                      </a:r>
                    </a:p>
                    <a:p>
                      <a:pPr marL="285750" lvl="0" indent="-285750">
                        <a:buFont typeface="Arial" panose="020B0604020202020204" pitchFamily="34" charset="0"/>
                        <a:buChar char="•"/>
                      </a:pPr>
                      <a:r>
                        <a:rPr kumimoji="0" lang="en-GB" sz="1800" b="0" kern="1200" dirty="0">
                          <a:solidFill>
                            <a:schemeClr val="tx1"/>
                          </a:solidFill>
                          <a:effectLst/>
                          <a:latin typeface="+mn-lt"/>
                          <a:ea typeface="+mn-ea"/>
                          <a:cs typeface="+mn-cs"/>
                        </a:rPr>
                        <a:t>Any implicated medications or excess alcohol? </a:t>
                      </a:r>
                    </a:p>
                    <a:p>
                      <a:pPr marL="285750" lvl="0" indent="-285750">
                        <a:buFont typeface="Arial" panose="020B0604020202020204" pitchFamily="34" charset="0"/>
                        <a:buChar char="•"/>
                      </a:pPr>
                      <a:r>
                        <a:rPr kumimoji="0" lang="en-GB" sz="1800" b="0" kern="1200" dirty="0">
                          <a:solidFill>
                            <a:schemeClr val="tx1"/>
                          </a:solidFill>
                          <a:effectLst/>
                          <a:latin typeface="+mn-lt"/>
                          <a:ea typeface="+mn-ea"/>
                          <a:cs typeface="+mn-cs"/>
                        </a:rPr>
                        <a:t>Symptoms or signs of systemic illness (e.g. infection, autoimmune disease, malignancy, malnutrition)? </a:t>
                      </a:r>
                    </a:p>
                    <a:p>
                      <a:pPr marL="285750" lvl="0" indent="-285750">
                        <a:buFont typeface="Arial" panose="020B0604020202020204" pitchFamily="34" charset="0"/>
                        <a:buChar char="•"/>
                      </a:pPr>
                      <a:r>
                        <a:rPr kumimoji="0" lang="en-GB" sz="1800" b="0" kern="1200" dirty="0">
                          <a:solidFill>
                            <a:schemeClr val="tx1"/>
                          </a:solidFill>
                          <a:effectLst/>
                          <a:latin typeface="+mn-lt"/>
                          <a:ea typeface="+mn-ea"/>
                          <a:cs typeface="+mn-cs"/>
                        </a:rPr>
                        <a:t>Symptoms or signs of a lymphoproliferative disorder? </a:t>
                      </a:r>
                    </a:p>
                    <a:p>
                      <a:endParaRPr lang="en-GB" dirty="0"/>
                    </a:p>
                  </a:txBody>
                  <a:tcPr/>
                </a:tc>
                <a:extLst>
                  <a:ext uri="{0D108BD9-81ED-4DB2-BD59-A6C34878D82A}">
                    <a16:rowId xmlns:a16="http://schemas.microsoft.com/office/drawing/2014/main" xmlns=""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84809655"/>
              </p:ext>
            </p:extLst>
          </p:nvPr>
        </p:nvGraphicFramePr>
        <p:xfrm>
          <a:off x="395536" y="4293096"/>
          <a:ext cx="8352928" cy="1285240"/>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xmlns="" val="20000"/>
                    </a:ext>
                  </a:extLst>
                </a:gridCol>
              </a:tblGrid>
              <a:tr h="370840">
                <a:tc>
                  <a:txBody>
                    <a:bodyPr/>
                    <a:lstStyle/>
                    <a:p>
                      <a:r>
                        <a:rPr lang="en-GB" dirty="0"/>
                        <a:t>Red Flags</a:t>
                      </a:r>
                    </a:p>
                  </a:txBody>
                  <a:tcPr/>
                </a:tc>
                <a:extLst>
                  <a:ext uri="{0D108BD9-81ED-4DB2-BD59-A6C34878D82A}">
                    <a16:rowId xmlns:a16="http://schemas.microsoft.com/office/drawing/2014/main" xmlns=""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kern="1200" dirty="0">
                          <a:solidFill>
                            <a:schemeClr val="dk1"/>
                          </a:solidFill>
                          <a:effectLst/>
                          <a:latin typeface="+mn-lt"/>
                          <a:ea typeface="+mn-ea"/>
                          <a:cs typeface="+mn-cs"/>
                        </a:rPr>
                        <a:t>Suspected lymphoproliferative disorder (i.e. other abnormalities on FBC, B symptoms, splenomegaly)</a:t>
                      </a:r>
                    </a:p>
                    <a:p>
                      <a:endParaRPr lang="en-GB"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77494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6"/>
                </a:solidFill>
              </a:rPr>
              <a:t>Who to refer</a:t>
            </a:r>
          </a:p>
        </p:txBody>
      </p:sp>
      <p:sp>
        <p:nvSpPr>
          <p:cNvPr id="3" name="Content Placeholder 2"/>
          <p:cNvSpPr>
            <a:spLocks noGrp="1"/>
          </p:cNvSpPr>
          <p:nvPr>
            <p:ph sz="quarter" idx="1"/>
          </p:nvPr>
        </p:nvSpPr>
        <p:spPr/>
        <p:txBody>
          <a:bodyPr>
            <a:normAutofit/>
          </a:bodyPr>
          <a:lstStyle/>
          <a:p>
            <a:r>
              <a:rPr lang="en-GB" dirty="0"/>
              <a:t>Infants and children with persistent lymphopenia -&gt; </a:t>
            </a:r>
            <a:r>
              <a:rPr lang="en-GB" b="1" dirty="0"/>
              <a:t>immunologist</a:t>
            </a:r>
            <a:endParaRPr lang="en-GB" dirty="0"/>
          </a:p>
          <a:p>
            <a:r>
              <a:rPr lang="en-GB" dirty="0"/>
              <a:t>Symptomatic patients -&gt; </a:t>
            </a:r>
            <a:r>
              <a:rPr lang="en-GB" b="1" dirty="0"/>
              <a:t>relevant specialist</a:t>
            </a:r>
            <a:r>
              <a:rPr lang="en-GB" dirty="0"/>
              <a:t> on the basis of the aforementioned investigations</a:t>
            </a:r>
          </a:p>
          <a:p>
            <a:r>
              <a:rPr lang="en-GB" dirty="0"/>
              <a:t>Only refer to haematology if a lymphoproliferative disorder is suspected. </a:t>
            </a:r>
          </a:p>
          <a:p>
            <a:endParaRPr lang="en-GB" dirty="0"/>
          </a:p>
        </p:txBody>
      </p:sp>
    </p:spTree>
    <p:extLst>
      <p:ext uri="{BB962C8B-B14F-4D97-AF65-F5344CB8AC3E}">
        <p14:creationId xmlns:p14="http://schemas.microsoft.com/office/powerpoint/2010/main" val="316316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6"/>
                </a:solidFill>
              </a:rPr>
              <a:t>Investigations in Primary Care</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83863085"/>
              </p:ext>
            </p:extLst>
          </p:nvPr>
        </p:nvGraphicFramePr>
        <p:xfrm>
          <a:off x="301625" y="1527175"/>
          <a:ext cx="8504238" cy="3205480"/>
        </p:xfrm>
        <a:graphic>
          <a:graphicData uri="http://schemas.openxmlformats.org/drawingml/2006/table">
            <a:tbl>
              <a:tblPr firstRow="1" bandRow="1">
                <a:tableStyleId>{F5AB1C69-6EDB-4FF4-983F-18BD219EF322}</a:tableStyleId>
              </a:tblPr>
              <a:tblGrid>
                <a:gridCol w="8504238">
                  <a:extLst>
                    <a:ext uri="{9D8B030D-6E8A-4147-A177-3AD203B41FA5}">
                      <a16:colId xmlns:a16="http://schemas.microsoft.com/office/drawing/2014/main" xmlns="" val="20000"/>
                    </a:ext>
                  </a:extLst>
                </a:gridCol>
              </a:tblGrid>
              <a:tr h="370840">
                <a:tc>
                  <a:txBody>
                    <a:bodyPr/>
                    <a:lstStyle/>
                    <a:p>
                      <a:r>
                        <a:rPr lang="en-GB" dirty="0"/>
                        <a:t>Investigations in Primary Care</a:t>
                      </a:r>
                    </a:p>
                  </a:txBody>
                  <a:tcPr/>
                </a:tc>
                <a:extLst>
                  <a:ext uri="{0D108BD9-81ED-4DB2-BD59-A6C34878D82A}">
                    <a16:rowId xmlns:a16="http://schemas.microsoft.com/office/drawing/2014/main" xmlns="" val="10000"/>
                  </a:ext>
                </a:extLst>
              </a:tr>
              <a:tr h="370840">
                <a:tc>
                  <a:txBody>
                    <a:bodyPr/>
                    <a:lstStyle/>
                    <a:p>
                      <a:r>
                        <a:rPr kumimoji="0" lang="en-GB" sz="1800" kern="1200" dirty="0">
                          <a:solidFill>
                            <a:schemeClr val="dk1"/>
                          </a:solidFill>
                          <a:effectLst/>
                          <a:latin typeface="+mn-lt"/>
                          <a:ea typeface="+mn-ea"/>
                          <a:cs typeface="+mn-cs"/>
                        </a:rPr>
                        <a:t>Elderly, asymptomatic patients with a lymphocyte count &gt;0.5 do not require further investigation </a:t>
                      </a:r>
                    </a:p>
                    <a:p>
                      <a:endParaRPr kumimoji="0" lang="en-GB" sz="1800" kern="1200" dirty="0">
                        <a:solidFill>
                          <a:schemeClr val="dk1"/>
                        </a:solidFill>
                        <a:effectLst/>
                        <a:latin typeface="+mn-lt"/>
                        <a:ea typeface="+mn-ea"/>
                        <a:cs typeface="+mn-cs"/>
                      </a:endParaRPr>
                    </a:p>
                    <a:p>
                      <a:r>
                        <a:rPr kumimoji="0" lang="en-GB" sz="1800" kern="1200" dirty="0">
                          <a:solidFill>
                            <a:schemeClr val="dk1"/>
                          </a:solidFill>
                          <a:effectLst/>
                          <a:latin typeface="+mn-lt"/>
                          <a:ea typeface="+mn-ea"/>
                          <a:cs typeface="+mn-cs"/>
                        </a:rPr>
                        <a:t>Other patients: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Repeat FBC and film in 6 weeks to confirm persistence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Renal and liver function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Consider HIV, hepatitis B and C serology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Consider autoantibody screen depending on symptoms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Serum immunoglobulins </a:t>
                      </a:r>
                    </a:p>
                    <a:p>
                      <a:endParaRPr lang="en-GB" dirty="0"/>
                    </a:p>
                  </a:txBody>
                  <a:tcPr/>
                </a:tc>
                <a:extLst>
                  <a:ext uri="{0D108BD9-81ED-4DB2-BD59-A6C34878D82A}">
                    <a16:rowId xmlns:a16="http://schemas.microsoft.com/office/drawing/2014/main" xmlns="" val="10001"/>
                  </a:ext>
                </a:extLst>
              </a:tr>
            </a:tbl>
          </a:graphicData>
        </a:graphic>
      </p:graphicFrame>
      <p:sp>
        <p:nvSpPr>
          <p:cNvPr id="6" name="Rectangle 5"/>
          <p:cNvSpPr/>
          <p:nvPr/>
        </p:nvSpPr>
        <p:spPr>
          <a:xfrm>
            <a:off x="395536" y="5085184"/>
            <a:ext cx="8352928" cy="923330"/>
          </a:xfrm>
          <a:prstGeom prst="rect">
            <a:avLst/>
          </a:prstGeom>
        </p:spPr>
        <p:txBody>
          <a:bodyPr wrap="square">
            <a:spAutoFit/>
          </a:bodyPr>
          <a:lstStyle/>
          <a:p>
            <a:r>
              <a:rPr lang="en-GB" dirty="0"/>
              <a:t>Asymptomatic, well patients with an isolated lymphopenia and no abnormalities on the investigations above do not necessarily need referral. Consider repeat FBC and film in 6 months.</a:t>
            </a:r>
          </a:p>
        </p:txBody>
      </p:sp>
    </p:spTree>
    <p:extLst>
      <p:ext uri="{BB962C8B-B14F-4D97-AF65-F5344CB8AC3E}">
        <p14:creationId xmlns:p14="http://schemas.microsoft.com/office/powerpoint/2010/main" val="118830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46CD12-6F05-C944-8AAF-9F3CBE309BC8}"/>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xmlns="" id="{B95E9873-21E3-BD4D-AED9-9363772BF627}"/>
              </a:ext>
            </a:extLst>
          </p:cNvPr>
          <p:cNvSpPr>
            <a:spLocks noGrp="1"/>
          </p:cNvSpPr>
          <p:nvPr>
            <p:ph sz="quarter" idx="1"/>
          </p:nvPr>
        </p:nvSpPr>
        <p:spPr/>
        <p:txBody>
          <a:bodyPr/>
          <a:lstStyle/>
          <a:p>
            <a:r>
              <a:rPr lang="en-US" dirty="0"/>
              <a:t>Questions?</a:t>
            </a:r>
          </a:p>
          <a:p>
            <a:r>
              <a:rPr lang="en-US" dirty="0"/>
              <a:t>Cases?</a:t>
            </a:r>
          </a:p>
        </p:txBody>
      </p:sp>
    </p:spTree>
    <p:extLst>
      <p:ext uri="{BB962C8B-B14F-4D97-AF65-F5344CB8AC3E}">
        <p14:creationId xmlns:p14="http://schemas.microsoft.com/office/powerpoint/2010/main" val="2190035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sz="quarter" idx="1"/>
          </p:nvPr>
        </p:nvSpPr>
        <p:spPr/>
        <p:txBody>
          <a:bodyPr/>
          <a:lstStyle/>
          <a:p>
            <a:r>
              <a:rPr lang="en-GB" dirty="0"/>
              <a:t>UHB haematology guidelines:</a:t>
            </a:r>
            <a:br>
              <a:rPr lang="en-GB" dirty="0"/>
            </a:br>
            <a:r>
              <a:rPr lang="en-GB" dirty="0">
                <a:hlinkClick r:id="rId2"/>
              </a:rPr>
              <a:t>https://remedy.bristolccg.nhs.uk/adults/haematology/guidelines-for-primary-care/</a:t>
            </a:r>
            <a:r>
              <a:rPr lang="en-GB" dirty="0"/>
              <a:t> </a:t>
            </a:r>
          </a:p>
        </p:txBody>
      </p:sp>
    </p:spTree>
    <p:extLst>
      <p:ext uri="{BB962C8B-B14F-4D97-AF65-F5344CB8AC3E}">
        <p14:creationId xmlns:p14="http://schemas.microsoft.com/office/powerpoint/2010/main" val="1747568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Current Guidelines</a:t>
            </a:r>
          </a:p>
        </p:txBody>
      </p:sp>
      <p:pic>
        <p:nvPicPr>
          <p:cNvPr id="2050" name="42C64DBF-84D0-4BC3-9456-9EA8D44AF6F0" descr="DC71D5DA-673C-494C-90EA-CDDF1302A155@br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700808"/>
            <a:ext cx="721042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4744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Proposal for new guidelines</a:t>
            </a:r>
          </a:p>
        </p:txBody>
      </p:sp>
      <p:pic>
        <p:nvPicPr>
          <p:cNvPr id="1026" name="7DE07FEF-7F0F-4C5F-9067-F569845488A8" descr="FF94C06B-A4B6-4AA6-99F3-D5FC86B9642F@br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772816"/>
            <a:ext cx="5549448" cy="438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0580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Interpreting a Full Blood Count</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52595637"/>
              </p:ext>
            </p:extLst>
          </p:nvPr>
        </p:nvGraphicFramePr>
        <p:xfrm>
          <a:off x="251520" y="1549798"/>
          <a:ext cx="4392488" cy="4693920"/>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xmlns="" val="20000"/>
                    </a:ext>
                  </a:extLst>
                </a:gridCol>
                <a:gridCol w="2160240">
                  <a:extLst>
                    <a:ext uri="{9D8B030D-6E8A-4147-A177-3AD203B41FA5}">
                      <a16:colId xmlns:a16="http://schemas.microsoft.com/office/drawing/2014/main" xmlns="" val="20001"/>
                    </a:ext>
                  </a:extLst>
                </a:gridCol>
              </a:tblGrid>
              <a:tr h="335280">
                <a:tc>
                  <a:txBody>
                    <a:bodyPr/>
                    <a:lstStyle/>
                    <a:p>
                      <a:endParaRPr lang="en-GB" sz="1600" dirty="0"/>
                    </a:p>
                  </a:txBody>
                  <a:tcPr/>
                </a:tc>
                <a:tc>
                  <a:txBody>
                    <a:bodyPr/>
                    <a:lstStyle/>
                    <a:p>
                      <a:r>
                        <a:rPr lang="en-GB" sz="1600" dirty="0"/>
                        <a:t>Normal Range</a:t>
                      </a:r>
                    </a:p>
                  </a:txBody>
                  <a:tcPr/>
                </a:tc>
                <a:extLst>
                  <a:ext uri="{0D108BD9-81ED-4DB2-BD59-A6C34878D82A}">
                    <a16:rowId xmlns:a16="http://schemas.microsoft.com/office/drawing/2014/main" xmlns="" val="10000"/>
                  </a:ext>
                </a:extLst>
              </a:tr>
              <a:tr h="298319">
                <a:tc>
                  <a:txBody>
                    <a:bodyPr/>
                    <a:lstStyle/>
                    <a:p>
                      <a:r>
                        <a:rPr lang="en-GB" sz="1600" b="1" dirty="0"/>
                        <a:t>White</a:t>
                      </a:r>
                      <a:r>
                        <a:rPr lang="en-GB" sz="1600" b="1" baseline="0" dirty="0"/>
                        <a:t> cell count</a:t>
                      </a:r>
                      <a:endParaRPr lang="en-GB" sz="1600" b="1" dirty="0"/>
                    </a:p>
                  </a:txBody>
                  <a:tcPr/>
                </a:tc>
                <a:tc>
                  <a:txBody>
                    <a:bodyPr/>
                    <a:lstStyle/>
                    <a:p>
                      <a:r>
                        <a:rPr lang="en-GB" sz="1600" dirty="0"/>
                        <a:t>4 – 11 x 10</a:t>
                      </a:r>
                      <a:r>
                        <a:rPr lang="en-GB" sz="1600" baseline="30000" dirty="0"/>
                        <a:t>9</a:t>
                      </a:r>
                      <a:r>
                        <a:rPr lang="en-GB" sz="1600" dirty="0"/>
                        <a:t>/L</a:t>
                      </a:r>
                    </a:p>
                  </a:txBody>
                  <a:tcPr/>
                </a:tc>
                <a:extLst>
                  <a:ext uri="{0D108BD9-81ED-4DB2-BD59-A6C34878D82A}">
                    <a16:rowId xmlns:a16="http://schemas.microsoft.com/office/drawing/2014/main" xmlns="" val="10001"/>
                  </a:ext>
                </a:extLst>
              </a:tr>
              <a:tr h="298319">
                <a:tc>
                  <a:txBody>
                    <a:bodyPr/>
                    <a:lstStyle/>
                    <a:p>
                      <a:r>
                        <a:rPr lang="en-GB" sz="1600" dirty="0"/>
                        <a:t>RBC</a:t>
                      </a:r>
                    </a:p>
                  </a:txBody>
                  <a:tcPr/>
                </a:tc>
                <a:tc>
                  <a:txBody>
                    <a:bodyPr/>
                    <a:lstStyle/>
                    <a:p>
                      <a:r>
                        <a:rPr lang="en-GB" sz="1600" dirty="0"/>
                        <a:t>4.5-6.0 x 10</a:t>
                      </a:r>
                      <a:r>
                        <a:rPr lang="en-GB" sz="1600" baseline="30000" dirty="0"/>
                        <a:t>12</a:t>
                      </a:r>
                      <a:r>
                        <a:rPr lang="en-GB" sz="1600" dirty="0"/>
                        <a:t>/L</a:t>
                      </a:r>
                    </a:p>
                  </a:txBody>
                  <a:tcPr/>
                </a:tc>
                <a:extLst>
                  <a:ext uri="{0D108BD9-81ED-4DB2-BD59-A6C34878D82A}">
                    <a16:rowId xmlns:a16="http://schemas.microsoft.com/office/drawing/2014/main" xmlns="" val="10002"/>
                  </a:ext>
                </a:extLst>
              </a:tr>
              <a:tr h="298319">
                <a:tc>
                  <a:txBody>
                    <a:bodyPr/>
                    <a:lstStyle/>
                    <a:p>
                      <a:r>
                        <a:rPr lang="en-GB" sz="1600" b="1" dirty="0"/>
                        <a:t>Haemoglobin</a:t>
                      </a:r>
                    </a:p>
                  </a:txBody>
                  <a:tcPr/>
                </a:tc>
                <a:tc>
                  <a:txBody>
                    <a:bodyPr/>
                    <a:lstStyle/>
                    <a:p>
                      <a:r>
                        <a:rPr lang="en-GB" sz="1600" dirty="0"/>
                        <a:t>130-170 g/L</a:t>
                      </a:r>
                    </a:p>
                  </a:txBody>
                  <a:tcPr/>
                </a:tc>
                <a:extLst>
                  <a:ext uri="{0D108BD9-81ED-4DB2-BD59-A6C34878D82A}">
                    <a16:rowId xmlns:a16="http://schemas.microsoft.com/office/drawing/2014/main" xmlns="" val="10003"/>
                  </a:ext>
                </a:extLst>
              </a:tr>
              <a:tr h="298319">
                <a:tc>
                  <a:txBody>
                    <a:bodyPr/>
                    <a:lstStyle/>
                    <a:p>
                      <a:r>
                        <a:rPr lang="en-GB" sz="1600" b="1" dirty="0"/>
                        <a:t>Haematocrit</a:t>
                      </a:r>
                    </a:p>
                  </a:txBody>
                  <a:tcPr/>
                </a:tc>
                <a:tc>
                  <a:txBody>
                    <a:bodyPr/>
                    <a:lstStyle/>
                    <a:p>
                      <a:r>
                        <a:rPr lang="en-GB" sz="1600" dirty="0"/>
                        <a:t>0.4 -0.52 L/L</a:t>
                      </a:r>
                    </a:p>
                  </a:txBody>
                  <a:tcPr/>
                </a:tc>
                <a:extLst>
                  <a:ext uri="{0D108BD9-81ED-4DB2-BD59-A6C34878D82A}">
                    <a16:rowId xmlns:a16="http://schemas.microsoft.com/office/drawing/2014/main" xmlns="" val="10004"/>
                  </a:ext>
                </a:extLst>
              </a:tr>
              <a:tr h="298319">
                <a:tc>
                  <a:txBody>
                    <a:bodyPr/>
                    <a:lstStyle/>
                    <a:p>
                      <a:r>
                        <a:rPr lang="en-GB" sz="1600" b="1" dirty="0"/>
                        <a:t>MCV</a:t>
                      </a:r>
                    </a:p>
                  </a:txBody>
                  <a:tcPr/>
                </a:tc>
                <a:tc>
                  <a:txBody>
                    <a:bodyPr/>
                    <a:lstStyle/>
                    <a:p>
                      <a:r>
                        <a:rPr lang="en-GB" sz="1600" dirty="0"/>
                        <a:t>83 – 100 </a:t>
                      </a:r>
                      <a:r>
                        <a:rPr lang="en-GB" sz="1600" dirty="0" err="1"/>
                        <a:t>fL</a:t>
                      </a:r>
                      <a:endParaRPr lang="en-GB" sz="1600" dirty="0"/>
                    </a:p>
                  </a:txBody>
                  <a:tcPr/>
                </a:tc>
                <a:extLst>
                  <a:ext uri="{0D108BD9-81ED-4DB2-BD59-A6C34878D82A}">
                    <a16:rowId xmlns:a16="http://schemas.microsoft.com/office/drawing/2014/main" xmlns="" val="10005"/>
                  </a:ext>
                </a:extLst>
              </a:tr>
              <a:tr h="298319">
                <a:tc>
                  <a:txBody>
                    <a:bodyPr/>
                    <a:lstStyle/>
                    <a:p>
                      <a:r>
                        <a:rPr lang="en-GB" sz="1600" b="0" dirty="0"/>
                        <a:t>MCH</a:t>
                      </a:r>
                    </a:p>
                  </a:txBody>
                  <a:tcPr/>
                </a:tc>
                <a:tc>
                  <a:txBody>
                    <a:bodyPr/>
                    <a:lstStyle/>
                    <a:p>
                      <a:r>
                        <a:rPr lang="en-GB" sz="1600" dirty="0"/>
                        <a:t>27-32 </a:t>
                      </a:r>
                      <a:r>
                        <a:rPr lang="en-GB" sz="1600" dirty="0" err="1"/>
                        <a:t>pg</a:t>
                      </a:r>
                      <a:endParaRPr lang="en-GB" sz="1600" dirty="0"/>
                    </a:p>
                  </a:txBody>
                  <a:tcPr/>
                </a:tc>
                <a:extLst>
                  <a:ext uri="{0D108BD9-81ED-4DB2-BD59-A6C34878D82A}">
                    <a16:rowId xmlns:a16="http://schemas.microsoft.com/office/drawing/2014/main" xmlns="" val="10006"/>
                  </a:ext>
                </a:extLst>
              </a:tr>
              <a:tr h="298319">
                <a:tc>
                  <a:txBody>
                    <a:bodyPr/>
                    <a:lstStyle/>
                    <a:p>
                      <a:r>
                        <a:rPr lang="en-GB" sz="1600" dirty="0"/>
                        <a:t>MCHC</a:t>
                      </a:r>
                    </a:p>
                  </a:txBody>
                  <a:tcPr/>
                </a:tc>
                <a:tc>
                  <a:txBody>
                    <a:bodyPr/>
                    <a:lstStyle/>
                    <a:p>
                      <a:r>
                        <a:rPr lang="en-GB" sz="1600" dirty="0"/>
                        <a:t>310-350 g/L</a:t>
                      </a:r>
                    </a:p>
                  </a:txBody>
                  <a:tcPr/>
                </a:tc>
                <a:extLst>
                  <a:ext uri="{0D108BD9-81ED-4DB2-BD59-A6C34878D82A}">
                    <a16:rowId xmlns:a16="http://schemas.microsoft.com/office/drawing/2014/main" xmlns="" val="10007"/>
                  </a:ext>
                </a:extLst>
              </a:tr>
              <a:tr h="298319">
                <a:tc>
                  <a:txBody>
                    <a:bodyPr/>
                    <a:lstStyle/>
                    <a:p>
                      <a:r>
                        <a:rPr lang="en-GB" sz="1600" b="1" dirty="0"/>
                        <a:t>Platelets</a:t>
                      </a:r>
                    </a:p>
                  </a:txBody>
                  <a:tcPr/>
                </a:tc>
                <a:tc>
                  <a:txBody>
                    <a:bodyPr/>
                    <a:lstStyle/>
                    <a:p>
                      <a:r>
                        <a:rPr lang="en-GB" sz="1600" dirty="0"/>
                        <a:t>150-450 x 10</a:t>
                      </a:r>
                      <a:r>
                        <a:rPr lang="en-GB" sz="1600" baseline="30000" dirty="0"/>
                        <a:t>9</a:t>
                      </a:r>
                      <a:r>
                        <a:rPr lang="en-GB" sz="1600" dirty="0"/>
                        <a:t>/L</a:t>
                      </a:r>
                    </a:p>
                  </a:txBody>
                  <a:tcPr/>
                </a:tc>
                <a:extLst>
                  <a:ext uri="{0D108BD9-81ED-4DB2-BD59-A6C34878D82A}">
                    <a16:rowId xmlns:a16="http://schemas.microsoft.com/office/drawing/2014/main" xmlns="" val="10008"/>
                  </a:ext>
                </a:extLst>
              </a:tr>
              <a:tr h="298319">
                <a:tc>
                  <a:txBody>
                    <a:bodyPr/>
                    <a:lstStyle/>
                    <a:p>
                      <a:r>
                        <a:rPr lang="en-GB" sz="1600" b="1" dirty="0"/>
                        <a:t>Neutrophils</a:t>
                      </a:r>
                    </a:p>
                  </a:txBody>
                  <a:tcPr/>
                </a:tc>
                <a:tc>
                  <a:txBody>
                    <a:bodyPr/>
                    <a:lstStyle/>
                    <a:p>
                      <a:r>
                        <a:rPr lang="en-GB" sz="1600" dirty="0"/>
                        <a:t>1.5-8 x 10</a:t>
                      </a:r>
                      <a:r>
                        <a:rPr lang="en-GB" sz="1600" baseline="30000" dirty="0"/>
                        <a:t>9</a:t>
                      </a:r>
                      <a:r>
                        <a:rPr lang="en-GB" sz="1600" dirty="0"/>
                        <a:t>/L</a:t>
                      </a:r>
                    </a:p>
                  </a:txBody>
                  <a:tcPr/>
                </a:tc>
                <a:extLst>
                  <a:ext uri="{0D108BD9-81ED-4DB2-BD59-A6C34878D82A}">
                    <a16:rowId xmlns:a16="http://schemas.microsoft.com/office/drawing/2014/main" xmlns="" val="10009"/>
                  </a:ext>
                </a:extLst>
              </a:tr>
              <a:tr h="298319">
                <a:tc>
                  <a:txBody>
                    <a:bodyPr/>
                    <a:lstStyle/>
                    <a:p>
                      <a:r>
                        <a:rPr lang="en-GB" sz="1600" b="1" dirty="0"/>
                        <a:t>Lymphocytes</a:t>
                      </a:r>
                    </a:p>
                  </a:txBody>
                  <a:tcPr/>
                </a:tc>
                <a:tc>
                  <a:txBody>
                    <a:bodyPr/>
                    <a:lstStyle/>
                    <a:p>
                      <a:r>
                        <a:rPr lang="en-GB" sz="1600" dirty="0"/>
                        <a:t>1-4 x 10</a:t>
                      </a:r>
                      <a:r>
                        <a:rPr lang="en-GB" sz="1600" baseline="30000" dirty="0"/>
                        <a:t>9</a:t>
                      </a:r>
                      <a:r>
                        <a:rPr lang="en-GB" sz="1600" dirty="0"/>
                        <a:t>/L</a:t>
                      </a:r>
                    </a:p>
                  </a:txBody>
                  <a:tcPr/>
                </a:tc>
                <a:extLst>
                  <a:ext uri="{0D108BD9-81ED-4DB2-BD59-A6C34878D82A}">
                    <a16:rowId xmlns:a16="http://schemas.microsoft.com/office/drawing/2014/main" xmlns="" val="10010"/>
                  </a:ext>
                </a:extLst>
              </a:tr>
              <a:tr h="298319">
                <a:tc>
                  <a:txBody>
                    <a:bodyPr/>
                    <a:lstStyle/>
                    <a:p>
                      <a:r>
                        <a:rPr lang="en-GB" sz="1600" dirty="0"/>
                        <a:t>Monocytes</a:t>
                      </a:r>
                    </a:p>
                  </a:txBody>
                  <a:tcPr/>
                </a:tc>
                <a:tc>
                  <a:txBody>
                    <a:bodyPr/>
                    <a:lstStyle/>
                    <a:p>
                      <a:r>
                        <a:rPr lang="en-GB" sz="1600" dirty="0"/>
                        <a:t>0.2 -1 x 10</a:t>
                      </a:r>
                      <a:r>
                        <a:rPr lang="en-GB" sz="1600" baseline="30000" dirty="0"/>
                        <a:t>9</a:t>
                      </a:r>
                      <a:r>
                        <a:rPr lang="en-GB" sz="1600" dirty="0"/>
                        <a:t>/L</a:t>
                      </a:r>
                    </a:p>
                  </a:txBody>
                  <a:tcPr/>
                </a:tc>
                <a:extLst>
                  <a:ext uri="{0D108BD9-81ED-4DB2-BD59-A6C34878D82A}">
                    <a16:rowId xmlns:a16="http://schemas.microsoft.com/office/drawing/2014/main" xmlns="" val="10011"/>
                  </a:ext>
                </a:extLst>
              </a:tr>
              <a:tr h="298319">
                <a:tc>
                  <a:txBody>
                    <a:bodyPr/>
                    <a:lstStyle/>
                    <a:p>
                      <a:r>
                        <a:rPr lang="en-GB" sz="1600" dirty="0"/>
                        <a:t>Eosinophils</a:t>
                      </a:r>
                    </a:p>
                  </a:txBody>
                  <a:tcPr/>
                </a:tc>
                <a:tc>
                  <a:txBody>
                    <a:bodyPr/>
                    <a:lstStyle/>
                    <a:p>
                      <a:r>
                        <a:rPr lang="en-GB" sz="1600" dirty="0"/>
                        <a:t>0.0 – 0.5 x 10</a:t>
                      </a:r>
                      <a:r>
                        <a:rPr lang="en-GB" sz="1600" baseline="30000" dirty="0"/>
                        <a:t>9</a:t>
                      </a:r>
                      <a:r>
                        <a:rPr lang="en-GB" sz="1600" dirty="0"/>
                        <a:t>/L</a:t>
                      </a:r>
                    </a:p>
                  </a:txBody>
                  <a:tcPr/>
                </a:tc>
                <a:extLst>
                  <a:ext uri="{0D108BD9-81ED-4DB2-BD59-A6C34878D82A}">
                    <a16:rowId xmlns:a16="http://schemas.microsoft.com/office/drawing/2014/main" xmlns="" val="10012"/>
                  </a:ext>
                </a:extLst>
              </a:tr>
              <a:tr h="298319">
                <a:tc>
                  <a:txBody>
                    <a:bodyPr/>
                    <a:lstStyle/>
                    <a:p>
                      <a:r>
                        <a:rPr lang="en-GB" sz="1600" dirty="0"/>
                        <a:t>Basophils</a:t>
                      </a:r>
                    </a:p>
                  </a:txBody>
                  <a:tcPr/>
                </a:tc>
                <a:tc>
                  <a:txBody>
                    <a:bodyPr/>
                    <a:lstStyle/>
                    <a:p>
                      <a:r>
                        <a:rPr lang="en-GB" sz="1600" dirty="0"/>
                        <a:t>0.0 – 0.2 x 10</a:t>
                      </a:r>
                      <a:r>
                        <a:rPr lang="en-GB" sz="1600" baseline="30000" dirty="0"/>
                        <a:t>9</a:t>
                      </a:r>
                      <a:r>
                        <a:rPr lang="en-GB" sz="1600" dirty="0"/>
                        <a:t>/L</a:t>
                      </a:r>
                    </a:p>
                  </a:txBody>
                  <a:tcPr/>
                </a:tc>
                <a:extLst>
                  <a:ext uri="{0D108BD9-81ED-4DB2-BD59-A6C34878D82A}">
                    <a16:rowId xmlns:a16="http://schemas.microsoft.com/office/drawing/2014/main" xmlns="" val="10013"/>
                  </a:ext>
                </a:extLst>
              </a:tr>
            </a:tbl>
          </a:graphicData>
        </a:graphic>
      </p:graphicFrame>
      <p:pic>
        <p:nvPicPr>
          <p:cNvPr id="2050" name="Picture 2" descr="See the source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3239503"/>
            <a:ext cx="1328540" cy="14017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ee the source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9666" y="4895372"/>
            <a:ext cx="1328540" cy="132854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07017" y="4895372"/>
            <a:ext cx="1328540" cy="132854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ee the source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56176" y="4895372"/>
            <a:ext cx="1368152" cy="134834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See the source image"/>
          <p:cNvPicPr>
            <a:picLocks noChangeAspect="1" noChangeArrowheads="1"/>
          </p:cNvPicPr>
          <p:nvPr/>
        </p:nvPicPr>
        <p:blipFill rotWithShape="1">
          <a:blip r:embed="rId7">
            <a:extLst>
              <a:ext uri="{28A0092B-C50C-407E-A947-70E740481C1C}">
                <a14:useLocalDpi xmlns:a14="http://schemas.microsoft.com/office/drawing/2010/main" val="0"/>
              </a:ext>
            </a:extLst>
          </a:blip>
          <a:srcRect l="756" r="25908"/>
          <a:stretch/>
        </p:blipFill>
        <p:spPr bwMode="auto">
          <a:xfrm>
            <a:off x="7164288" y="3284984"/>
            <a:ext cx="1417835" cy="135626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See the source imag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47335" y="1916832"/>
            <a:ext cx="1416690" cy="1062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4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060"/>
                                        </p:tgtEl>
                                        <p:attrNameLst>
                                          <p:attrName>style.visibility</p:attrName>
                                        </p:attrNameLst>
                                      </p:cBhvr>
                                      <p:to>
                                        <p:strVal val="visible"/>
                                      </p:to>
                                    </p:set>
                                    <p:anim calcmode="lin" valueType="num">
                                      <p:cBhvr additive="base">
                                        <p:cTn id="11" dur="500" fill="hold"/>
                                        <p:tgtEl>
                                          <p:spTgt spid="2060"/>
                                        </p:tgtEl>
                                        <p:attrNameLst>
                                          <p:attrName>ppt_x</p:attrName>
                                        </p:attrNameLst>
                                      </p:cBhvr>
                                      <p:tavLst>
                                        <p:tav tm="0">
                                          <p:val>
                                            <p:strVal val="#ppt_x"/>
                                          </p:val>
                                        </p:tav>
                                        <p:tav tm="100000">
                                          <p:val>
                                            <p:strVal val="#ppt_x"/>
                                          </p:val>
                                        </p:tav>
                                      </p:tavLst>
                                    </p:anim>
                                    <p:anim calcmode="lin" valueType="num">
                                      <p:cBhvr additive="base">
                                        <p:cTn id="12" dur="500" fill="hold"/>
                                        <p:tgtEl>
                                          <p:spTgt spid="206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 calcmode="lin" valueType="num">
                                      <p:cBhvr additive="base">
                                        <p:cTn id="17" dur="500" fill="hold"/>
                                        <p:tgtEl>
                                          <p:spTgt spid="2050"/>
                                        </p:tgtEl>
                                        <p:attrNameLst>
                                          <p:attrName>ppt_x</p:attrName>
                                        </p:attrNameLst>
                                      </p:cBhvr>
                                      <p:tavLst>
                                        <p:tav tm="0">
                                          <p:val>
                                            <p:strVal val="#ppt_x"/>
                                          </p:val>
                                        </p:tav>
                                        <p:tav tm="100000">
                                          <p:val>
                                            <p:strVal val="#ppt_x"/>
                                          </p:val>
                                        </p:tav>
                                      </p:tavLst>
                                    </p:anim>
                                    <p:anim calcmode="lin" valueType="num">
                                      <p:cBhvr additive="base">
                                        <p:cTn id="1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58"/>
                                        </p:tgtEl>
                                        <p:attrNameLst>
                                          <p:attrName>style.visibility</p:attrName>
                                        </p:attrNameLst>
                                      </p:cBhvr>
                                      <p:to>
                                        <p:strVal val="visible"/>
                                      </p:to>
                                    </p:set>
                                    <p:anim calcmode="lin" valueType="num">
                                      <p:cBhvr additive="base">
                                        <p:cTn id="23" dur="500" fill="hold"/>
                                        <p:tgtEl>
                                          <p:spTgt spid="2058"/>
                                        </p:tgtEl>
                                        <p:attrNameLst>
                                          <p:attrName>ppt_x</p:attrName>
                                        </p:attrNameLst>
                                      </p:cBhvr>
                                      <p:tavLst>
                                        <p:tav tm="0">
                                          <p:val>
                                            <p:strVal val="#ppt_x"/>
                                          </p:val>
                                        </p:tav>
                                        <p:tav tm="100000">
                                          <p:val>
                                            <p:strVal val="#ppt_x"/>
                                          </p:val>
                                        </p:tav>
                                      </p:tavLst>
                                    </p:anim>
                                    <p:anim calcmode="lin" valueType="num">
                                      <p:cBhvr additive="base">
                                        <p:cTn id="24" dur="500" fill="hold"/>
                                        <p:tgtEl>
                                          <p:spTgt spid="205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52"/>
                                        </p:tgtEl>
                                        <p:attrNameLst>
                                          <p:attrName>style.visibility</p:attrName>
                                        </p:attrNameLst>
                                      </p:cBhvr>
                                      <p:to>
                                        <p:strVal val="visible"/>
                                      </p:to>
                                    </p:set>
                                    <p:anim calcmode="lin" valueType="num">
                                      <p:cBhvr additive="base">
                                        <p:cTn id="29" dur="500" fill="hold"/>
                                        <p:tgtEl>
                                          <p:spTgt spid="2052"/>
                                        </p:tgtEl>
                                        <p:attrNameLst>
                                          <p:attrName>ppt_x</p:attrName>
                                        </p:attrNameLst>
                                      </p:cBhvr>
                                      <p:tavLst>
                                        <p:tav tm="0">
                                          <p:val>
                                            <p:strVal val="#ppt_x"/>
                                          </p:val>
                                        </p:tav>
                                        <p:tav tm="100000">
                                          <p:val>
                                            <p:strVal val="#ppt_x"/>
                                          </p:val>
                                        </p:tav>
                                      </p:tavLst>
                                    </p:anim>
                                    <p:anim calcmode="lin" valueType="num">
                                      <p:cBhvr additive="base">
                                        <p:cTn id="30"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056"/>
                                        </p:tgtEl>
                                        <p:attrNameLst>
                                          <p:attrName>style.visibility</p:attrName>
                                        </p:attrNameLst>
                                      </p:cBhvr>
                                      <p:to>
                                        <p:strVal val="visible"/>
                                      </p:to>
                                    </p:set>
                                    <p:anim calcmode="lin" valueType="num">
                                      <p:cBhvr additive="base">
                                        <p:cTn id="35" dur="500" fill="hold"/>
                                        <p:tgtEl>
                                          <p:spTgt spid="2056"/>
                                        </p:tgtEl>
                                        <p:attrNameLst>
                                          <p:attrName>ppt_x</p:attrName>
                                        </p:attrNameLst>
                                      </p:cBhvr>
                                      <p:tavLst>
                                        <p:tav tm="0">
                                          <p:val>
                                            <p:strVal val="#ppt_x"/>
                                          </p:val>
                                        </p:tav>
                                        <p:tav tm="100000">
                                          <p:val>
                                            <p:strVal val="#ppt_x"/>
                                          </p:val>
                                        </p:tav>
                                      </p:tavLst>
                                    </p:anim>
                                    <p:anim calcmode="lin" valueType="num">
                                      <p:cBhvr additive="base">
                                        <p:cTn id="36" dur="500" fill="hold"/>
                                        <p:tgtEl>
                                          <p:spTgt spid="205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054"/>
                                        </p:tgtEl>
                                        <p:attrNameLst>
                                          <p:attrName>style.visibility</p:attrName>
                                        </p:attrNameLst>
                                      </p:cBhvr>
                                      <p:to>
                                        <p:strVal val="visible"/>
                                      </p:to>
                                    </p:set>
                                    <p:anim calcmode="lin" valueType="num">
                                      <p:cBhvr additive="base">
                                        <p:cTn id="41" dur="500" fill="hold"/>
                                        <p:tgtEl>
                                          <p:spTgt spid="2054"/>
                                        </p:tgtEl>
                                        <p:attrNameLst>
                                          <p:attrName>ppt_x</p:attrName>
                                        </p:attrNameLst>
                                      </p:cBhvr>
                                      <p:tavLst>
                                        <p:tav tm="0">
                                          <p:val>
                                            <p:strVal val="#ppt_x"/>
                                          </p:val>
                                        </p:tav>
                                        <p:tav tm="100000">
                                          <p:val>
                                            <p:strVal val="#ppt_x"/>
                                          </p:val>
                                        </p:tav>
                                      </p:tavLst>
                                    </p:anim>
                                    <p:anim calcmode="lin" valueType="num">
                                      <p:cBhvr additive="base">
                                        <p:cTn id="42" dur="500" fill="hold"/>
                                        <p:tgtEl>
                                          <p:spTgt spid="20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pic>
        <p:nvPicPr>
          <p:cNvPr id="3074" name="Picture 2" descr="Image result for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082552"/>
            <a:ext cx="4087940"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98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5"/>
                </a:solidFill>
              </a:rPr>
              <a:t>B12 deficiency</a:t>
            </a:r>
          </a:p>
        </p:txBody>
      </p:sp>
      <p:graphicFrame>
        <p:nvGraphicFramePr>
          <p:cNvPr id="4" name="Diagram 3"/>
          <p:cNvGraphicFramePr/>
          <p:nvPr>
            <p:extLst/>
          </p:nvPr>
        </p:nvGraphicFramePr>
        <p:xfrm>
          <a:off x="323528" y="1484784"/>
          <a:ext cx="8064896"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748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39F2B34-B474-4FAE-A2C8-6498A8D3709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D68DCB57-E2AE-4266-A4C3-5A79AF8B9700}"/>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7B1298E6-B3BC-4756-9870-EA082518E8C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F9468A98-1310-43BA-A3CD-D3999248349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89125D59-77C6-455A-AC9D-955CE0A7D71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B0994EFC-4B02-40CD-A0D5-7C22B90C265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ECF6CE7D-5C99-4218-9680-AD478D49A0D0}"/>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7A653F48-CCEB-4822-BF93-256E92B373D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30D40C4F-64FA-4088-AAF2-C106A714669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3BFB237-B263-4BEE-9EF4-6EB8AB2E24E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811EACD3-BCC9-4ED3-B5DD-1D74D6E18837}"/>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9E28E0B7-5307-480A-B1BB-A7D273960292}"/>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D2CC8622-A619-4FC5-BB98-00EA7E9D1F50}"/>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717D7C52-A96A-420D-8789-421A8E09FFAD}"/>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graphicEl>
                                              <a:dgm id="{89585646-4E10-42F8-A511-041346284126}"/>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graphicEl>
                                              <a:dgm id="{802B0DB8-047C-46AC-8E79-F9FAA0E2CE88}"/>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graphicEl>
                                              <a:dgm id="{F27D7077-52C6-4C3D-AA27-48C6A2AAD1AD}"/>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graphicEl>
                                              <a:dgm id="{85ED3678-C1B0-4304-8BEA-8431757E82FB}"/>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
                                            <p:graphicEl>
                                              <a:dgm id="{2D6C5482-2098-484F-BBA8-852088C1066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5"/>
                </a:solidFill>
              </a:rPr>
              <a:t>Red Flags &amp; Investigations</a:t>
            </a:r>
          </a:p>
        </p:txBody>
      </p:sp>
      <p:graphicFrame>
        <p:nvGraphicFramePr>
          <p:cNvPr id="4" name="Content Placeholder 3"/>
          <p:cNvGraphicFramePr>
            <a:graphicFrameLocks noGrp="1"/>
          </p:cNvGraphicFramePr>
          <p:nvPr>
            <p:ph sz="quarter" idx="1"/>
            <p:extLst/>
          </p:nvPr>
        </p:nvGraphicFramePr>
        <p:xfrm>
          <a:off x="611560" y="1556792"/>
          <a:ext cx="7776864" cy="2165301"/>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xmlns="" val="20000"/>
                    </a:ext>
                  </a:extLst>
                </a:gridCol>
              </a:tblGrid>
              <a:tr h="432048">
                <a:tc>
                  <a:txBody>
                    <a:bodyPr/>
                    <a:lstStyle/>
                    <a:p>
                      <a:r>
                        <a:rPr lang="en-GB" dirty="0"/>
                        <a:t>Red Flags</a:t>
                      </a:r>
                    </a:p>
                  </a:txBody>
                  <a:tcPr/>
                </a:tc>
                <a:extLst>
                  <a:ext uri="{0D108BD9-81ED-4DB2-BD59-A6C34878D82A}">
                    <a16:rowId xmlns:a16="http://schemas.microsoft.com/office/drawing/2014/main" xmlns="" val="10000"/>
                  </a:ext>
                </a:extLst>
              </a:tr>
              <a:tr h="1733253">
                <a:tc>
                  <a:txBody>
                    <a:bodyPr/>
                    <a:lstStyle/>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Suspected myelodysplastic syndrome (based on blood film report)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Other primary haematological cause suspected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 MCV &gt; 100fl with accompanying </a:t>
                      </a:r>
                      <a:r>
                        <a:rPr kumimoji="0" lang="en-GB" sz="1800" kern="1200" dirty="0" err="1">
                          <a:solidFill>
                            <a:schemeClr val="dk1"/>
                          </a:solidFill>
                          <a:effectLst/>
                          <a:latin typeface="+mn-lt"/>
                          <a:ea typeface="+mn-ea"/>
                          <a:cs typeface="+mn-cs"/>
                        </a:rPr>
                        <a:t>cytopaenia</a:t>
                      </a:r>
                      <a:r>
                        <a:rPr kumimoji="0" lang="en-GB" sz="1600" i="1" kern="1200" dirty="0">
                          <a:solidFill>
                            <a:schemeClr val="dk1"/>
                          </a:solidFill>
                          <a:effectLst/>
                          <a:latin typeface="+mn-lt"/>
                          <a:ea typeface="+mn-ea"/>
                          <a:cs typeface="+mn-cs"/>
                        </a:rPr>
                        <a:t> (excluding in B12 / folate deficiency) </a:t>
                      </a:r>
                    </a:p>
                    <a:p>
                      <a:pPr marL="285750" lvl="0" indent="-285750">
                        <a:buFont typeface="Arial" panose="020B0604020202020204" pitchFamily="34" charset="0"/>
                        <a:buChar char="•"/>
                      </a:pPr>
                      <a:r>
                        <a:rPr kumimoji="0" lang="en-GB" sz="1800" kern="1200" dirty="0">
                          <a:solidFill>
                            <a:schemeClr val="dk1"/>
                          </a:solidFill>
                          <a:effectLst/>
                          <a:latin typeface="+mn-lt"/>
                          <a:ea typeface="+mn-ea"/>
                          <a:cs typeface="+mn-cs"/>
                        </a:rPr>
                        <a:t> Persistent unexplained MCV &gt; 105fl </a:t>
                      </a:r>
                    </a:p>
                  </a:txBody>
                  <a:tcPr/>
                </a:tc>
                <a:extLst>
                  <a:ext uri="{0D108BD9-81ED-4DB2-BD59-A6C34878D82A}">
                    <a16:rowId xmlns:a16="http://schemas.microsoft.com/office/drawing/2014/main" xmlns="" val="10001"/>
                  </a:ext>
                </a:extLst>
              </a:tr>
            </a:tbl>
          </a:graphicData>
        </a:graphic>
      </p:graphicFrame>
      <p:graphicFrame>
        <p:nvGraphicFramePr>
          <p:cNvPr id="6" name="Table 5"/>
          <p:cNvGraphicFramePr>
            <a:graphicFrameLocks noGrp="1"/>
          </p:cNvGraphicFramePr>
          <p:nvPr>
            <p:extLst/>
          </p:nvPr>
        </p:nvGraphicFramePr>
        <p:xfrm>
          <a:off x="611560" y="3933056"/>
          <a:ext cx="7704856" cy="2072640"/>
        </p:xfrm>
        <a:graphic>
          <a:graphicData uri="http://schemas.openxmlformats.org/drawingml/2006/table">
            <a:tbl>
              <a:tblPr firstRow="1" bandRow="1">
                <a:tableStyleId>{7DF18680-E054-41AD-8BC1-D1AEF772440D}</a:tableStyleId>
              </a:tblPr>
              <a:tblGrid>
                <a:gridCol w="7704856">
                  <a:extLst>
                    <a:ext uri="{9D8B030D-6E8A-4147-A177-3AD203B41FA5}">
                      <a16:colId xmlns:a16="http://schemas.microsoft.com/office/drawing/2014/main" xmlns="" val="20000"/>
                    </a:ext>
                  </a:extLst>
                </a:gridCol>
              </a:tblGrid>
              <a:tr h="360040">
                <a:tc>
                  <a:txBody>
                    <a:bodyPr/>
                    <a:lstStyle/>
                    <a:p>
                      <a:r>
                        <a:rPr lang="en-GB" dirty="0"/>
                        <a:t>Investigations in Primary Care</a:t>
                      </a:r>
                    </a:p>
                  </a:txBody>
                  <a:tcPr/>
                </a:tc>
                <a:extLst>
                  <a:ext uri="{0D108BD9-81ED-4DB2-BD59-A6C34878D82A}">
                    <a16:rowId xmlns:a16="http://schemas.microsoft.com/office/drawing/2014/main" xmlns="" val="10000"/>
                  </a:ext>
                </a:extLst>
              </a:tr>
              <a:tr h="1573029">
                <a:tc>
                  <a:txBody>
                    <a:bodyPr/>
                    <a:lstStyle/>
                    <a:p>
                      <a:pPr lvl="0"/>
                      <a:r>
                        <a:rPr lang="en-GB" dirty="0"/>
                        <a:t>Alcohol history and appropriate lifestyle modification </a:t>
                      </a:r>
                    </a:p>
                    <a:p>
                      <a:pPr lvl="0"/>
                      <a:r>
                        <a:rPr lang="en-GB" dirty="0"/>
                        <a:t>B12 and folate levels </a:t>
                      </a:r>
                      <a:r>
                        <a:rPr lang="en-GB" sz="1600" i="1" dirty="0"/>
                        <a:t>(consider sequential Intrinsic Factor antibodies and coeliac screen) </a:t>
                      </a:r>
                    </a:p>
                    <a:p>
                      <a:pPr lvl="0"/>
                      <a:r>
                        <a:rPr lang="en-GB" dirty="0"/>
                        <a:t>Blood film examination and reticulocyte count </a:t>
                      </a:r>
                    </a:p>
                    <a:p>
                      <a:pPr lvl="0"/>
                      <a:r>
                        <a:rPr lang="en-GB" dirty="0"/>
                        <a:t>Liver and thyroid function tests </a:t>
                      </a:r>
                    </a:p>
                    <a:p>
                      <a:pPr lvl="0"/>
                      <a:r>
                        <a:rPr lang="en-GB" dirty="0"/>
                        <a:t>Immunoglobulins and protein electrophoresis.</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6522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5"/>
                </a:solidFill>
              </a:rPr>
              <a:t>B12 deficiency</a:t>
            </a:r>
          </a:p>
        </p:txBody>
      </p:sp>
      <p:sp>
        <p:nvSpPr>
          <p:cNvPr id="5" name="Rectangle 4"/>
          <p:cNvSpPr/>
          <p:nvPr/>
        </p:nvSpPr>
        <p:spPr>
          <a:xfrm>
            <a:off x="395536" y="3861048"/>
            <a:ext cx="8141985" cy="2308324"/>
          </a:xfrm>
          <a:prstGeom prst="rect">
            <a:avLst/>
          </a:prstGeom>
        </p:spPr>
        <p:txBody>
          <a:bodyPr wrap="square">
            <a:spAutoFit/>
          </a:bodyPr>
          <a:lstStyle/>
          <a:p>
            <a:r>
              <a:rPr lang="en-GB" b="1" dirty="0"/>
              <a:t>Anti-intrinsic factor antibodies: </a:t>
            </a:r>
            <a:r>
              <a:rPr lang="en-GB" dirty="0"/>
              <a:t>test regardless of vitamin B12 level if pernicious anaemia is suspected. </a:t>
            </a:r>
          </a:p>
          <a:p>
            <a:r>
              <a:rPr lang="en-GB" b="1" dirty="0"/>
              <a:t>Trial of vitamin B12 if clinical suspicion but indeterminate vitamin B12 levels</a:t>
            </a:r>
            <a:r>
              <a:rPr lang="en-GB" dirty="0"/>
              <a:t>:</a:t>
            </a:r>
            <a:endParaRPr lang="en-GB" sz="2400" dirty="0"/>
          </a:p>
          <a:p>
            <a:pPr marL="742950" lvl="1" indent="-285750">
              <a:buFont typeface="Arial" panose="020B0604020202020204" pitchFamily="34" charset="0"/>
              <a:buChar char="•"/>
            </a:pPr>
            <a:r>
              <a:rPr lang="en-GB" dirty="0"/>
              <a:t>Patient wellbeing improves aft</a:t>
            </a:r>
            <a:r>
              <a:rPr lang="en-GB" sz="1600" dirty="0"/>
              <a:t>e</a:t>
            </a:r>
            <a:r>
              <a:rPr lang="en-GB" dirty="0"/>
              <a:t>r a couple of days</a:t>
            </a:r>
            <a:endParaRPr lang="en-GB" sz="2800" dirty="0"/>
          </a:p>
          <a:p>
            <a:pPr marL="742950" lvl="1" indent="-285750">
              <a:buFont typeface="Arial" panose="020B0604020202020204" pitchFamily="34" charset="0"/>
              <a:buChar char="•"/>
            </a:pPr>
            <a:r>
              <a:rPr lang="en-GB" dirty="0"/>
              <a:t>Increased reticulocyte count at 1 week with a normalizing full blood count at 8 weeks</a:t>
            </a:r>
            <a:endParaRPr lang="en-GB" sz="2800" dirty="0"/>
          </a:p>
          <a:p>
            <a:pPr marL="742950" lvl="1" indent="-285750">
              <a:buFont typeface="Arial" panose="020B0604020202020204" pitchFamily="34" charset="0"/>
              <a:buChar char="•"/>
            </a:pPr>
            <a:r>
              <a:rPr lang="en-GB" dirty="0"/>
              <a:t>Neurology improves after 6-12 weeks. </a:t>
            </a:r>
            <a:endParaRPr lang="en-GB" sz="2800" dirty="0"/>
          </a:p>
        </p:txBody>
      </p:sp>
      <p:graphicFrame>
        <p:nvGraphicFramePr>
          <p:cNvPr id="6" name="Table 5"/>
          <p:cNvGraphicFramePr>
            <a:graphicFrameLocks noGrp="1"/>
          </p:cNvGraphicFramePr>
          <p:nvPr>
            <p:extLst/>
          </p:nvPr>
        </p:nvGraphicFramePr>
        <p:xfrm>
          <a:off x="539552" y="1772816"/>
          <a:ext cx="8141985" cy="1699384"/>
        </p:xfrm>
        <a:graphic>
          <a:graphicData uri="http://schemas.openxmlformats.org/drawingml/2006/table">
            <a:tbl>
              <a:tblPr firstRow="1" bandRow="1">
                <a:tableStyleId>{7DF18680-E054-41AD-8BC1-D1AEF772440D}</a:tableStyleId>
              </a:tblPr>
              <a:tblGrid>
                <a:gridCol w="2239046">
                  <a:extLst>
                    <a:ext uri="{9D8B030D-6E8A-4147-A177-3AD203B41FA5}">
                      <a16:colId xmlns:a16="http://schemas.microsoft.com/office/drawing/2014/main" xmlns="" val="20000"/>
                    </a:ext>
                  </a:extLst>
                </a:gridCol>
                <a:gridCol w="5902939">
                  <a:extLst>
                    <a:ext uri="{9D8B030D-6E8A-4147-A177-3AD203B41FA5}">
                      <a16:colId xmlns:a16="http://schemas.microsoft.com/office/drawing/2014/main" xmlns="" val="20001"/>
                    </a:ext>
                  </a:extLst>
                </a:gridCol>
              </a:tblGrid>
              <a:tr h="424846">
                <a:tc>
                  <a:txBody>
                    <a:bodyPr/>
                    <a:lstStyle/>
                    <a:p>
                      <a:r>
                        <a:rPr lang="en-GB" dirty="0"/>
                        <a:t>Vitamin</a:t>
                      </a:r>
                      <a:r>
                        <a:rPr lang="en-GB" baseline="0" dirty="0"/>
                        <a:t> B12 level</a:t>
                      </a:r>
                      <a:endParaRPr lang="en-GB" dirty="0"/>
                    </a:p>
                  </a:txBody>
                  <a:tcPr/>
                </a:tc>
                <a:tc>
                  <a:txBody>
                    <a:bodyPr/>
                    <a:lstStyle/>
                    <a:p>
                      <a:r>
                        <a:rPr lang="en-GB" dirty="0"/>
                        <a:t>Action</a:t>
                      </a:r>
                    </a:p>
                  </a:txBody>
                  <a:tcPr/>
                </a:tc>
                <a:extLst>
                  <a:ext uri="{0D108BD9-81ED-4DB2-BD59-A6C34878D82A}">
                    <a16:rowId xmlns:a16="http://schemas.microsoft.com/office/drawing/2014/main" xmlns="" val="10000"/>
                  </a:ext>
                </a:extLst>
              </a:tr>
              <a:tr h="424846">
                <a:tc>
                  <a:txBody>
                    <a:bodyPr/>
                    <a:lstStyle/>
                    <a:p>
                      <a:r>
                        <a:rPr lang="en-GB" dirty="0"/>
                        <a:t>&lt; 150 ng/l</a:t>
                      </a:r>
                    </a:p>
                  </a:txBody>
                  <a:tcPr/>
                </a:tc>
                <a:tc>
                  <a:txBody>
                    <a:bodyPr/>
                    <a:lstStyle/>
                    <a:p>
                      <a:r>
                        <a:rPr lang="en-GB" sz="1400" dirty="0"/>
                        <a:t>B12 deficiency likely</a:t>
                      </a:r>
                    </a:p>
                  </a:txBody>
                  <a:tcPr/>
                </a:tc>
                <a:extLst>
                  <a:ext uri="{0D108BD9-81ED-4DB2-BD59-A6C34878D82A}">
                    <a16:rowId xmlns:a16="http://schemas.microsoft.com/office/drawing/2014/main" xmlns="" val="10001"/>
                  </a:ext>
                </a:extLst>
              </a:tr>
              <a:tr h="424846">
                <a:tc>
                  <a:txBody>
                    <a:bodyPr/>
                    <a:lstStyle/>
                    <a:p>
                      <a:r>
                        <a:rPr lang="en-GB" dirty="0"/>
                        <a:t>150-200 ng/l</a:t>
                      </a:r>
                    </a:p>
                  </a:txBody>
                  <a:tcPr/>
                </a:tc>
                <a:tc>
                  <a:txBody>
                    <a:bodyPr/>
                    <a:lstStyle/>
                    <a:p>
                      <a:r>
                        <a:rPr lang="en-GB" sz="1400" dirty="0"/>
                        <a:t>Possible</a:t>
                      </a:r>
                      <a:r>
                        <a:rPr lang="en-GB" sz="1400" baseline="0" dirty="0"/>
                        <a:t> B12 deficiency. Consider repeat in 1-2 months. </a:t>
                      </a:r>
                      <a:endParaRPr lang="en-GB" sz="1400" dirty="0"/>
                    </a:p>
                  </a:txBody>
                  <a:tcPr/>
                </a:tc>
                <a:extLst>
                  <a:ext uri="{0D108BD9-81ED-4DB2-BD59-A6C34878D82A}">
                    <a16:rowId xmlns:a16="http://schemas.microsoft.com/office/drawing/2014/main" xmlns="" val="10002"/>
                  </a:ext>
                </a:extLst>
              </a:tr>
              <a:tr h="424846">
                <a:tc>
                  <a:txBody>
                    <a:bodyPr/>
                    <a:lstStyle/>
                    <a:p>
                      <a:r>
                        <a:rPr lang="en-GB" dirty="0"/>
                        <a:t>&gt; 200 ng/l</a:t>
                      </a:r>
                    </a:p>
                  </a:txBody>
                  <a:tcPr/>
                </a:tc>
                <a:tc>
                  <a:txBody>
                    <a:bodyPr/>
                    <a:lstStyle/>
                    <a:p>
                      <a:r>
                        <a:rPr lang="en-GB" sz="1400" dirty="0"/>
                        <a:t>B12 stores normal. Stores</a:t>
                      </a:r>
                      <a:r>
                        <a:rPr lang="en-GB" sz="1400" baseline="0" dirty="0"/>
                        <a:t> adequate for at least 2 years</a:t>
                      </a:r>
                      <a:endParaRPr lang="en-GB" sz="14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46610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5"/>
                </a:solidFill>
              </a:rPr>
              <a:t>Special Situations</a:t>
            </a:r>
          </a:p>
        </p:txBody>
      </p:sp>
      <p:sp>
        <p:nvSpPr>
          <p:cNvPr id="3" name="Content Placeholder 2"/>
          <p:cNvSpPr>
            <a:spLocks noGrp="1"/>
          </p:cNvSpPr>
          <p:nvPr>
            <p:ph sz="quarter" idx="1"/>
          </p:nvPr>
        </p:nvSpPr>
        <p:spPr/>
        <p:txBody>
          <a:bodyPr>
            <a:normAutofit/>
          </a:bodyPr>
          <a:lstStyle/>
          <a:p>
            <a:pPr lvl="0"/>
            <a:r>
              <a:rPr lang="en-GB" b="1" dirty="0"/>
              <a:t>Pregnancy</a:t>
            </a:r>
            <a:r>
              <a:rPr lang="en-GB" dirty="0"/>
              <a:t>: Vitamin B12 testing should be avoided in pregnancy as results are unreliable </a:t>
            </a:r>
          </a:p>
          <a:p>
            <a:pPr lvl="0"/>
            <a:r>
              <a:rPr lang="en-GB" b="1" dirty="0"/>
              <a:t>Oral contraceptive pil</a:t>
            </a:r>
            <a:r>
              <a:rPr lang="en-GB" dirty="0"/>
              <a:t>l </a:t>
            </a:r>
          </a:p>
          <a:p>
            <a:pPr lvl="0"/>
            <a:r>
              <a:rPr lang="en-GB" b="1" dirty="0"/>
              <a:t>Food-B12 malabsorption (e.g. metformin)</a:t>
            </a:r>
            <a:r>
              <a:rPr lang="en-GB" dirty="0"/>
              <a:t>: only test if strong clinical suspicion. Trial of oral cyanocobalamin could be considered and reviewed at 6 months. Can use diet measures</a:t>
            </a:r>
          </a:p>
          <a:p>
            <a:pPr marL="0" indent="0">
              <a:buNone/>
            </a:pPr>
            <a:endParaRPr lang="en-GB" dirty="0"/>
          </a:p>
        </p:txBody>
      </p:sp>
    </p:spTree>
    <p:extLst>
      <p:ext uri="{BB962C8B-B14F-4D97-AF65-F5344CB8AC3E}">
        <p14:creationId xmlns:p14="http://schemas.microsoft.com/office/powerpoint/2010/main" val="89842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5"/>
                </a:solidFill>
              </a:rPr>
              <a:t>High B12</a:t>
            </a:r>
          </a:p>
        </p:txBody>
      </p:sp>
      <p:sp>
        <p:nvSpPr>
          <p:cNvPr id="3" name="Content Placeholder 2"/>
          <p:cNvSpPr>
            <a:spLocks noGrp="1"/>
          </p:cNvSpPr>
          <p:nvPr>
            <p:ph sz="quarter" idx="1"/>
          </p:nvPr>
        </p:nvSpPr>
        <p:spPr/>
        <p:txBody>
          <a:bodyPr/>
          <a:lstStyle/>
          <a:p>
            <a:r>
              <a:rPr lang="en-GB" dirty="0"/>
              <a:t>This is often a </a:t>
            </a:r>
            <a:r>
              <a:rPr lang="en-GB" b="1" dirty="0">
                <a:solidFill>
                  <a:schemeClr val="accent5">
                    <a:lumMod val="75000"/>
                  </a:schemeClr>
                </a:solidFill>
              </a:rPr>
              <a:t>non-pathological</a:t>
            </a:r>
            <a:r>
              <a:rPr lang="en-GB" dirty="0"/>
              <a:t> finding and rarely due to a haematological condition. </a:t>
            </a:r>
          </a:p>
          <a:p>
            <a:r>
              <a:rPr lang="en-GB" dirty="0"/>
              <a:t>Vitamin B12 may be elevated in haematological malignancy including myeloproliferative disorders</a:t>
            </a:r>
          </a:p>
        </p:txBody>
      </p:sp>
    </p:spTree>
    <p:extLst>
      <p:ext uri="{BB962C8B-B14F-4D97-AF65-F5344CB8AC3E}">
        <p14:creationId xmlns:p14="http://schemas.microsoft.com/office/powerpoint/2010/main" val="286082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FEDA58-D32D-2147-B378-8F600FD8362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xmlns="" id="{59FAE788-7E66-0849-A39B-D13DE958B059}"/>
              </a:ext>
            </a:extLst>
          </p:cNvPr>
          <p:cNvSpPr>
            <a:spLocks noGrp="1"/>
          </p:cNvSpPr>
          <p:nvPr>
            <p:ph sz="quarter" idx="1"/>
          </p:nvPr>
        </p:nvSpPr>
        <p:spPr/>
        <p:txBody>
          <a:bodyPr/>
          <a:lstStyle/>
          <a:p>
            <a:r>
              <a:rPr lang="en-US" dirty="0"/>
              <a:t>Questions</a:t>
            </a:r>
          </a:p>
          <a:p>
            <a:r>
              <a:rPr lang="en-US" dirty="0"/>
              <a:t>Cases</a:t>
            </a:r>
          </a:p>
        </p:txBody>
      </p:sp>
    </p:spTree>
    <p:extLst>
      <p:ext uri="{BB962C8B-B14F-4D97-AF65-F5344CB8AC3E}">
        <p14:creationId xmlns:p14="http://schemas.microsoft.com/office/powerpoint/2010/main" val="23876456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2001</TotalTime>
  <Words>1666</Words>
  <Application>Microsoft Office PowerPoint</Application>
  <PresentationFormat>On-screen Show (4:3)</PresentationFormat>
  <Paragraphs>263</Paragraphs>
  <Slides>30</Slides>
  <Notes>7</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Civic</vt:lpstr>
      <vt:lpstr>Haematology  in Primary Care</vt:lpstr>
      <vt:lpstr>Topics</vt:lpstr>
      <vt:lpstr>Interpreting a Full Blood Count</vt:lpstr>
      <vt:lpstr>B12 deficiency</vt:lpstr>
      <vt:lpstr>Red Flags &amp; Investigations</vt:lpstr>
      <vt:lpstr>B12 deficiency</vt:lpstr>
      <vt:lpstr>Special Situations</vt:lpstr>
      <vt:lpstr>High B12</vt:lpstr>
      <vt:lpstr>Discussion</vt:lpstr>
      <vt:lpstr>Anaemia</vt:lpstr>
      <vt:lpstr>Investigations in Primary Care</vt:lpstr>
      <vt:lpstr>Inappropriate Referrals</vt:lpstr>
      <vt:lpstr>Discussion</vt:lpstr>
      <vt:lpstr>Platelets - Thrombocythaemia</vt:lpstr>
      <vt:lpstr>Cancer likelihood relative to platelet count </vt:lpstr>
      <vt:lpstr>Referral</vt:lpstr>
      <vt:lpstr>Discussion</vt:lpstr>
      <vt:lpstr>Thrombocytopenia</vt:lpstr>
      <vt:lpstr>Referral</vt:lpstr>
      <vt:lpstr>Discussion</vt:lpstr>
      <vt:lpstr>Neutropenia</vt:lpstr>
      <vt:lpstr>Referral</vt:lpstr>
      <vt:lpstr>Lymphopenia </vt:lpstr>
      <vt:lpstr>Who to refer</vt:lpstr>
      <vt:lpstr>Investigations in Primary Care</vt:lpstr>
      <vt:lpstr>Discussion</vt:lpstr>
      <vt:lpstr>References</vt:lpstr>
      <vt:lpstr>Current Guidelines</vt:lpstr>
      <vt:lpstr>Proposal for new guidelines</vt:lpstr>
      <vt:lpstr>Questions?</vt:lpstr>
    </vt:vector>
  </TitlesOfParts>
  <Company>UHBrstiol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Haematology in Primary Care</dc:title>
  <dc:creator>Elsaesser, Sita</dc:creator>
  <cp:lastModifiedBy>Elsaesser, Sita</cp:lastModifiedBy>
  <cp:revision>82</cp:revision>
  <dcterms:created xsi:type="dcterms:W3CDTF">2018-11-06T13:34:08Z</dcterms:created>
  <dcterms:modified xsi:type="dcterms:W3CDTF">2019-06-28T14:42:18Z</dcterms:modified>
</cp:coreProperties>
</file>