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1"/>
  </p:notesMasterIdLst>
  <p:sldIdLst>
    <p:sldId id="259" r:id="rId2"/>
    <p:sldId id="257" r:id="rId3"/>
    <p:sldId id="258" r:id="rId4"/>
    <p:sldId id="299" r:id="rId5"/>
    <p:sldId id="305" r:id="rId6"/>
    <p:sldId id="311" r:id="rId7"/>
    <p:sldId id="312" r:id="rId8"/>
    <p:sldId id="313" r:id="rId9"/>
    <p:sldId id="288" r:id="rId10"/>
    <p:sldId id="290" r:id="rId11"/>
    <p:sldId id="291" r:id="rId12"/>
    <p:sldId id="314" r:id="rId13"/>
    <p:sldId id="315" r:id="rId14"/>
    <p:sldId id="316" r:id="rId15"/>
    <p:sldId id="292" r:id="rId16"/>
    <p:sldId id="293" r:id="rId17"/>
    <p:sldId id="309" r:id="rId18"/>
    <p:sldId id="294" r:id="rId19"/>
    <p:sldId id="295" r:id="rId20"/>
    <p:sldId id="296" r:id="rId21"/>
    <p:sldId id="280" r:id="rId22"/>
    <p:sldId id="281" r:id="rId23"/>
    <p:sldId id="300" r:id="rId24"/>
    <p:sldId id="289" r:id="rId25"/>
    <p:sldId id="274" r:id="rId26"/>
    <p:sldId id="277" r:id="rId27"/>
    <p:sldId id="278" r:id="rId28"/>
    <p:sldId id="279" r:id="rId29"/>
    <p:sldId id="303" r:id="rId30"/>
    <p:sldId id="260" r:id="rId31"/>
    <p:sldId id="282" r:id="rId32"/>
    <p:sldId id="283" r:id="rId33"/>
    <p:sldId id="284" r:id="rId34"/>
    <p:sldId id="285" r:id="rId35"/>
    <p:sldId id="286" r:id="rId36"/>
    <p:sldId id="287" r:id="rId37"/>
    <p:sldId id="261" r:id="rId38"/>
    <p:sldId id="262" r:id="rId39"/>
    <p:sldId id="269" r:id="rId40"/>
    <p:sldId id="270" r:id="rId41"/>
    <p:sldId id="263" r:id="rId42"/>
    <p:sldId id="264" r:id="rId43"/>
    <p:sldId id="271" r:id="rId44"/>
    <p:sldId id="301" r:id="rId45"/>
    <p:sldId id="302" r:id="rId46"/>
    <p:sldId id="297" r:id="rId47"/>
    <p:sldId id="298" r:id="rId48"/>
    <p:sldId id="304" r:id="rId49"/>
    <p:sldId id="272" r:id="rId50"/>
  </p:sldIdLst>
  <p:sldSz cx="9144000" cy="6858000" type="screen4x3"/>
  <p:notesSz cx="6742113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AD39-0E4E-4943-A59D-BE473748B35A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10E66-13D1-41A3-B665-3963FBB68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33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70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936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309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193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457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7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27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453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72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188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6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361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559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071AFA1-9933-4F62-9ED2-88D3810E2187}" type="slidenum">
              <a:rPr lang="en-GB" altLang="en-US" smtClean="0"/>
              <a:pPr algn="r" eaLnBrk="1" hangingPunct="1">
                <a:spcBef>
                  <a:spcPct val="0"/>
                </a:spcBef>
              </a:pPr>
              <a:t>30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209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7029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7578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717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090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2475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34EE29-F2D0-46A7-A56E-7B675639ABF9}" type="slidenum">
              <a:rPr lang="en-GB" altLang="en-US" smtClean="0"/>
              <a:pPr algn="r" eaLnBrk="1" hangingPunct="1">
                <a:spcBef>
                  <a:spcPct val="0"/>
                </a:spcBef>
              </a:pPr>
              <a:t>37</a:t>
            </a:fld>
            <a:endParaRPr lang="en-GB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Reduced function – even when capable of doing so – getting out of bed, feeding without assistance, refusing to socialise with others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3DAACB-84C2-459D-966C-C88E40F266EA}" type="slidenum">
              <a:rPr lang="en-GB" altLang="en-US" smtClean="0"/>
              <a:pPr algn="r" eaLnBrk="1" hangingPunct="1">
                <a:spcBef>
                  <a:spcPct val="0"/>
                </a:spcBef>
              </a:pPr>
              <a:t>38</a:t>
            </a:fld>
            <a:endParaRPr lang="en-GB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1400" smtClean="0"/>
              <a:t>Non-pharmacological therapies – variable results but appear to be more effective re behaviour, well beingk, social interaction, self care, motivation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400" smtClean="0"/>
              <a:t>Improve the environment – person centred care, space to walk, familiar layout, good signs for key areas and facilities, homely setting, interaction, outside space if possible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400" smtClean="0"/>
              <a:t>Pharmacological interventions – over a long time period at 9 months no drugs significantly better than placebo.  Difficulty is that modest benefits are associated with significant adverse effects – significant decline in cognitive ability; CVA/stroke – 3.5 x risk of stroke (class effect); increase in mortality (1.5 x increase in mortality)</a:t>
            </a:r>
          </a:p>
          <a:p>
            <a:pPr eaLnBrk="1" hangingPunct="1">
              <a:lnSpc>
                <a:spcPct val="90000"/>
              </a:lnSpc>
            </a:pPr>
            <a:endParaRPr lang="en-GB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1400" smtClean="0"/>
              <a:t>BPSD – tends to wax and wane irrespective of medication over about 12 weeks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400" smtClean="0"/>
              <a:t>Common scenarios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400" smtClean="0"/>
              <a:t>Aggression during interpersonal care as a result of poor comprehension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400" smtClean="0"/>
              <a:t>Restlessness because difficulties finding the toilet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400" smtClean="0"/>
              <a:t>Inadvertently reinforcing shouting or aggression as the only way of getting communication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587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422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07BEEA-58EB-4B33-90FB-C5333F0C803B}" type="slidenum">
              <a:rPr lang="en-GB" altLang="en-US" smtClean="0"/>
              <a:pPr algn="r" eaLnBrk="1" hangingPunct="1">
                <a:spcBef>
                  <a:spcPct val="0"/>
                </a:spcBef>
              </a:pPr>
              <a:t>40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38B9A2-8F7D-4B97-8449-2E542A59E2B3}" type="slidenum">
              <a:rPr lang="en-GB" altLang="en-US" smtClean="0"/>
              <a:pPr algn="r" eaLnBrk="1" hangingPunct="1">
                <a:spcBef>
                  <a:spcPct val="0"/>
                </a:spcBef>
              </a:pPr>
              <a:t>41</a:t>
            </a:fld>
            <a:endParaRPr lang="en-GB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Sundowning – commonly observed, increased agitation and disorientation in patients with dementia as evening approaches - ? Clarity of visual cues worsens, but also happens in well lit environments ? due to abnormality in patient’s circadian rhythm or sleep cycle </a:t>
            </a:r>
          </a:p>
          <a:p>
            <a:pPr eaLnBrk="1" hangingPunct="1"/>
            <a:r>
              <a:rPr lang="en-GB" altLang="en-US" smtClean="0"/>
              <a:t>Tiredness at end of day may be a factor.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6AC936-3054-4CCE-87B8-D443D0AEC4A1}" type="slidenum">
              <a:rPr lang="en-GB" altLang="en-US" smtClean="0"/>
              <a:pPr algn="r" eaLnBrk="1" hangingPunct="1">
                <a:spcBef>
                  <a:spcPct val="0"/>
                </a:spcBef>
              </a:pPr>
              <a:t>42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07B3A8-1095-4C4D-A255-F3DC1560EAFA}" type="slidenum">
              <a:rPr lang="en-GB" altLang="en-US" smtClean="0"/>
              <a:pPr algn="r" eaLnBrk="1" hangingPunct="1">
                <a:spcBef>
                  <a:spcPct val="0"/>
                </a:spcBef>
              </a:pPr>
              <a:t>43</a:t>
            </a:fld>
            <a:endParaRPr lang="en-GB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/>
              <a:t>Trials show olanzapine appears to be particularly </a:t>
            </a:r>
            <a:r>
              <a:rPr lang="en-GB" altLang="en-US" dirty="0" err="1" smtClean="0"/>
              <a:t>cognotoxic</a:t>
            </a:r>
            <a:r>
              <a:rPr lang="en-GB" altLang="en-US" dirty="0" smtClean="0"/>
              <a:t> – perhaps due to sedation, but sometimes no alternative – can give </a:t>
            </a:r>
            <a:r>
              <a:rPr lang="en-GB" altLang="en-US" dirty="0" err="1" smtClean="0"/>
              <a:t>im</a:t>
            </a:r>
            <a:r>
              <a:rPr lang="en-GB" altLang="en-US" dirty="0" smtClean="0"/>
              <a:t> daily if not taking orally.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7085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549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482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286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28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6462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1568B8-B8E7-4D68-8915-0238EC1747FF}" type="slidenum">
              <a:rPr lang="en-GB" altLang="en-US" smtClean="0"/>
              <a:pPr algn="r" eaLnBrk="1" hangingPunct="1">
                <a:spcBef>
                  <a:spcPct val="0"/>
                </a:spcBef>
              </a:pPr>
              <a:t>49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636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086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177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269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10E66-13D1-41A3-B665-3963FBB68B7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5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83D0DE-45E2-40D8-957F-C7D80C5FF65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8E0C91-C5B5-4EC0-9F85-F8BAC344597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704856" cy="57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1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800" dirty="0"/>
              <a:t>Similar tolerability between the 3 oral preparations. Adverse events most common during titration phase.</a:t>
            </a:r>
          </a:p>
          <a:p>
            <a:r>
              <a:rPr lang="en-GB" sz="2800" dirty="0" err="1"/>
              <a:t>Rivastigmine</a:t>
            </a:r>
            <a:r>
              <a:rPr lang="en-GB" sz="2800" dirty="0"/>
              <a:t> transdermal patch superior </a:t>
            </a:r>
            <a:r>
              <a:rPr lang="en-GB" sz="2800" dirty="0" err="1"/>
              <a:t>tolerabiliy</a:t>
            </a:r>
            <a:r>
              <a:rPr lang="en-GB" sz="2800" dirty="0"/>
              <a:t> to capsules and much lower rates of GI side effects</a:t>
            </a:r>
          </a:p>
          <a:p>
            <a:r>
              <a:rPr lang="en-GB" sz="2800" dirty="0"/>
              <a:t>Cholinergic side effects most common: nausea, vomiting, dizziness, insomnia and diarrhoea. Most common at start and at dose increases. Dose related and usually transient.</a:t>
            </a:r>
          </a:p>
          <a:p>
            <a:r>
              <a:rPr lang="en-GB" sz="2800" dirty="0"/>
              <a:t>Urinary incontinence has been noted, caution with </a:t>
            </a:r>
            <a:r>
              <a:rPr lang="en-GB" sz="2800" dirty="0" smtClean="0"/>
              <a:t>heart, block and supraventricular conduction defects (ideally pulse &gt;60)peptic </a:t>
            </a:r>
            <a:r>
              <a:rPr lang="en-GB" sz="2800" dirty="0"/>
              <a:t>ulceration, COPD/Asthma, potential to lower seizure threshold</a:t>
            </a:r>
          </a:p>
          <a:p>
            <a:endParaRPr lang="en-GB" sz="28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Cautions/Adverse effects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6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CEIs act to slow the rate of cognitive decline </a:t>
            </a:r>
          </a:p>
          <a:p>
            <a:r>
              <a:rPr lang="en-GB" dirty="0" smtClean="0"/>
              <a:t>Effective in about 50% patients with AD who try them but you can’t tell which patient will benefit so always worth trying</a:t>
            </a:r>
          </a:p>
          <a:p>
            <a:r>
              <a:rPr lang="en-GB" dirty="0" smtClean="0"/>
              <a:t>Can be very effective for some BPSD however – apathy, depression, hallucinations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use?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6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Assessing meaningful benefits in this variably progressive syndrome is complex and difficult.</a:t>
            </a:r>
          </a:p>
          <a:p>
            <a:r>
              <a:rPr lang="en-GB" sz="2400" dirty="0"/>
              <a:t>Response to treatment in patients with AD may be best defined as long term stabilisation or less than expected decline.</a:t>
            </a:r>
          </a:p>
          <a:p>
            <a:r>
              <a:rPr lang="en-GB" sz="2400" dirty="0"/>
              <a:t>Initial decline or stabilisation should not be taken as a lack of treatment success.</a:t>
            </a:r>
          </a:p>
          <a:p>
            <a:r>
              <a:rPr lang="en-GB" sz="2400" dirty="0"/>
              <a:t>Postponing or slowing the decline in cognitive, functional and behavioural domains represent an important benefit for patients and their carers.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Evaluation of Treatment response</a:t>
            </a:r>
          </a:p>
        </p:txBody>
      </p:sp>
    </p:spTree>
    <p:extLst>
      <p:ext uri="{BB962C8B-B14F-4D97-AF65-F5344CB8AC3E}">
        <p14:creationId xmlns:p14="http://schemas.microsoft.com/office/powerpoint/2010/main" val="3417833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Benefits not only cognition but on functional, behavioural and global outcomes.</a:t>
            </a:r>
          </a:p>
          <a:p>
            <a:r>
              <a:rPr lang="en-GB" dirty="0"/>
              <a:t>Delay in admission to nursing home</a:t>
            </a:r>
          </a:p>
          <a:p>
            <a:r>
              <a:rPr lang="en-GB" dirty="0" err="1"/>
              <a:t>Memantine</a:t>
            </a:r>
            <a:r>
              <a:rPr lang="en-GB" dirty="0"/>
              <a:t>  particularly appears to have benefit in people with aggression, agitation and/or psychotic symptoms which are more common in those with severe Alzheimer's disease</a:t>
            </a:r>
          </a:p>
          <a:p>
            <a:r>
              <a:rPr lang="en-GB" u="sng" dirty="0"/>
              <a:t>Less obvious benefits</a:t>
            </a:r>
            <a:r>
              <a:rPr lang="en-GB" dirty="0"/>
              <a:t>:</a:t>
            </a:r>
          </a:p>
          <a:p>
            <a:r>
              <a:rPr lang="en-GB" dirty="0"/>
              <a:t> Reduced probability of requiring antipsychotic medication over time</a:t>
            </a:r>
          </a:p>
          <a:p>
            <a:r>
              <a:rPr lang="en-GB" dirty="0"/>
              <a:t>Studies are also suggesting reduced mortality in those treated with ACEI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ACEI/</a:t>
            </a:r>
            <a:r>
              <a:rPr lang="en-GB" dirty="0" err="1"/>
              <a:t>Memantine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316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Drugs should </a:t>
            </a:r>
            <a:r>
              <a:rPr lang="en-GB" sz="2400" u="sng" dirty="0"/>
              <a:t>NOT</a:t>
            </a:r>
            <a:r>
              <a:rPr lang="en-GB" sz="2400" dirty="0"/>
              <a:t> be stopped just because severity of dementia increases</a:t>
            </a:r>
          </a:p>
          <a:p>
            <a:r>
              <a:rPr lang="en-GB" sz="2400" u="sng" dirty="0"/>
              <a:t>Benefits of treatment are rapidly lost when drug administration is interrupted and are not fully regained when drug treatment is reinitiated</a:t>
            </a:r>
          </a:p>
          <a:p>
            <a:r>
              <a:rPr lang="en-GB" sz="2400" dirty="0"/>
              <a:t>DOMINO study (UK Donepezil and </a:t>
            </a:r>
            <a:r>
              <a:rPr lang="en-GB" sz="2400" dirty="0" err="1"/>
              <a:t>Memantine</a:t>
            </a:r>
            <a:r>
              <a:rPr lang="en-GB" sz="2400" dirty="0"/>
              <a:t> in moderate to Severe Dementia clearly showed both cognitive and functional benefits over 12 months for continued Donepezil, combination therapy or switch to </a:t>
            </a:r>
            <a:r>
              <a:rPr lang="en-GB" sz="2400" dirty="0" err="1"/>
              <a:t>Memantine</a:t>
            </a:r>
            <a:r>
              <a:rPr lang="en-GB" sz="2400" dirty="0"/>
              <a:t> over placebo. Also delay in admission to residential and nursing home care.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Stopping /Swapping</a:t>
            </a:r>
          </a:p>
        </p:txBody>
      </p:sp>
    </p:spTree>
    <p:extLst>
      <p:ext uri="{BB962C8B-B14F-4D97-AF65-F5344CB8AC3E}">
        <p14:creationId xmlns:p14="http://schemas.microsoft.com/office/powerpoint/2010/main" val="3779852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History of heart disease, especially heart block, sick sinus syndrome, bradycardia (NB use of beta blockers) – pulse needs to </a:t>
            </a:r>
            <a:r>
              <a:rPr lang="en-GB" dirty="0" smtClean="0"/>
              <a:t>ideally be </a:t>
            </a:r>
            <a:r>
              <a:rPr lang="en-GB" dirty="0" smtClean="0"/>
              <a:t>above 60 beats/min due to </a:t>
            </a:r>
            <a:r>
              <a:rPr lang="en-GB" dirty="0" err="1" smtClean="0"/>
              <a:t>vagotonic</a:t>
            </a:r>
            <a:r>
              <a:rPr lang="en-GB" dirty="0" smtClean="0"/>
              <a:t> action (6 beats/min)</a:t>
            </a:r>
          </a:p>
          <a:p>
            <a:r>
              <a:rPr lang="en-GB" dirty="0" smtClean="0"/>
              <a:t>History of peptic ulcer</a:t>
            </a:r>
          </a:p>
          <a:p>
            <a:r>
              <a:rPr lang="en-GB" dirty="0" smtClean="0"/>
              <a:t>History of breathing problems</a:t>
            </a:r>
          </a:p>
          <a:p>
            <a:r>
              <a:rPr lang="en-GB" dirty="0" smtClean="0"/>
              <a:t>History of epilepsy</a:t>
            </a:r>
          </a:p>
          <a:p>
            <a:r>
              <a:rPr lang="en-GB" dirty="0" smtClean="0"/>
              <a:t>Suspicion of behavioural variant FTD (can exacerbate behaviour and agitation)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7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NB Bradycardia (&lt; 60 beats/min) – review medication if possible</a:t>
            </a:r>
          </a:p>
          <a:p>
            <a:r>
              <a:rPr lang="en-GB" dirty="0" smtClean="0"/>
              <a:t>Low blood pressure</a:t>
            </a:r>
          </a:p>
          <a:p>
            <a:r>
              <a:rPr lang="en-GB" dirty="0" smtClean="0"/>
              <a:t>Third degree of complete heart block</a:t>
            </a:r>
          </a:p>
          <a:p>
            <a:r>
              <a:rPr lang="en-GB" dirty="0" smtClean="0"/>
              <a:t>On beta blockers for heart failure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Review medication if possible, otherwise consider </a:t>
            </a:r>
            <a:r>
              <a:rPr lang="en-GB" dirty="0" err="1" smtClean="0"/>
              <a:t>memantine</a:t>
            </a:r>
            <a:r>
              <a:rPr lang="en-GB" dirty="0" smtClean="0"/>
              <a:t> as an alternative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Heart disease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9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HEARTS</a:t>
            </a:r>
            <a:endParaRPr lang="en-GB" dirty="0"/>
          </a:p>
        </p:txBody>
      </p:sp>
      <p:pic>
        <p:nvPicPr>
          <p:cNvPr id="1026" name="Picture 2" descr="C:\Users\shan.williams\AppData\Local\Microsoft\Windows\Temporary Internet Files\Content.IE5\X6CBZKGL\heart-rate-ekg-ecg-heart-bea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582248" cy="179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Potential </a:t>
            </a:r>
            <a:r>
              <a:rPr lang="en-GB" sz="1600" dirty="0" err="1"/>
              <a:t>Vagotonic</a:t>
            </a:r>
            <a:r>
              <a:rPr lang="en-GB" sz="1600" dirty="0"/>
              <a:t> effects on heart rate, patients with DLB may be more susceptible due to autonomic instability associated with the disease.</a:t>
            </a:r>
          </a:p>
          <a:p>
            <a:r>
              <a:rPr lang="en-GB" sz="1600" dirty="0"/>
              <a:t>Manufacturers therefore recommend caution in patients with cardiovascular disease and in those taking concurrent medications that decrease HR </a:t>
            </a:r>
            <a:r>
              <a:rPr lang="en-GB" sz="1600" dirty="0" err="1"/>
              <a:t>e.g</a:t>
            </a:r>
            <a:r>
              <a:rPr lang="en-GB" sz="1600" dirty="0"/>
              <a:t> B blockers, digoxin</a:t>
            </a:r>
          </a:p>
          <a:p>
            <a:r>
              <a:rPr lang="en-GB" sz="1600" dirty="0"/>
              <a:t>However reviews of the literature  have shown that incidence of cardiovascular adverse events is low and serious adverse events rare.</a:t>
            </a:r>
          </a:p>
          <a:p>
            <a:r>
              <a:rPr lang="en-GB" sz="1600" dirty="0"/>
              <a:t>Routine ECG before treatment therefore not recommended</a:t>
            </a:r>
            <a:r>
              <a:rPr lang="en-GB" sz="1600" dirty="0" smtClean="0"/>
              <a:t>.</a:t>
            </a:r>
          </a:p>
          <a:p>
            <a:r>
              <a:rPr lang="en-GB" sz="1600" b="1" dirty="0" smtClean="0"/>
              <a:t>Cardiovascular </a:t>
            </a:r>
            <a:r>
              <a:rPr lang="en-GB" sz="1600" b="1" dirty="0"/>
              <a:t>monitoring with ACEI : A clinical Protocol – Advances in Psychiatric treatment ,Rowland </a:t>
            </a:r>
            <a:r>
              <a:rPr lang="en-GB" sz="1600" b="1" dirty="0" smtClean="0"/>
              <a:t>2009</a:t>
            </a:r>
            <a:r>
              <a:rPr lang="en-GB" sz="1600" b="1" dirty="0"/>
              <a:t>:</a:t>
            </a:r>
          </a:p>
          <a:p>
            <a:r>
              <a:rPr lang="en-GB" sz="1600" dirty="0"/>
              <a:t>Check pulse prior to initiation and at reviews. start / continue is &gt;60 bpm</a:t>
            </a:r>
          </a:p>
          <a:p>
            <a:r>
              <a:rPr lang="en-GB" sz="1600" dirty="0"/>
              <a:t>Asymptomatic mild bradycardia 50-60 bpm start/ continue but review pulse and symptoms after 1 week and check pulse 1 week after any increase in dose</a:t>
            </a:r>
          </a:p>
          <a:p>
            <a:r>
              <a:rPr lang="en-GB" sz="1600" dirty="0"/>
              <a:t>Symptomatic bradycardia or if 50 bpm consider specialist review for underlying cause . If pacemaker fitted consider trial.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1474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Can cause exacerbation of asthma and </a:t>
            </a:r>
            <a:r>
              <a:rPr lang="en-GB" dirty="0" err="1" smtClean="0"/>
              <a:t>copd</a:t>
            </a:r>
            <a:endParaRPr lang="en-GB" dirty="0" smtClean="0"/>
          </a:p>
          <a:p>
            <a:r>
              <a:rPr lang="en-GB" dirty="0" smtClean="0"/>
              <a:t>Use short half life medication if possible</a:t>
            </a:r>
          </a:p>
          <a:p>
            <a:r>
              <a:rPr lang="en-GB" dirty="0" smtClean="0"/>
              <a:t>Weigh up risk /benefit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sz="4400" dirty="0" smtClean="0"/>
              <a:t>  </a:t>
            </a:r>
          </a:p>
          <a:p>
            <a:pPr marL="0" indent="0">
              <a:buNone/>
            </a:pPr>
            <a:r>
              <a:rPr lang="en-GB" sz="4400" dirty="0" smtClean="0"/>
              <a:t> SEIZURES</a:t>
            </a:r>
          </a:p>
          <a:p>
            <a:pPr marL="0" indent="0">
              <a:buNone/>
            </a:pPr>
            <a:endParaRPr lang="en-GB" sz="4400" dirty="0" smtClean="0"/>
          </a:p>
          <a:p>
            <a:r>
              <a:rPr lang="en-GB" dirty="0" smtClean="0"/>
              <a:t>CEIs and </a:t>
            </a:r>
            <a:r>
              <a:rPr lang="en-GB" dirty="0" err="1" smtClean="0"/>
              <a:t>memantine</a:t>
            </a:r>
            <a:r>
              <a:rPr lang="en-GB" dirty="0" smtClean="0"/>
              <a:t> can both lower the seizure threshold</a:t>
            </a:r>
          </a:p>
          <a:p>
            <a:r>
              <a:rPr lang="en-GB" dirty="0" smtClean="0"/>
              <a:t>Use with caution, if necessary</a:t>
            </a:r>
          </a:p>
          <a:p>
            <a:r>
              <a:rPr lang="en-GB" dirty="0" smtClean="0"/>
              <a:t>Could consider anticonvulsant cover </a:t>
            </a:r>
          </a:p>
          <a:p>
            <a:pPr marL="0" indent="0">
              <a:buNone/>
            </a:pPr>
            <a:endParaRPr lang="en-GB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COPD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822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CEIs can irritate stomach lining</a:t>
            </a:r>
          </a:p>
          <a:p>
            <a:r>
              <a:rPr lang="en-GB" dirty="0" smtClean="0"/>
              <a:t>Consider </a:t>
            </a:r>
            <a:r>
              <a:rPr lang="en-GB" dirty="0" err="1" smtClean="0"/>
              <a:t>rivastigmine</a:t>
            </a:r>
            <a:r>
              <a:rPr lang="en-GB" dirty="0" smtClean="0"/>
              <a:t> patch if GI symptoms</a:t>
            </a:r>
          </a:p>
          <a:p>
            <a:r>
              <a:rPr lang="en-GB" dirty="0" smtClean="0"/>
              <a:t>Consider </a:t>
            </a:r>
            <a:r>
              <a:rPr lang="en-GB" dirty="0" err="1" smtClean="0"/>
              <a:t>memantine</a:t>
            </a:r>
            <a:r>
              <a:rPr lang="en-GB" dirty="0" smtClean="0"/>
              <a:t> if PU</a:t>
            </a:r>
          </a:p>
          <a:p>
            <a:r>
              <a:rPr lang="en-GB" dirty="0" smtClean="0"/>
              <a:t>Make sure there is PPI cover on board, especially if </a:t>
            </a:r>
            <a:r>
              <a:rPr lang="en-GB" dirty="0" err="1" smtClean="0"/>
              <a:t>coprescribed</a:t>
            </a:r>
            <a:r>
              <a:rPr lang="en-GB" dirty="0" smtClean="0"/>
              <a:t> NSAID, steroids, SSRIs, anticoagulants.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PEPTIC ULCERATION/GASTRIC PROBLEMS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862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Cognitive enhancers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PINCH ME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Anticholinergic burden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BPSD</a:t>
            </a:r>
          </a:p>
          <a:p>
            <a:pPr lvl="1"/>
            <a:r>
              <a:rPr lang="en-GB" dirty="0" smtClean="0"/>
              <a:t>Agitation, Aggression and antipsychotics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covered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0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Licensed for moderate and severe AD</a:t>
            </a:r>
          </a:p>
          <a:p>
            <a:r>
              <a:rPr lang="en-GB" dirty="0" smtClean="0"/>
              <a:t>Recommended by NICE</a:t>
            </a:r>
          </a:p>
          <a:p>
            <a:r>
              <a:rPr lang="en-GB" dirty="0" smtClean="0"/>
              <a:t>Titration regime from 5mg daily up to 20mg daily (increasing by 5mg daily at weekly intervals) </a:t>
            </a:r>
            <a:r>
              <a:rPr lang="en-GB" dirty="0"/>
              <a:t>Check renal function to determine end titration dose</a:t>
            </a:r>
          </a:p>
          <a:p>
            <a:r>
              <a:rPr lang="en-GB" dirty="0" smtClean="0"/>
              <a:t>Cautions with epilepsy</a:t>
            </a:r>
          </a:p>
          <a:p>
            <a:r>
              <a:rPr lang="en-GB" dirty="0" smtClean="0"/>
              <a:t>Side effects : constipation, hypertension, sedation, drowsiness, headache, hallucinations, sometimes agitation</a:t>
            </a:r>
          </a:p>
          <a:p>
            <a:r>
              <a:rPr lang="en-GB" dirty="0" smtClean="0"/>
              <a:t>BUT </a:t>
            </a:r>
            <a:r>
              <a:rPr lang="en-GB" dirty="0" smtClean="0"/>
              <a:t>GENERALLY </a:t>
            </a:r>
            <a:r>
              <a:rPr lang="en-GB" dirty="0" smtClean="0"/>
              <a:t>WELL TOLERATED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MEMANTINE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Metaanalysis</a:t>
            </a:r>
            <a:r>
              <a:rPr lang="en-GB" dirty="0" smtClean="0"/>
              <a:t> evidence for small advantages for :	apathy, depression/dysphoria and anxiety in dementia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Not useful in acute agitation and aggression</a:t>
            </a:r>
          </a:p>
          <a:p>
            <a:pPr marL="0" indent="0">
              <a:buNone/>
            </a:pPr>
            <a:r>
              <a:rPr lang="en-GB" dirty="0" smtClean="0"/>
              <a:t>In severe agitation and aggression, if a patient is already on CEI consider discontinuation as it may perpetuate agitation or psychosis</a:t>
            </a:r>
          </a:p>
          <a:p>
            <a:pPr lvl="4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570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Evidence that it may have a retarding effect on the development of agitation and </a:t>
            </a:r>
            <a:r>
              <a:rPr lang="en-GB" dirty="0" err="1" smtClean="0"/>
              <a:t>metaanalysis</a:t>
            </a:r>
            <a:r>
              <a:rPr lang="en-GB" dirty="0" smtClean="0"/>
              <a:t> evidence for its benefit in mild to moderate lability, agitation, aggression and psychosis. </a:t>
            </a:r>
          </a:p>
          <a:p>
            <a:r>
              <a:rPr lang="en-GB" dirty="0" smtClean="0"/>
              <a:t>Not usually effective in severe agitation/aggression.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Memantine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8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86643"/>
              </p:ext>
            </p:extLst>
          </p:nvPr>
        </p:nvGraphicFramePr>
        <p:xfrm>
          <a:off x="457200" y="1481138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First choice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Second choice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Alzheimer’s disease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Memantine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Vascular dementia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Mixed dementia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Memantine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DLB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Memantine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MCI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PDD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Memantine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FTD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 </a:t>
                      </a:r>
                      <a:r>
                        <a:rPr lang="en-GB" dirty="0" err="1" smtClean="0"/>
                        <a:t>Memantine</a:t>
                      </a:r>
                      <a:r>
                        <a:rPr lang="en-GB" dirty="0" smtClean="0"/>
                        <a:t>/</a:t>
                      </a:r>
                      <a:r>
                        <a:rPr lang="en-GB" dirty="0" err="1" smtClean="0"/>
                        <a:t>ssri</a:t>
                      </a:r>
                      <a:r>
                        <a:rPr lang="en-GB" dirty="0" smtClean="0"/>
                        <a:t>/atypical antipsychotics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Language variant? – cautious use of CEI possibly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4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Possible causes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		pain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		infection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N</a:t>
            </a:r>
            <a:r>
              <a:rPr lang="en-GB" dirty="0" smtClean="0"/>
              <a:t>		nutrition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		constipation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H</a:t>
            </a:r>
            <a:r>
              <a:rPr lang="en-GB" dirty="0" smtClean="0"/>
              <a:t>		hydration</a:t>
            </a:r>
          </a:p>
          <a:p>
            <a:pPr lvl="1"/>
            <a:endParaRPr lang="en-GB" dirty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M</a:t>
            </a:r>
            <a:r>
              <a:rPr lang="en-GB" dirty="0" smtClean="0"/>
              <a:t>		medication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		environment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Change in behaviour?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sz="4000" b="1" dirty="0" smtClean="0">
                <a:solidFill>
                  <a:srgbClr val="FF0000"/>
                </a:solidFill>
              </a:rPr>
              <a:t>Treat the underlying cause </a:t>
            </a:r>
            <a:r>
              <a:rPr lang="en-GB" altLang="en-US" sz="4800" b="1" dirty="0" smtClean="0">
                <a:solidFill>
                  <a:srgbClr val="FF0000"/>
                </a:solidFill>
              </a:rPr>
              <a:t>!!</a:t>
            </a:r>
          </a:p>
          <a:p>
            <a:pPr marL="0" indent="0" eaLnBrk="1" hangingPunct="1">
              <a:buNone/>
            </a:pPr>
            <a:r>
              <a:rPr lang="en-GB" altLang="en-US" sz="48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e.g. 	 - ANTIBIOTICS for infection, </a:t>
            </a:r>
          </a:p>
          <a:p>
            <a:pPr marL="0" indent="0" eaLnBrk="1" hangingPunct="1">
              <a:buNone/>
            </a:pPr>
            <a:r>
              <a:rPr lang="en-GB" altLang="en-US" sz="2400" b="1" dirty="0">
                <a:solidFill>
                  <a:srgbClr val="FF0000"/>
                </a:solidFill>
              </a:rPr>
              <a:t>	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- hydration and nutrition, </a:t>
            </a:r>
          </a:p>
          <a:p>
            <a:pPr marL="0" indent="0" eaLnBrk="1" hangingPunct="1">
              <a:buNone/>
            </a:pPr>
            <a:r>
              <a:rPr lang="en-GB" altLang="en-US" sz="2400" b="1" dirty="0">
                <a:solidFill>
                  <a:srgbClr val="FF0000"/>
                </a:solidFill>
              </a:rPr>
              <a:t>	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- LAXATIVES for constipation, </a:t>
            </a:r>
          </a:p>
          <a:p>
            <a:pPr marL="0" indent="0" eaLnBrk="1" hangingPunct="1">
              <a:buNone/>
            </a:pPr>
            <a:r>
              <a:rPr lang="en-GB" altLang="en-US" sz="2400" b="1" dirty="0">
                <a:solidFill>
                  <a:srgbClr val="FF0000"/>
                </a:solidFill>
              </a:rPr>
              <a:t>	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- ANALGESIA for pain – remember that changes in 	behaviour may indicate pain and need adequate 	regular analgesia</a:t>
            </a:r>
          </a:p>
          <a:p>
            <a:pPr marL="0" indent="0" eaLnBrk="1" hangingPunct="1">
              <a:buNone/>
            </a:pPr>
            <a:r>
              <a:rPr lang="en-GB" altLang="en-US" sz="2400" b="1" dirty="0">
                <a:solidFill>
                  <a:srgbClr val="FF0000"/>
                </a:solidFill>
              </a:rPr>
              <a:t>	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- STOP any medication that may be responsible – 	consider anticholinergic burden and adjust meds if 	possible</a:t>
            </a:r>
          </a:p>
          <a:p>
            <a:pPr marL="0" indent="0" eaLnBrk="1" hangingPunct="1">
              <a:buNone/>
            </a:pPr>
            <a:r>
              <a:rPr lang="en-GB" altLang="en-US" sz="2400" b="1" dirty="0">
                <a:solidFill>
                  <a:srgbClr val="FF0000"/>
                </a:solidFill>
              </a:rPr>
              <a:t>	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- change the environment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00B050"/>
                </a:solidFill>
              </a:rPr>
              <a:t>Most Important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Are they taking their tablets as prescribed?</a:t>
            </a:r>
          </a:p>
          <a:p>
            <a:r>
              <a:rPr lang="en-GB" sz="2000" dirty="0" smtClean="0"/>
              <a:t>Are they getting side effects?</a:t>
            </a:r>
          </a:p>
          <a:p>
            <a:r>
              <a:rPr lang="en-GB" sz="2000" dirty="0" smtClean="0"/>
              <a:t>Are their drugs interacting with each other to cause problems?</a:t>
            </a:r>
          </a:p>
          <a:p>
            <a:r>
              <a:rPr lang="en-GB" sz="2000" dirty="0" smtClean="0"/>
              <a:t>Are they on drugs that need close monitoring of blood levels to make sure they’re not toxic e.g. lithium, digoxin ….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Medications</a:t>
            </a:r>
            <a:endParaRPr lang="en-GB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70" y="4437112"/>
            <a:ext cx="338931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0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"Medications with anti-cholinergic properties recognized by the anti-cholinergic cognitive burden (ACB) scale have been recently correlated with an additional 0.33 point decline in Mini-Mental State Examination (MMSE) score over 2 </a:t>
            </a:r>
            <a:r>
              <a:rPr lang="en-GB" dirty="0" smtClean="0"/>
              <a:t>years. </a:t>
            </a:r>
            <a:r>
              <a:rPr lang="en-GB" dirty="0"/>
              <a:t>There is a significant decline in cognitive ability with increasing anti-cholinergic </a:t>
            </a:r>
            <a:r>
              <a:rPr lang="en-GB" dirty="0" smtClean="0"/>
              <a:t>load.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Anticholinergic burden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www.agingbraincare.org/uploads/products/ACB_</a:t>
            </a:r>
            <a:r>
              <a:rPr lang="en-GB" b="1" i="1" dirty="0" smtClean="0"/>
              <a:t>scale</a:t>
            </a:r>
            <a:r>
              <a:rPr lang="en-GB" i="1" dirty="0"/>
              <a:t>_-_</a:t>
            </a:r>
            <a:r>
              <a:rPr lang="en-GB" i="1" dirty="0" smtClean="0"/>
              <a:t>legal_size.pdf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Anticholinergic cognitive burden scale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-4650135"/>
            <a:ext cx="4572000" cy="1615827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 </a:t>
            </a:r>
            <a:r>
              <a:rPr lang="en-GB" b="1" dirty="0"/>
              <a:t>Drugs with ACB Score of 2</a:t>
            </a:r>
            <a:endParaRPr lang="en-GB" dirty="0"/>
          </a:p>
          <a:p>
            <a:r>
              <a:rPr lang="en-GB" b="1" dirty="0"/>
              <a:t>Drugs with ACB Score of 3</a:t>
            </a:r>
            <a:endParaRPr lang="en-GB" dirty="0"/>
          </a:p>
          <a:p>
            <a:r>
              <a:rPr lang="en-GB" dirty="0"/>
              <a:t>Brand Name	</a:t>
            </a:r>
          </a:p>
          <a:p>
            <a:r>
              <a:rPr lang="en-GB" dirty="0" err="1"/>
              <a:t>Alimemazine</a:t>
            </a:r>
            <a:r>
              <a:rPr lang="en-GB" dirty="0"/>
              <a:t>	</a:t>
            </a:r>
            <a:r>
              <a:rPr lang="en-GB" dirty="0" err="1"/>
              <a:t>Theralen</a:t>
            </a:r>
            <a:r>
              <a:rPr lang="en-GB" dirty="0"/>
              <a:t>™	</a:t>
            </a:r>
          </a:p>
          <a:p>
            <a:r>
              <a:rPr lang="en-GB" dirty="0" err="1"/>
              <a:t>Alverine</a:t>
            </a:r>
            <a:r>
              <a:rPr lang="en-GB" dirty="0"/>
              <a:t>	</a:t>
            </a:r>
            <a:r>
              <a:rPr lang="en-GB" dirty="0" err="1"/>
              <a:t>Spasmonal</a:t>
            </a:r>
            <a:r>
              <a:rPr lang="en-GB" dirty="0"/>
              <a:t>™	</a:t>
            </a:r>
          </a:p>
          <a:p>
            <a:r>
              <a:rPr lang="en-GB" dirty="0"/>
              <a:t>Alprazolam	Xanax™	</a:t>
            </a:r>
          </a:p>
          <a:p>
            <a:r>
              <a:rPr lang="en-GB" dirty="0"/>
              <a:t>Aripiprazole	</a:t>
            </a:r>
            <a:r>
              <a:rPr lang="en-GB" dirty="0" err="1"/>
              <a:t>Abilify</a:t>
            </a:r>
            <a:r>
              <a:rPr lang="en-GB" dirty="0"/>
              <a:t>™	</a:t>
            </a:r>
          </a:p>
          <a:p>
            <a:r>
              <a:rPr lang="en-GB" dirty="0" err="1"/>
              <a:t>Asenapine</a:t>
            </a:r>
            <a:r>
              <a:rPr lang="en-GB" dirty="0"/>
              <a:t>	</a:t>
            </a:r>
            <a:r>
              <a:rPr lang="en-GB" dirty="0" err="1"/>
              <a:t>Saphris</a:t>
            </a:r>
            <a:r>
              <a:rPr lang="en-GB" dirty="0"/>
              <a:t>™	</a:t>
            </a:r>
          </a:p>
          <a:p>
            <a:r>
              <a:rPr lang="en-GB" dirty="0"/>
              <a:t>Atenolol	Tenormin™	</a:t>
            </a:r>
          </a:p>
          <a:p>
            <a:r>
              <a:rPr lang="en-GB" dirty="0"/>
              <a:t>Bupropion	Wellbutrin™, </a:t>
            </a:r>
            <a:r>
              <a:rPr lang="en-GB" dirty="0" err="1"/>
              <a:t>Zyban</a:t>
            </a:r>
            <a:r>
              <a:rPr lang="en-GB" dirty="0"/>
              <a:t>™	</a:t>
            </a:r>
          </a:p>
          <a:p>
            <a:r>
              <a:rPr lang="en-GB" dirty="0"/>
              <a:t>Captopril	</a:t>
            </a:r>
            <a:r>
              <a:rPr lang="en-GB" dirty="0" err="1"/>
              <a:t>Capoten</a:t>
            </a:r>
            <a:r>
              <a:rPr lang="en-GB" dirty="0"/>
              <a:t>™	</a:t>
            </a:r>
          </a:p>
          <a:p>
            <a:r>
              <a:rPr lang="en-GB" dirty="0"/>
              <a:t>Cetirizine	Zyrtec™	</a:t>
            </a:r>
          </a:p>
          <a:p>
            <a:r>
              <a:rPr lang="en-GB" dirty="0" err="1"/>
              <a:t>Chlorthalidone</a:t>
            </a:r>
            <a:r>
              <a:rPr lang="en-GB" dirty="0"/>
              <a:t>	</a:t>
            </a:r>
            <a:r>
              <a:rPr lang="en-GB" dirty="0" err="1"/>
              <a:t>Diuril</a:t>
            </a:r>
            <a:r>
              <a:rPr lang="en-GB" dirty="0"/>
              <a:t>™, </a:t>
            </a:r>
            <a:r>
              <a:rPr lang="en-GB" dirty="0" err="1"/>
              <a:t>Hygroton</a:t>
            </a:r>
            <a:r>
              <a:rPr lang="en-GB" dirty="0"/>
              <a:t>™	</a:t>
            </a:r>
          </a:p>
          <a:p>
            <a:r>
              <a:rPr lang="en-GB" dirty="0"/>
              <a:t>Cimetidine	Tagamet™	</a:t>
            </a:r>
          </a:p>
          <a:p>
            <a:r>
              <a:rPr lang="en-GB" dirty="0" err="1"/>
              <a:t>Clidinium</a:t>
            </a:r>
            <a:r>
              <a:rPr lang="en-GB" dirty="0"/>
              <a:t>	</a:t>
            </a:r>
            <a:r>
              <a:rPr lang="en-GB" dirty="0" err="1"/>
              <a:t>Librax</a:t>
            </a:r>
            <a:r>
              <a:rPr lang="en-GB" dirty="0"/>
              <a:t>™	</a:t>
            </a:r>
          </a:p>
          <a:p>
            <a:r>
              <a:rPr lang="en-GB" dirty="0" err="1"/>
              <a:t>Clorazepate</a:t>
            </a:r>
            <a:r>
              <a:rPr lang="en-GB" dirty="0"/>
              <a:t>	</a:t>
            </a:r>
            <a:r>
              <a:rPr lang="en-GB" dirty="0" err="1"/>
              <a:t>Tranxene</a:t>
            </a:r>
            <a:r>
              <a:rPr lang="en-GB" dirty="0"/>
              <a:t>™	</a:t>
            </a:r>
          </a:p>
          <a:p>
            <a:r>
              <a:rPr lang="en-GB" dirty="0"/>
              <a:t>Codeine	</a:t>
            </a:r>
            <a:r>
              <a:rPr lang="en-GB" dirty="0" err="1"/>
              <a:t>Contin</a:t>
            </a:r>
            <a:r>
              <a:rPr lang="en-GB" dirty="0"/>
              <a:t>™	</a:t>
            </a:r>
          </a:p>
          <a:p>
            <a:r>
              <a:rPr lang="en-GB" dirty="0"/>
              <a:t>Colchicine	</a:t>
            </a:r>
            <a:r>
              <a:rPr lang="en-GB" dirty="0" err="1"/>
              <a:t>Colcrys</a:t>
            </a:r>
            <a:r>
              <a:rPr lang="en-GB" dirty="0"/>
              <a:t>™	</a:t>
            </a:r>
          </a:p>
          <a:p>
            <a:r>
              <a:rPr lang="en-GB" dirty="0" err="1"/>
              <a:t>Desloratadine</a:t>
            </a:r>
            <a:r>
              <a:rPr lang="en-GB" dirty="0"/>
              <a:t>	</a:t>
            </a:r>
            <a:r>
              <a:rPr lang="en-GB" dirty="0" err="1"/>
              <a:t>Clarinex</a:t>
            </a:r>
            <a:r>
              <a:rPr lang="en-GB" dirty="0"/>
              <a:t>™	</a:t>
            </a:r>
          </a:p>
          <a:p>
            <a:r>
              <a:rPr lang="en-GB" dirty="0"/>
              <a:t>Diazepam	Valium™	</a:t>
            </a:r>
          </a:p>
          <a:p>
            <a:r>
              <a:rPr lang="en-GB" dirty="0"/>
              <a:t>Digoxin	</a:t>
            </a:r>
            <a:r>
              <a:rPr lang="en-GB" dirty="0" err="1"/>
              <a:t>Lanoxin</a:t>
            </a:r>
            <a:r>
              <a:rPr lang="en-GB" dirty="0"/>
              <a:t>™	</a:t>
            </a:r>
          </a:p>
          <a:p>
            <a:r>
              <a:rPr lang="en-GB" dirty="0"/>
              <a:t>Dipyridamole	</a:t>
            </a:r>
            <a:r>
              <a:rPr lang="en-GB" dirty="0" err="1"/>
              <a:t>Persantine</a:t>
            </a:r>
            <a:r>
              <a:rPr lang="en-GB" dirty="0"/>
              <a:t>™	</a:t>
            </a:r>
          </a:p>
          <a:p>
            <a:r>
              <a:rPr lang="en-GB" dirty="0" err="1"/>
              <a:t>Disopyramide</a:t>
            </a:r>
            <a:r>
              <a:rPr lang="en-GB" dirty="0"/>
              <a:t>	</a:t>
            </a:r>
            <a:r>
              <a:rPr lang="en-GB" dirty="0" err="1"/>
              <a:t>Norpace</a:t>
            </a:r>
            <a:r>
              <a:rPr lang="en-GB" dirty="0"/>
              <a:t>™	</a:t>
            </a:r>
          </a:p>
          <a:p>
            <a:r>
              <a:rPr lang="en-GB" dirty="0"/>
              <a:t>Fentanyl	</a:t>
            </a:r>
            <a:r>
              <a:rPr lang="en-GB" dirty="0" err="1"/>
              <a:t>Duragesic</a:t>
            </a:r>
            <a:r>
              <a:rPr lang="en-GB" dirty="0"/>
              <a:t>™, </a:t>
            </a:r>
            <a:r>
              <a:rPr lang="en-GB" dirty="0" err="1"/>
              <a:t>Actiq</a:t>
            </a:r>
            <a:r>
              <a:rPr lang="en-GB" dirty="0"/>
              <a:t>™	</a:t>
            </a:r>
          </a:p>
          <a:p>
            <a:r>
              <a:rPr lang="en-GB" dirty="0"/>
              <a:t>Furosemide	Lasix™	</a:t>
            </a:r>
          </a:p>
          <a:p>
            <a:r>
              <a:rPr lang="en-GB" dirty="0"/>
              <a:t>Fluvoxamine	</a:t>
            </a:r>
            <a:r>
              <a:rPr lang="en-GB" dirty="0" err="1"/>
              <a:t>Luvox</a:t>
            </a:r>
            <a:r>
              <a:rPr lang="en-GB" dirty="0"/>
              <a:t>™	</a:t>
            </a:r>
          </a:p>
          <a:p>
            <a:r>
              <a:rPr lang="en-GB" dirty="0"/>
              <a:t>Haloperidol	Haldol™	</a:t>
            </a:r>
          </a:p>
          <a:p>
            <a:r>
              <a:rPr lang="en-GB" dirty="0"/>
              <a:t>Hydralazine	</a:t>
            </a:r>
            <a:r>
              <a:rPr lang="en-GB" dirty="0" err="1"/>
              <a:t>Apresoline</a:t>
            </a:r>
            <a:r>
              <a:rPr lang="en-GB" dirty="0"/>
              <a:t>™	</a:t>
            </a:r>
          </a:p>
          <a:p>
            <a:r>
              <a:rPr lang="en-GB" dirty="0"/>
              <a:t>Hydrocortisone	</a:t>
            </a:r>
            <a:r>
              <a:rPr lang="en-GB" dirty="0" err="1"/>
              <a:t>Cortef</a:t>
            </a:r>
            <a:r>
              <a:rPr lang="en-GB" dirty="0"/>
              <a:t>™, Cortaid™	</a:t>
            </a:r>
          </a:p>
          <a:p>
            <a:r>
              <a:rPr lang="en-GB" dirty="0" err="1"/>
              <a:t>Iloperidone</a:t>
            </a:r>
            <a:r>
              <a:rPr lang="en-GB" dirty="0"/>
              <a:t>	</a:t>
            </a:r>
            <a:r>
              <a:rPr lang="en-GB" dirty="0" err="1"/>
              <a:t>Fanapt</a:t>
            </a:r>
            <a:r>
              <a:rPr lang="en-GB" dirty="0"/>
              <a:t>™	</a:t>
            </a:r>
          </a:p>
          <a:p>
            <a:r>
              <a:rPr lang="en-GB" dirty="0"/>
              <a:t>Isosorbide	</a:t>
            </a:r>
            <a:r>
              <a:rPr lang="en-GB" dirty="0" err="1"/>
              <a:t>Isordil</a:t>
            </a:r>
            <a:r>
              <a:rPr lang="en-GB" dirty="0"/>
              <a:t>™, </a:t>
            </a:r>
            <a:r>
              <a:rPr lang="en-GB" dirty="0" err="1"/>
              <a:t>Ismo</a:t>
            </a:r>
            <a:r>
              <a:rPr lang="en-GB" dirty="0"/>
              <a:t>™	</a:t>
            </a:r>
          </a:p>
          <a:p>
            <a:r>
              <a:rPr lang="en-GB" dirty="0" err="1"/>
              <a:t>Levocetirizine</a:t>
            </a:r>
            <a:r>
              <a:rPr lang="en-GB" dirty="0"/>
              <a:t>	</a:t>
            </a:r>
            <a:r>
              <a:rPr lang="en-GB" dirty="0" err="1"/>
              <a:t>Xyzal</a:t>
            </a:r>
            <a:r>
              <a:rPr lang="en-GB" dirty="0"/>
              <a:t>™	</a:t>
            </a:r>
          </a:p>
          <a:p>
            <a:r>
              <a:rPr lang="en-GB" dirty="0" err="1"/>
              <a:t>Loperamide</a:t>
            </a:r>
            <a:r>
              <a:rPr lang="en-GB" dirty="0"/>
              <a:t>	</a:t>
            </a:r>
            <a:r>
              <a:rPr lang="en-GB" dirty="0" err="1"/>
              <a:t>Immodium</a:t>
            </a:r>
            <a:r>
              <a:rPr lang="en-GB" dirty="0"/>
              <a:t>™, others	</a:t>
            </a:r>
          </a:p>
          <a:p>
            <a:r>
              <a:rPr lang="en-GB" dirty="0" err="1"/>
              <a:t>Loratadine</a:t>
            </a:r>
            <a:r>
              <a:rPr lang="en-GB" dirty="0"/>
              <a:t>	Claritin™	</a:t>
            </a:r>
          </a:p>
          <a:p>
            <a:r>
              <a:rPr lang="en-GB" dirty="0"/>
              <a:t>Metoprolol	Lopressor™, </a:t>
            </a:r>
            <a:r>
              <a:rPr lang="en-GB" dirty="0" err="1"/>
              <a:t>Toprol</a:t>
            </a:r>
            <a:r>
              <a:rPr lang="en-GB" dirty="0"/>
              <a:t>™	</a:t>
            </a:r>
          </a:p>
          <a:p>
            <a:r>
              <a:rPr lang="en-GB" dirty="0"/>
              <a:t>Morphine	MS </a:t>
            </a:r>
            <a:r>
              <a:rPr lang="en-GB" dirty="0" err="1"/>
              <a:t>Contin</a:t>
            </a:r>
            <a:r>
              <a:rPr lang="en-GB" dirty="0"/>
              <a:t>™, </a:t>
            </a:r>
            <a:r>
              <a:rPr lang="en-GB" dirty="0" err="1"/>
              <a:t>Avinza</a:t>
            </a:r>
            <a:r>
              <a:rPr lang="en-GB" dirty="0"/>
              <a:t>™	</a:t>
            </a:r>
          </a:p>
          <a:p>
            <a:r>
              <a:rPr lang="en-GB" dirty="0" err="1"/>
              <a:t>Nifedipine</a:t>
            </a:r>
            <a:r>
              <a:rPr lang="en-GB" dirty="0"/>
              <a:t>	Procardia™, </a:t>
            </a:r>
            <a:r>
              <a:rPr lang="en-GB" dirty="0" err="1"/>
              <a:t>Adalat</a:t>
            </a:r>
            <a:r>
              <a:rPr lang="en-GB" dirty="0"/>
              <a:t>™	</a:t>
            </a:r>
          </a:p>
          <a:p>
            <a:r>
              <a:rPr lang="en-GB" dirty="0" err="1"/>
              <a:t>Paliperidone</a:t>
            </a:r>
            <a:r>
              <a:rPr lang="en-GB" dirty="0"/>
              <a:t>	</a:t>
            </a:r>
            <a:r>
              <a:rPr lang="en-GB" dirty="0" err="1"/>
              <a:t>Invega</a:t>
            </a:r>
            <a:r>
              <a:rPr lang="en-GB" dirty="0"/>
              <a:t>™	</a:t>
            </a:r>
          </a:p>
          <a:p>
            <a:r>
              <a:rPr lang="en-GB" dirty="0"/>
              <a:t>Prednisone	</a:t>
            </a:r>
            <a:r>
              <a:rPr lang="en-GB" dirty="0" err="1"/>
              <a:t>Deltasone</a:t>
            </a:r>
            <a:r>
              <a:rPr lang="en-GB" dirty="0"/>
              <a:t>™, </a:t>
            </a:r>
            <a:r>
              <a:rPr lang="en-GB" dirty="0" err="1"/>
              <a:t>Sterapred</a:t>
            </a:r>
            <a:r>
              <a:rPr lang="en-GB" dirty="0"/>
              <a:t>™	</a:t>
            </a:r>
          </a:p>
          <a:p>
            <a:r>
              <a:rPr lang="en-GB" dirty="0"/>
              <a:t>Quinidine	</a:t>
            </a:r>
            <a:r>
              <a:rPr lang="en-GB" dirty="0" err="1"/>
              <a:t>Quinaglute</a:t>
            </a:r>
            <a:r>
              <a:rPr lang="en-GB" dirty="0"/>
              <a:t>™	</a:t>
            </a:r>
          </a:p>
          <a:p>
            <a:r>
              <a:rPr lang="en-GB" dirty="0"/>
              <a:t>Ranitidine	Zantac™	</a:t>
            </a:r>
          </a:p>
          <a:p>
            <a:r>
              <a:rPr lang="en-GB" dirty="0"/>
              <a:t>Risperidone	Risperdal™	</a:t>
            </a:r>
          </a:p>
          <a:p>
            <a:r>
              <a:rPr lang="en-GB" dirty="0"/>
              <a:t>Theophylline	</a:t>
            </a:r>
            <a:r>
              <a:rPr lang="en-GB" dirty="0" err="1"/>
              <a:t>Theodur</a:t>
            </a:r>
            <a:r>
              <a:rPr lang="en-GB" dirty="0"/>
              <a:t>™, </a:t>
            </a:r>
            <a:r>
              <a:rPr lang="en-GB" dirty="0" err="1"/>
              <a:t>Uniphyl</a:t>
            </a:r>
            <a:r>
              <a:rPr lang="en-GB" dirty="0"/>
              <a:t>™	</a:t>
            </a:r>
          </a:p>
          <a:p>
            <a:r>
              <a:rPr lang="en-GB" dirty="0"/>
              <a:t>Trazodone	</a:t>
            </a:r>
            <a:r>
              <a:rPr lang="en-GB" dirty="0" err="1"/>
              <a:t>Desyrel</a:t>
            </a:r>
            <a:r>
              <a:rPr lang="en-GB" dirty="0"/>
              <a:t>™	</a:t>
            </a:r>
          </a:p>
          <a:p>
            <a:r>
              <a:rPr lang="en-GB" dirty="0"/>
              <a:t>Triamterene	</a:t>
            </a:r>
            <a:r>
              <a:rPr lang="en-GB" dirty="0" err="1"/>
              <a:t>Dyrenium</a:t>
            </a:r>
            <a:r>
              <a:rPr lang="en-GB" dirty="0"/>
              <a:t>™	</a:t>
            </a:r>
          </a:p>
          <a:p>
            <a:r>
              <a:rPr lang="en-GB" dirty="0"/>
              <a:t>Venlafaxine	Effexor™	</a:t>
            </a:r>
          </a:p>
          <a:p>
            <a:r>
              <a:rPr lang="en-GB" dirty="0"/>
              <a:t>Warfarin	Coumadin™	</a:t>
            </a:r>
          </a:p>
        </p:txBody>
      </p:sp>
    </p:spTree>
    <p:extLst>
      <p:ext uri="{BB962C8B-B14F-4D97-AF65-F5344CB8AC3E}">
        <p14:creationId xmlns:p14="http://schemas.microsoft.com/office/powerpoint/2010/main" val="253587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types</a:t>
            </a:r>
          </a:p>
          <a:p>
            <a:pPr lvl="1"/>
            <a:r>
              <a:rPr lang="en-GB" dirty="0" smtClean="0"/>
              <a:t>Cholinesterase inhibitors – licensed for mild to moderate AD</a:t>
            </a:r>
          </a:p>
          <a:p>
            <a:pPr lvl="2"/>
            <a:r>
              <a:rPr lang="en-GB" dirty="0" smtClean="0"/>
              <a:t>Donepezil</a:t>
            </a:r>
          </a:p>
          <a:p>
            <a:pPr lvl="2"/>
            <a:r>
              <a:rPr lang="en-GB" dirty="0" err="1" smtClean="0"/>
              <a:t>Galantamine</a:t>
            </a:r>
            <a:endParaRPr lang="en-GB" dirty="0" smtClean="0"/>
          </a:p>
          <a:p>
            <a:pPr lvl="2"/>
            <a:r>
              <a:rPr lang="en-GB" dirty="0" err="1" smtClean="0"/>
              <a:t>Rivastigmine</a:t>
            </a:r>
            <a:r>
              <a:rPr lang="en-GB" dirty="0" smtClean="0"/>
              <a:t> – also licensed for treatment of mild-moderate PD dementia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 err="1" smtClean="0"/>
              <a:t>Memantine</a:t>
            </a:r>
            <a:r>
              <a:rPr lang="en-GB" dirty="0" smtClean="0"/>
              <a:t> (NMDA glutamate receptor antagonist) – licensed for treatment of moderate to severe 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enhancers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7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/>
              <a:t>Wide range of symptoms that do not follow a predictable path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Hyperactivity</a:t>
            </a:r>
            <a:endParaRPr lang="en-GB" sz="2400" dirty="0"/>
          </a:p>
          <a:p>
            <a:pPr eaLnBrk="1" hangingPunct="1">
              <a:lnSpc>
                <a:spcPct val="90000"/>
              </a:lnSpc>
              <a:defRPr/>
            </a:pPr>
            <a:endParaRPr lang="en-GB" sz="2300" dirty="0" smtClean="0"/>
          </a:p>
          <a:p>
            <a:pPr lvl="2">
              <a:lnSpc>
                <a:spcPct val="90000"/>
              </a:lnSpc>
              <a:defRPr/>
            </a:pPr>
            <a:r>
              <a:rPr lang="en-GB" sz="2300" dirty="0" smtClean="0"/>
              <a:t>Agitation, aggression, disinhibition, irritability</a:t>
            </a:r>
          </a:p>
          <a:p>
            <a:pPr marL="914400" lvl="2" indent="0">
              <a:lnSpc>
                <a:spcPct val="90000"/>
              </a:lnSpc>
              <a:buNone/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Psychotic symptoms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sz="2400" dirty="0" smtClean="0"/>
          </a:p>
          <a:p>
            <a:pPr lvl="2">
              <a:lnSpc>
                <a:spcPct val="90000"/>
              </a:lnSpc>
              <a:defRPr/>
            </a:pPr>
            <a:r>
              <a:rPr lang="en-GB" sz="2300" dirty="0" smtClean="0"/>
              <a:t>Delusions, hallucinations</a:t>
            </a:r>
            <a:endParaRPr lang="en-GB" sz="23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Apathy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Affective</a:t>
            </a:r>
          </a:p>
          <a:p>
            <a:pPr lvl="2">
              <a:lnSpc>
                <a:spcPct val="90000"/>
              </a:lnSpc>
              <a:defRPr/>
            </a:pPr>
            <a:r>
              <a:rPr lang="en-GB" sz="2300" dirty="0" smtClean="0"/>
              <a:t>Depression, anxiety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All contribute to carer burden and increase likelihood of move to institutional care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7030A0"/>
                </a:solidFill>
              </a:rPr>
              <a:t>BPSD</a:t>
            </a:r>
            <a:r>
              <a:rPr lang="en-GB" altLang="en-US" dirty="0" smtClean="0"/>
              <a:t> </a:t>
            </a:r>
            <a:r>
              <a:rPr lang="en-GB" altLang="en-US" dirty="0" smtClean="0">
                <a:solidFill>
                  <a:srgbClr val="7030A0"/>
                </a:solidFill>
              </a:rPr>
              <a:t>in dementia</a:t>
            </a:r>
          </a:p>
        </p:txBody>
      </p:sp>
    </p:spTree>
    <p:extLst>
      <p:ext uri="{BB962C8B-B14F-4D97-AF65-F5344CB8AC3E}">
        <p14:creationId xmlns:p14="http://schemas.microsoft.com/office/powerpoint/2010/main" val="37013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BPSD are preventable – </a:t>
            </a:r>
          </a:p>
          <a:p>
            <a:pPr lvl="1"/>
            <a:r>
              <a:rPr lang="en-GB" dirty="0" smtClean="0"/>
              <a:t>show respect for the person with dementia</a:t>
            </a:r>
          </a:p>
          <a:p>
            <a:pPr lvl="1"/>
            <a:r>
              <a:rPr lang="en-GB" dirty="0" smtClean="0"/>
              <a:t>Maximise communication</a:t>
            </a:r>
          </a:p>
          <a:p>
            <a:pPr lvl="1"/>
            <a:r>
              <a:rPr lang="en-GB" dirty="0" smtClean="0"/>
              <a:t>Prevent pain – </a:t>
            </a:r>
            <a:r>
              <a:rPr lang="en-GB" dirty="0" smtClean="0">
                <a:solidFill>
                  <a:srgbClr val="FF0000"/>
                </a:solidFill>
              </a:rPr>
              <a:t>(regular analgesia if there are underlying painful conditions, even if pain is not verbally expressed)</a:t>
            </a:r>
          </a:p>
          <a:p>
            <a:pPr lvl="1"/>
            <a:r>
              <a:rPr lang="en-GB" dirty="0" smtClean="0"/>
              <a:t>Engage in meaningful activity</a:t>
            </a:r>
          </a:p>
          <a:p>
            <a:pPr lvl="1"/>
            <a:r>
              <a:rPr lang="en-GB" dirty="0" smtClean="0"/>
              <a:t>Encourage choice and independence</a:t>
            </a:r>
          </a:p>
          <a:p>
            <a:pPr lvl="1"/>
            <a:r>
              <a:rPr lang="en-GB" dirty="0" smtClean="0"/>
              <a:t>Ensure person’s fundamental needs are met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First steps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17032"/>
            <a:ext cx="1714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65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Can usually be managed in their current care setting and will resolve within 4 weeks without additional medication</a:t>
            </a:r>
          </a:p>
          <a:p>
            <a:r>
              <a:rPr lang="en-GB" sz="2400" dirty="0" smtClean="0"/>
              <a:t>BPSD is often an attempt by the patient to communicate an unmet need</a:t>
            </a:r>
          </a:p>
          <a:p>
            <a:r>
              <a:rPr lang="en-GB" sz="2400" dirty="0" smtClean="0"/>
              <a:t>Vital to consider potential contribution of pain, delirium, environmental and interpersonal factors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Mild/moderate BPSD -</a:t>
            </a:r>
            <a:r>
              <a:rPr lang="en-GB" sz="2400" dirty="0"/>
              <a:t> (no imminent risk of aggression/violence or severe distress to themselves or others) </a:t>
            </a:r>
            <a:endParaRPr lang="en-GB" sz="2400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158" y="5157192"/>
            <a:ext cx="2337732" cy="15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8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Characterised by extreme distress of individual or carer and/or aggression resulting in severe risk to themselves and/or others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sz="2000" dirty="0" smtClean="0"/>
              <a:t>Consider medication if:</a:t>
            </a:r>
          </a:p>
          <a:p>
            <a:pPr lvl="1"/>
            <a:r>
              <a:rPr lang="en-GB" sz="2000" dirty="0" smtClean="0"/>
              <a:t>Non-pharmacological approaches have failed and risk to patient or others is high enough to consider addition of pharmacological treatment</a:t>
            </a:r>
          </a:p>
          <a:p>
            <a:pPr lvl="1"/>
            <a:r>
              <a:rPr lang="en-GB" sz="2000" dirty="0" smtClean="0"/>
              <a:t>If it’s required to implement assessments or investigations for a suspected serious physical health </a:t>
            </a:r>
          </a:p>
          <a:p>
            <a:pPr marL="393192" lvl="1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condition by primary or secondary care.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Severe BPSD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5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At severe stage many individuals may not have the capacity to consent to treatment for their BPSD</a:t>
            </a:r>
          </a:p>
          <a:p>
            <a:pPr marL="109728" indent="0">
              <a:buNone/>
            </a:pPr>
            <a:endParaRPr lang="en-GB" sz="2400" dirty="0" smtClean="0"/>
          </a:p>
          <a:p>
            <a:r>
              <a:rPr lang="en-GB" sz="2400" dirty="0" smtClean="0"/>
              <a:t>Consider use of MCA and discussion with carer and/or IMCA must be considered and carefully documented prior to initiation of pharmacological treatment and on reviews</a:t>
            </a:r>
          </a:p>
          <a:p>
            <a:pPr marL="109728" indent="0">
              <a:buNone/>
            </a:pPr>
            <a:endParaRPr lang="en-GB" sz="2400" dirty="0" smtClean="0"/>
          </a:p>
          <a:p>
            <a:r>
              <a:rPr lang="en-GB" sz="2400" dirty="0" smtClean="0"/>
              <a:t>Use relevant policies if considering need to use covert medication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Mental Capacity Act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Pharmacological treatment of BPSD remains controversial and challenging as it is not well informed by properly conducted studies and many available agents have been linked to serious adverse effects.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4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Target the symptoms requiring treatment</a:t>
            </a:r>
          </a:p>
          <a:p>
            <a:r>
              <a:rPr lang="en-GB" dirty="0" smtClean="0"/>
              <a:t>Discuss treatment options and explain risks to patients (if they have capacity) and family/carers</a:t>
            </a:r>
          </a:p>
          <a:p>
            <a:r>
              <a:rPr lang="en-GB" dirty="0" smtClean="0"/>
              <a:t>Titrate from a low starting dose and maintain the lowest possible dose for the shortest period necessary.  Behavioural symptoms tend to run a natural course and dissipate with time, so most medications can eventually be successfully stopped.</a:t>
            </a:r>
          </a:p>
          <a:p>
            <a:r>
              <a:rPr lang="en-GB" dirty="0" smtClean="0"/>
              <a:t>Review appropriateness of treatment regularly so that ineffective medication is not continued unnecessarily</a:t>
            </a:r>
          </a:p>
          <a:p>
            <a:r>
              <a:rPr lang="en-GB" dirty="0" smtClean="0"/>
              <a:t>Monitor for side effects</a:t>
            </a:r>
          </a:p>
          <a:p>
            <a:r>
              <a:rPr lang="en-GB" dirty="0" smtClean="0"/>
              <a:t>Document clearly treatment choices and discussions with patient </a:t>
            </a:r>
            <a:r>
              <a:rPr lang="en-GB" smtClean="0"/>
              <a:t>and/or family and carers.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General principles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3 main groups</a:t>
            </a:r>
          </a:p>
          <a:p>
            <a:pPr eaLnBrk="1" hangingPunct="1"/>
            <a:endParaRPr lang="en-GB" altLang="en-US" smtClean="0"/>
          </a:p>
          <a:p>
            <a:pPr lvl="1" eaLnBrk="1" hangingPunct="1"/>
            <a:r>
              <a:rPr lang="en-GB" altLang="en-US" smtClean="0"/>
              <a:t>- Lack of behaviour eg reduced function</a:t>
            </a:r>
          </a:p>
          <a:p>
            <a:pPr lvl="1" eaLnBrk="1" hangingPunct="1"/>
            <a:r>
              <a:rPr lang="en-GB" altLang="en-US" smtClean="0"/>
              <a:t>- Exaggeration of normal behaviours eg 	wandering</a:t>
            </a:r>
          </a:p>
          <a:p>
            <a:pPr lvl="1" eaLnBrk="1" hangingPunct="1"/>
            <a:r>
              <a:rPr lang="en-GB" altLang="en-US" smtClean="0"/>
              <a:t>- Abnormal and undesirable behaviour eg 	sexual disinhibition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PROBLEM BEHAVIOURS</a:t>
            </a:r>
          </a:p>
        </p:txBody>
      </p:sp>
    </p:spTree>
    <p:extLst>
      <p:ext uri="{BB962C8B-B14F-4D97-AF65-F5344CB8AC3E}">
        <p14:creationId xmlns:p14="http://schemas.microsoft.com/office/powerpoint/2010/main" val="153974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000" dirty="0" smtClean="0"/>
              <a:t>1.Exclude </a:t>
            </a:r>
            <a:r>
              <a:rPr lang="en-GB" altLang="en-US" sz="2000" dirty="0" err="1" smtClean="0"/>
              <a:t>intercurrent</a:t>
            </a:r>
            <a:r>
              <a:rPr lang="en-GB" altLang="en-US" sz="2000" dirty="0" smtClean="0"/>
              <a:t> illness and treat as appropriate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PINCH ME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GB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000" dirty="0" smtClean="0"/>
              <a:t>2.Try non-pharmacological approach first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Improve the environment, behavioural assessment and therapy, music, reminiscence therapy, reality orientation, complementary therapy, aromatherapy (lemon balm)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Person centred care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 smtClean="0"/>
              <a:t>Systemic perspective – </a:t>
            </a:r>
            <a:r>
              <a:rPr lang="en-GB" altLang="en-US" sz="2000" dirty="0" err="1" smtClean="0"/>
              <a:t>inreach</a:t>
            </a:r>
            <a:r>
              <a:rPr lang="en-GB" altLang="en-US" sz="2000" dirty="0" smtClean="0"/>
              <a:t>, carer support, staff training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000" dirty="0" smtClean="0"/>
              <a:t>3.Pharmacological interventions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BASIC PRINCIPLES</a:t>
            </a:r>
          </a:p>
        </p:txBody>
      </p:sp>
    </p:spTree>
    <p:extLst>
      <p:ext uri="{BB962C8B-B14F-4D97-AF65-F5344CB8AC3E}">
        <p14:creationId xmlns:p14="http://schemas.microsoft.com/office/powerpoint/2010/main" val="31228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Try monitoring behaviour using a rating scale e.g. Cohen Mansfield Agitation Inventory</a:t>
            </a:r>
          </a:p>
          <a:p>
            <a:pPr marL="0" indent="0">
              <a:buNone/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altLang="en-US" sz="2000" dirty="0"/>
              <a:t>Exclude physical </a:t>
            </a:r>
            <a:r>
              <a:rPr lang="en-GB" altLang="en-US" sz="2000" dirty="0" smtClean="0"/>
              <a:t>illness – PINCH ME</a:t>
            </a:r>
            <a:endParaRPr lang="en-GB" altLang="en-US" sz="2000" dirty="0"/>
          </a:p>
          <a:p>
            <a:pPr>
              <a:lnSpc>
                <a:spcPct val="90000"/>
              </a:lnSpc>
            </a:pPr>
            <a:endParaRPr lang="en-GB" altLang="en-US" sz="2000" dirty="0"/>
          </a:p>
          <a:p>
            <a:pPr>
              <a:lnSpc>
                <a:spcPct val="90000"/>
              </a:lnSpc>
            </a:pPr>
            <a:r>
              <a:rPr lang="en-GB" altLang="en-US" sz="2000" dirty="0"/>
              <a:t>Non-pharmacological approaches – don’t forget the wallpaper and soft furnishings!</a:t>
            </a:r>
          </a:p>
          <a:p>
            <a:pPr>
              <a:lnSpc>
                <a:spcPct val="90000"/>
              </a:lnSpc>
            </a:pPr>
            <a:endParaRPr lang="en-GB" altLang="en-US" sz="2000" dirty="0"/>
          </a:p>
          <a:p>
            <a:pPr>
              <a:lnSpc>
                <a:spcPct val="90000"/>
              </a:lnSpc>
            </a:pPr>
            <a:r>
              <a:rPr lang="en-GB" altLang="en-US" sz="2000" dirty="0"/>
              <a:t>Pharmacological treatment 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/>
              <a:t>Shouldn’t be first line ideally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/>
              <a:t>Risk – benefit analysis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 smtClean="0"/>
              <a:t>Consider MCA and Best interests decision</a:t>
            </a:r>
          </a:p>
          <a:p>
            <a:pPr lvl="1">
              <a:lnSpc>
                <a:spcPct val="90000"/>
              </a:lnSpc>
            </a:pPr>
            <a:endParaRPr lang="en-GB" altLang="en-US" sz="18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Aggression/agitation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CEIs put a foot on the accelerator – drives the failing brain as hard as it can go</a:t>
            </a:r>
          </a:p>
          <a:p>
            <a:endParaRPr lang="en-GB" dirty="0"/>
          </a:p>
          <a:p>
            <a:r>
              <a:rPr lang="en-GB" dirty="0" err="1" smtClean="0"/>
              <a:t>Memantine</a:t>
            </a:r>
            <a:r>
              <a:rPr lang="en-GB" dirty="0" smtClean="0"/>
              <a:t> puts a foot on the brakes – stops the deteriorating brain from firing off in unhelpful ways (dying neurons release glutamate)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Essentially……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699" y="450912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1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000" dirty="0" smtClean="0"/>
              <a:t>Exclude physical illness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000" dirty="0" smtClean="0"/>
              <a:t>Non-pharmacological approaches – don’t forget the wallpaper and soft furnishings!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000" dirty="0" smtClean="0"/>
              <a:t>Pharmacological treatment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800" dirty="0" smtClean="0"/>
              <a:t>Shouldn’t be first line ideally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800" dirty="0" smtClean="0"/>
              <a:t>Risk – benefit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800" dirty="0" smtClean="0"/>
              <a:t>Best evidence for RSP and aripiprazole for aggression and psychosis –(but problems with CVA,VTE, death and caution DLB,PD) other </a:t>
            </a:r>
            <a:r>
              <a:rPr lang="en-GB" altLang="en-US" sz="1800" dirty="0" err="1" smtClean="0"/>
              <a:t>atypicals</a:t>
            </a:r>
            <a:r>
              <a:rPr lang="en-GB" altLang="en-US" sz="1800" dirty="0" smtClean="0"/>
              <a:t> less effective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dirty="0" smtClean="0"/>
              <a:t>Management of aggression/agitation</a:t>
            </a:r>
          </a:p>
        </p:txBody>
      </p:sp>
    </p:spTree>
    <p:extLst>
      <p:ext uri="{BB962C8B-B14F-4D97-AF65-F5344CB8AC3E}">
        <p14:creationId xmlns:p14="http://schemas.microsoft.com/office/powerpoint/2010/main" val="219099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Poorly defined – inappropriate motor, verbal or vocal activity - sundowning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Common in dementia (20-60%)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Causes: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Delirium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Repetitive semipurposeful activity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Pain, discomfort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Boredom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Depression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Profound disorientation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Medication – diuretics, neuroleptics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Environmental factors – isolation, overstimulation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Frustration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smtClean="0"/>
              <a:t>Communication difficulties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smtClean="0"/>
              <a:t>AGITATION</a:t>
            </a:r>
          </a:p>
        </p:txBody>
      </p:sp>
    </p:spTree>
    <p:extLst>
      <p:ext uri="{BB962C8B-B14F-4D97-AF65-F5344CB8AC3E}">
        <p14:creationId xmlns:p14="http://schemas.microsoft.com/office/powerpoint/2010/main" val="2370918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45307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sz="1600" dirty="0" smtClean="0"/>
              <a:t>Exclude other cause – investigate and treat medical conditions – PINCH ME</a:t>
            </a:r>
          </a:p>
          <a:p>
            <a:pPr eaLnBrk="1" hangingPunct="1">
              <a:lnSpc>
                <a:spcPct val="80000"/>
              </a:lnSpc>
            </a:pPr>
            <a:endParaRPr lang="en-GB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600" dirty="0" smtClean="0"/>
              <a:t>Consider non-pharmacological methods – distraction, activity, is the environment too busy?</a:t>
            </a:r>
          </a:p>
          <a:p>
            <a:pPr eaLnBrk="1" hangingPunct="1">
              <a:lnSpc>
                <a:spcPct val="80000"/>
              </a:lnSpc>
            </a:pPr>
            <a:endParaRPr lang="en-GB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600" dirty="0" smtClean="0"/>
              <a:t>Consider CEI (can occasionally make agitation worse), if on a CEI – consider reducing dose and see if things improve</a:t>
            </a:r>
          </a:p>
          <a:p>
            <a:pPr eaLnBrk="1" hangingPunct="1">
              <a:lnSpc>
                <a:spcPct val="80000"/>
              </a:lnSpc>
            </a:pPr>
            <a:endParaRPr lang="en-GB" altLang="en-US" sz="1600" dirty="0" smtClean="0"/>
          </a:p>
          <a:p>
            <a:pPr>
              <a:lnSpc>
                <a:spcPct val="80000"/>
              </a:lnSpc>
            </a:pPr>
            <a:r>
              <a:rPr lang="en-GB" altLang="en-US" sz="1600" dirty="0" smtClean="0"/>
              <a:t>Consider antidepressant – trazodone, mirtazapine, SSRI for impulsive activity including vocalisation</a:t>
            </a:r>
          </a:p>
          <a:p>
            <a:pPr>
              <a:lnSpc>
                <a:spcPct val="80000"/>
              </a:lnSpc>
            </a:pPr>
            <a:endParaRPr lang="en-GB" altLang="en-US" sz="1600" dirty="0" smtClean="0"/>
          </a:p>
          <a:p>
            <a:pPr>
              <a:lnSpc>
                <a:spcPct val="80000"/>
              </a:lnSpc>
            </a:pPr>
            <a:r>
              <a:rPr lang="en-GB" altLang="en-US" sz="1600" dirty="0" smtClean="0"/>
              <a:t>Think </a:t>
            </a:r>
            <a:r>
              <a:rPr lang="en-GB" altLang="en-US" sz="1600" dirty="0"/>
              <a:t>about </a:t>
            </a:r>
            <a:r>
              <a:rPr lang="en-GB" altLang="en-US" sz="1600" dirty="0" err="1"/>
              <a:t>memantine</a:t>
            </a:r>
            <a:endParaRPr lang="en-GB" altLang="en-US" sz="16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600" dirty="0" smtClean="0"/>
              <a:t>Try and establish good sleep-wake pattern – activity, hypnotic, melatonin</a:t>
            </a:r>
          </a:p>
          <a:p>
            <a:pPr eaLnBrk="1" hangingPunct="1">
              <a:lnSpc>
                <a:spcPct val="80000"/>
              </a:lnSpc>
            </a:pPr>
            <a:endParaRPr lang="en-GB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600" dirty="0" smtClean="0"/>
              <a:t>Perhaps a benzodiazepine (but watch out for paradoxical increase in agitation) or excess sedation and impaired mobility</a:t>
            </a:r>
          </a:p>
          <a:p>
            <a:pPr eaLnBrk="1" hangingPunct="1">
              <a:lnSpc>
                <a:spcPct val="80000"/>
              </a:lnSpc>
            </a:pPr>
            <a:endParaRPr lang="en-GB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600" dirty="0" smtClean="0"/>
              <a:t>If all else fails – consider antipsychotic but cautiously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200" dirty="0" smtClean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40786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If hallucinating – consider CEI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If aggressive and agitated – consider CEI, </a:t>
            </a:r>
            <a:r>
              <a:rPr lang="en-GB" altLang="en-US" sz="2000" dirty="0" err="1" smtClean="0"/>
              <a:t>memantine</a:t>
            </a:r>
            <a:r>
              <a:rPr lang="en-GB" altLang="en-US" sz="2000" dirty="0" smtClean="0"/>
              <a:t> (may need short term use of benzodiazepines in extremis)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If PD/LBD ruled out – consider risperidone (licensed for short term use), aripiprazole, </a:t>
            </a:r>
            <a:r>
              <a:rPr lang="en-GB" altLang="en-US" sz="2000" dirty="0" err="1" smtClean="0"/>
              <a:t>amisulpride</a:t>
            </a:r>
            <a:r>
              <a:rPr lang="en-GB" altLang="en-US" sz="2000" dirty="0" smtClean="0"/>
              <a:t>, olanzapine (but watch side effects and CVA risk), 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PD/LBD possible – try lorazepam, if no alternative try small doses of quetiapine 12.5mg/day, olanzapine or aripiprazole -  but try to avoid neuroleptics generally if at all possible, clozapine also has some evidence (but needs specialist prescription)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en-GB" altLang="en-US" sz="2000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dirty="0" smtClean="0"/>
              <a:t>Pharmacological Treatment – START LOW and GO SLOW</a:t>
            </a:r>
          </a:p>
        </p:txBody>
      </p:sp>
    </p:spTree>
    <p:extLst>
      <p:ext uri="{BB962C8B-B14F-4D97-AF65-F5344CB8AC3E}">
        <p14:creationId xmlns:p14="http://schemas.microsoft.com/office/powerpoint/2010/main" val="15761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840452"/>
              </p:ext>
            </p:extLst>
          </p:nvPr>
        </p:nvGraphicFramePr>
        <p:xfrm>
          <a:off x="457200" y="1481138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Symptom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First</a:t>
                      </a:r>
                      <a:r>
                        <a:rPr lang="en-GB" baseline="0" dirty="0" smtClean="0"/>
                        <a:t> 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Second line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Apathy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SSRI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Anxiety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CEI/SSRI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Mirtazapine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Depression/dysphoria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Antidepressants if severe symptoms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Moderate / emerging agitation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Memantine</a:t>
                      </a:r>
                      <a:r>
                        <a:rPr lang="en-GB" dirty="0" smtClean="0"/>
                        <a:t>/sertraline/paracetamol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Sertraline/trazodone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Severe agitation/aggression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Risperidone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Olanzapine/aripiprazole/sertraline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Psychosis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Risperidone/</a:t>
                      </a:r>
                      <a:r>
                        <a:rPr lang="en-GB" sz="1600" dirty="0" err="1" smtClean="0"/>
                        <a:t>memantine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Olanzapine/aripiprazole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Insomnia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Little evidence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Alzheimer’s dementia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2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928264"/>
              </p:ext>
            </p:extLst>
          </p:nvPr>
        </p:nvGraphicFramePr>
        <p:xfrm>
          <a:off x="539552" y="1092200"/>
          <a:ext cx="82296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Symptoms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First line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Second line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Care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Depression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Citalopram/sertraline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Mirtazapine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SSRIs can  exacerbate symptoms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Apathy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Sertraline/citalopram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Rivastigmine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Psychosis and aggression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Reduce anticholinergic medication/dopamine agonist reduction/</a:t>
                      </a:r>
                      <a:r>
                        <a:rPr lang="en-GB" sz="1600" dirty="0" err="1" smtClean="0"/>
                        <a:t>rivastigmine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Quetiapine (12.5mg) ; olanzapine (2.5mg); clozapine (6.25mg); </a:t>
                      </a:r>
                      <a:r>
                        <a:rPr lang="en-GB" sz="1600" dirty="0" err="1" smtClean="0"/>
                        <a:t>memantine</a:t>
                      </a:r>
                      <a:r>
                        <a:rPr lang="en-GB" sz="1600" dirty="0" smtClean="0"/>
                        <a:t>; third line ECT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Avoid antipsychotics </a:t>
                      </a:r>
                      <a:r>
                        <a:rPr lang="en-GB" sz="1600" dirty="0" smtClean="0"/>
                        <a:t>if possible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Agitation/anxiety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Citalopram/sertraline/</a:t>
                      </a:r>
                      <a:r>
                        <a:rPr lang="en-GB" sz="1600" dirty="0" err="1" smtClean="0"/>
                        <a:t>rivastigmine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Memantine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REM sleep disorder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Clonazepam 0.25mg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Melatonin; quetiapine 12.5mg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LBD/PDD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29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Problematic side effects : sedation, confusion, extrapyramidal side effects (not with quetiapine)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sz="2000" dirty="0" smtClean="0"/>
              <a:t>Increased mortality with antipsychotics in dementia – warning extended to include all SGA and conventional antipsychotics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sz="2000" dirty="0" smtClean="0"/>
              <a:t>Increased mortality due to cerebrovascular accidents – confirmed association between SGAs and stroke – risk apparent from start of treatment with dose response relation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sz="2000" dirty="0" smtClean="0"/>
              <a:t>SGA – increased risk of VTE and aspiration pneumonia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sz="2000" dirty="0" smtClean="0"/>
              <a:t>Conventional – increased risk of cardiac arrhythmias and EPSEs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Particular concerns with antipsychotics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200" dirty="0"/>
              <a:t>Modest efficacy, significant increase in adverse effects therefore NOT for routine use in dementia unless severe distress or serious risk of physical harm to those living with or working with </a:t>
            </a:r>
            <a:r>
              <a:rPr lang="en-GB" sz="2200" dirty="0" smtClean="0"/>
              <a:t>patient.</a:t>
            </a:r>
          </a:p>
          <a:p>
            <a:endParaRPr lang="en-GB" sz="2200" dirty="0"/>
          </a:p>
          <a:p>
            <a:r>
              <a:rPr lang="en-GB" sz="2200" dirty="0" smtClean="0"/>
              <a:t>Use of risperidone (licensed for persistent aggression in Alzheimer’s disease for short term treatment, up to 1mg </a:t>
            </a:r>
            <a:r>
              <a:rPr lang="en-GB" sz="2200" dirty="0" err="1" smtClean="0"/>
              <a:t>bd</a:t>
            </a:r>
            <a:r>
              <a:rPr lang="en-GB" sz="2200" dirty="0" smtClean="0"/>
              <a:t>) and olanzapine may be justified in some cases following risk/benefit analysis, MCA assessment and BIA decision. If not tolerated, consider alternatives e.g. aripiprazole, </a:t>
            </a:r>
            <a:r>
              <a:rPr lang="en-GB" sz="2200" dirty="0" err="1" smtClean="0"/>
              <a:t>amisulpride</a:t>
            </a:r>
            <a:endParaRPr lang="en-GB" sz="2200" dirty="0" smtClean="0"/>
          </a:p>
          <a:p>
            <a:endParaRPr lang="en-GB" sz="2200" dirty="0" smtClean="0"/>
          </a:p>
          <a:p>
            <a:r>
              <a:rPr lang="en-GB" sz="2200" dirty="0" smtClean="0"/>
              <a:t>Optimal dose of risperidone in dementia found to be 500 mcg </a:t>
            </a:r>
            <a:r>
              <a:rPr lang="en-GB" sz="2200" dirty="0" err="1" smtClean="0"/>
              <a:t>bd</a:t>
            </a:r>
            <a:r>
              <a:rPr lang="en-GB" sz="2200" dirty="0" smtClean="0"/>
              <a:t> but start at 250 mcg </a:t>
            </a:r>
            <a:r>
              <a:rPr lang="en-GB" sz="2200" dirty="0" err="1" smtClean="0"/>
              <a:t>bd</a:t>
            </a:r>
            <a:r>
              <a:rPr lang="en-GB" sz="2200" dirty="0" smtClean="0"/>
              <a:t> and titrate upwards ONLY if necessary.</a:t>
            </a:r>
            <a:endParaRPr lang="en-GB" sz="22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200" dirty="0"/>
              <a:t>Modest efficacy, significant increase in adverse effects therefore NOT for routine use in dementia unless severe distress or serious risk of physical harm to those living with or working with </a:t>
            </a:r>
            <a:r>
              <a:rPr lang="en-GB" sz="2200" dirty="0" smtClean="0"/>
              <a:t>patient.</a:t>
            </a:r>
          </a:p>
          <a:p>
            <a:endParaRPr lang="en-GB" sz="2200" dirty="0"/>
          </a:p>
          <a:p>
            <a:r>
              <a:rPr lang="en-GB" sz="2200" dirty="0" smtClean="0"/>
              <a:t>Use of risperidone (licensed for persistent aggression in Alzheimer’s disease for short term treatment, up to 1mg </a:t>
            </a:r>
            <a:r>
              <a:rPr lang="en-GB" sz="2200" dirty="0" err="1" smtClean="0"/>
              <a:t>bd</a:t>
            </a:r>
            <a:r>
              <a:rPr lang="en-GB" sz="2200" dirty="0" smtClean="0"/>
              <a:t>) and olanzapine may be justified in some cases following risk/benefit analysis, MCA assessment and BIA decision. If not tolerated, consider alternatives e.g. aripiprazole, </a:t>
            </a:r>
            <a:r>
              <a:rPr lang="en-GB" sz="2200" dirty="0" err="1" smtClean="0"/>
              <a:t>amisulpride</a:t>
            </a:r>
            <a:endParaRPr lang="en-GB" sz="2200" dirty="0" smtClean="0"/>
          </a:p>
          <a:p>
            <a:endParaRPr lang="en-GB" sz="2200" dirty="0" smtClean="0"/>
          </a:p>
          <a:p>
            <a:r>
              <a:rPr lang="en-GB" sz="2200" dirty="0" smtClean="0"/>
              <a:t>Optimal dose of risperidone in dementia found to be 500 mcg </a:t>
            </a:r>
            <a:r>
              <a:rPr lang="en-GB" sz="2200" dirty="0" err="1" smtClean="0"/>
              <a:t>bd</a:t>
            </a:r>
            <a:r>
              <a:rPr lang="en-GB" sz="2200" dirty="0" smtClean="0"/>
              <a:t> but start at 250 mcg </a:t>
            </a:r>
            <a:r>
              <a:rPr lang="en-GB" sz="2200" dirty="0" err="1" smtClean="0"/>
              <a:t>bd</a:t>
            </a:r>
            <a:r>
              <a:rPr lang="en-GB" sz="2200" dirty="0" smtClean="0"/>
              <a:t> and titrate upwards ONLY if necessary.</a:t>
            </a:r>
            <a:endParaRPr lang="en-GB" sz="22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altLang="en-US" sz="2400" dirty="0" smtClean="0"/>
              <a:t>Weight – baseline, monthly for first 3 months, then annually if weight stable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Lipid profile, blood glucose, prolactin – baseline, every 3 months, then annually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Pulse, BP and BP – baseline, 3 monthly, annually</a:t>
            </a:r>
          </a:p>
          <a:p>
            <a:pPr eaLnBrk="1" hangingPunct="1"/>
            <a:endParaRPr lang="en-GB" altLang="en-US" sz="2400" dirty="0"/>
          </a:p>
          <a:p>
            <a:pPr eaLnBrk="1" hangingPunct="1"/>
            <a:r>
              <a:rPr lang="en-GB" altLang="en-US" sz="2400" dirty="0" smtClean="0"/>
              <a:t>ECG – baseline, at 4 weeks, 3 months and then annually 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err="1" smtClean="0"/>
              <a:t>QTc</a:t>
            </a:r>
            <a:r>
              <a:rPr lang="en-GB" altLang="en-US" sz="2400" dirty="0" smtClean="0"/>
              <a:t> interval – 440msec men, 470msec female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Regular review and consider cautious withdrawal when behaviour settled – aim for withdrawal at 6 weeks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LONG TERM MONITORING of ANTIPSYCHOTICS</a:t>
            </a:r>
          </a:p>
        </p:txBody>
      </p:sp>
    </p:spTree>
    <p:extLst>
      <p:ext uri="{BB962C8B-B14F-4D97-AF65-F5344CB8AC3E}">
        <p14:creationId xmlns:p14="http://schemas.microsoft.com/office/powerpoint/2010/main" val="98395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b="1" dirty="0" smtClean="0"/>
              <a:t>Pharmacological management of Alzheimer’s Disease (Treat mixed the same )</a:t>
            </a:r>
          </a:p>
          <a:p>
            <a:r>
              <a:rPr lang="en-GB" sz="2000" dirty="0" smtClean="0"/>
              <a:t>- </a:t>
            </a:r>
            <a:r>
              <a:rPr lang="en-GB" sz="2000" b="1" dirty="0" err="1" smtClean="0"/>
              <a:t>AChEI’s</a:t>
            </a:r>
            <a:r>
              <a:rPr lang="en-GB" sz="2000" b="1" dirty="0" smtClean="0"/>
              <a:t> </a:t>
            </a:r>
            <a:r>
              <a:rPr lang="en-GB" sz="2000" dirty="0" smtClean="0"/>
              <a:t>(Donepezil, </a:t>
            </a:r>
            <a:r>
              <a:rPr lang="en-GB" sz="2000" dirty="0" err="1" smtClean="0"/>
              <a:t>Galantamine</a:t>
            </a:r>
            <a:r>
              <a:rPr lang="en-GB" sz="2000" dirty="0" smtClean="0"/>
              <a:t> and </a:t>
            </a:r>
            <a:r>
              <a:rPr lang="en-GB" sz="2000" dirty="0" err="1" smtClean="0"/>
              <a:t>Rivastigmine</a:t>
            </a:r>
            <a:r>
              <a:rPr lang="en-GB" sz="2000" dirty="0" smtClean="0"/>
              <a:t>) are recommended as options for managing mild to moderate AD.</a:t>
            </a:r>
          </a:p>
          <a:p>
            <a:r>
              <a:rPr lang="en-GB" sz="2000" dirty="0" smtClean="0"/>
              <a:t>-</a:t>
            </a:r>
            <a:r>
              <a:rPr lang="en-GB" sz="2000" b="1" dirty="0" err="1" smtClean="0"/>
              <a:t>Memantine</a:t>
            </a:r>
            <a:r>
              <a:rPr lang="en-GB" sz="2000" b="1" dirty="0" smtClean="0"/>
              <a:t> </a:t>
            </a:r>
            <a:r>
              <a:rPr lang="en-GB" sz="2000" dirty="0" smtClean="0"/>
              <a:t>is recommended as an option for managing AD for people with: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-moderate AD intolerant of or who have a contraindication to </a:t>
            </a:r>
            <a:r>
              <a:rPr lang="en-GB" sz="2000" dirty="0" err="1" smtClean="0"/>
              <a:t>AChEI</a:t>
            </a:r>
            <a:r>
              <a:rPr lang="en-GB" sz="2000" dirty="0" smtClean="0"/>
              <a:t> or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- severe AD.</a:t>
            </a:r>
          </a:p>
          <a:p>
            <a:r>
              <a:rPr lang="en-GB" sz="2000" dirty="0" smtClean="0"/>
              <a:t>-</a:t>
            </a:r>
            <a:r>
              <a:rPr lang="en-GB" sz="2000" b="1" dirty="0" smtClean="0"/>
              <a:t>Combination</a:t>
            </a:r>
            <a:r>
              <a:rPr lang="en-GB" sz="2000" dirty="0" smtClean="0"/>
              <a:t>. For people with an established diagnosis of AD who are already taking a ACEI:</a:t>
            </a:r>
          </a:p>
          <a:p>
            <a:r>
              <a:rPr lang="en-GB" sz="2000" dirty="0" smtClean="0"/>
              <a:t>- Consider </a:t>
            </a:r>
            <a:r>
              <a:rPr lang="en-GB" sz="2000" dirty="0" err="1" smtClean="0"/>
              <a:t>Memantine</a:t>
            </a:r>
            <a:r>
              <a:rPr lang="en-GB" sz="2000" dirty="0" smtClean="0"/>
              <a:t> in addition to an </a:t>
            </a:r>
            <a:r>
              <a:rPr lang="en-GB" sz="2000" dirty="0" err="1" smtClean="0"/>
              <a:t>AChEI</a:t>
            </a:r>
            <a:r>
              <a:rPr lang="en-GB" sz="2000" dirty="0" smtClean="0"/>
              <a:t> if they have moderate disease</a:t>
            </a:r>
          </a:p>
          <a:p>
            <a:r>
              <a:rPr lang="en-GB" sz="2000" dirty="0" smtClean="0"/>
              <a:t>- Offer </a:t>
            </a:r>
            <a:r>
              <a:rPr lang="en-GB" sz="2000" dirty="0" err="1" smtClean="0"/>
              <a:t>Memantine</a:t>
            </a:r>
            <a:r>
              <a:rPr lang="en-GB" sz="2000" dirty="0" smtClean="0"/>
              <a:t> in addition to an </a:t>
            </a:r>
            <a:r>
              <a:rPr lang="en-GB" sz="2000" dirty="0" err="1" smtClean="0"/>
              <a:t>AChEI</a:t>
            </a:r>
            <a:r>
              <a:rPr lang="en-GB" sz="2000" dirty="0" smtClean="0"/>
              <a:t> if they have severe disease. 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NICE GUIDELINES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14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/>
              <a:t>Mainstay of treatment are the ACEI </a:t>
            </a:r>
            <a:r>
              <a:rPr lang="en-GB" sz="2800" dirty="0" err="1"/>
              <a:t>Rivastigmine</a:t>
            </a:r>
            <a:r>
              <a:rPr lang="en-GB" sz="2800" dirty="0"/>
              <a:t>  or Donepezil.</a:t>
            </a:r>
          </a:p>
          <a:p>
            <a:pPr>
              <a:buFontTx/>
              <a:buChar char="-"/>
            </a:pPr>
            <a:r>
              <a:rPr lang="en-GB" sz="2800" dirty="0"/>
              <a:t>Early RCT’s of ACEI demonstrated benefit in cognition in DLB  (</a:t>
            </a:r>
            <a:r>
              <a:rPr lang="en-GB" sz="2800" dirty="0" err="1"/>
              <a:t>Mckeith</a:t>
            </a:r>
            <a:r>
              <a:rPr lang="en-GB" sz="2800" dirty="0"/>
              <a:t> 2000) and also showed benefit upon neuropsychiatric symptoms including hallucinations, apathy, anxiety and sleep disorders.</a:t>
            </a:r>
          </a:p>
          <a:p>
            <a:pPr>
              <a:buFontTx/>
              <a:buChar char="-"/>
            </a:pPr>
            <a:r>
              <a:rPr lang="en-GB" sz="2800" dirty="0"/>
              <a:t>More recent studies have also shown benefit for Donepezil</a:t>
            </a:r>
          </a:p>
          <a:p>
            <a:pPr>
              <a:buFontTx/>
              <a:buChar char="-"/>
            </a:pPr>
            <a:r>
              <a:rPr lang="en-GB" sz="2800" dirty="0"/>
              <a:t> Studies also suggest cognitive benefit with </a:t>
            </a:r>
            <a:r>
              <a:rPr lang="en-GB" sz="2800" dirty="0" err="1"/>
              <a:t>Memantine</a:t>
            </a:r>
            <a:r>
              <a:rPr lang="en-GB" dirty="0"/>
              <a:t>.</a:t>
            </a:r>
          </a:p>
          <a:p>
            <a:pPr>
              <a:buFontTx/>
              <a:buChar char="-"/>
            </a:pPr>
            <a:r>
              <a:rPr lang="en-GB" sz="2800" u="sng" dirty="0"/>
              <a:t>Summary-</a:t>
            </a:r>
            <a:r>
              <a:rPr lang="en-GB" sz="2800" dirty="0"/>
              <a:t> First line ACEI </a:t>
            </a:r>
            <a:r>
              <a:rPr lang="en-GB" sz="2800" dirty="0" err="1"/>
              <a:t>Rivastigmine</a:t>
            </a:r>
            <a:r>
              <a:rPr lang="en-GB" sz="2800" dirty="0"/>
              <a:t> or Donepezil, if contraindicated or not tolerated </a:t>
            </a:r>
            <a:r>
              <a:rPr lang="en-GB" sz="2800" dirty="0" err="1"/>
              <a:t>Memantine</a:t>
            </a:r>
            <a:r>
              <a:rPr lang="en-GB" sz="2800" dirty="0"/>
              <a:t>.</a:t>
            </a:r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Dementia with Lewy </a:t>
            </a:r>
            <a:r>
              <a:rPr lang="en-GB" dirty="0" err="1" smtClean="0"/>
              <a:t>Bodys</a:t>
            </a:r>
            <a:r>
              <a:rPr lang="en-GB" dirty="0" smtClean="0"/>
              <a:t> </a:t>
            </a:r>
            <a:r>
              <a:rPr lang="en-GB" dirty="0"/>
              <a:t>( </a:t>
            </a:r>
            <a:r>
              <a:rPr lang="en-GB" dirty="0" err="1"/>
              <a:t>incl</a:t>
            </a:r>
            <a:r>
              <a:rPr lang="en-GB" dirty="0"/>
              <a:t> PDD)</a:t>
            </a:r>
          </a:p>
        </p:txBody>
      </p:sp>
    </p:spTree>
    <p:extLst>
      <p:ext uri="{BB962C8B-B14F-4D97-AF65-F5344CB8AC3E}">
        <p14:creationId xmlns:p14="http://schemas.microsoft.com/office/powerpoint/2010/main" val="106570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No currently licensed treatments for VD within the UK</a:t>
            </a:r>
          </a:p>
          <a:p>
            <a:pPr marL="0" indent="0">
              <a:buNone/>
            </a:pPr>
            <a:r>
              <a:rPr lang="en-GB" dirty="0"/>
              <a:t> - Treatment therefore focuses on Identification and amelioration of vascular risk factors.</a:t>
            </a:r>
          </a:p>
          <a:p>
            <a:pPr marL="0" indent="0">
              <a:buNone/>
            </a:pPr>
            <a:r>
              <a:rPr lang="en-GB" dirty="0"/>
              <a:t>If Alzheimer's component then treat with ACEI and </a:t>
            </a:r>
            <a:r>
              <a:rPr lang="en-GB" dirty="0" err="1"/>
              <a:t>Memantine</a:t>
            </a:r>
            <a:r>
              <a:rPr lang="en-GB" dirty="0"/>
              <a:t> as for AD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Vascular Dementia (VD)</a:t>
            </a:r>
          </a:p>
        </p:txBody>
      </p:sp>
    </p:spTree>
    <p:extLst>
      <p:ext uri="{BB962C8B-B14F-4D97-AF65-F5344CB8AC3E}">
        <p14:creationId xmlns:p14="http://schemas.microsoft.com/office/powerpoint/2010/main" val="14100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GB" sz="3200" dirty="0"/>
              <a:t>ACEI not effective and may cause agitation.</a:t>
            </a:r>
            <a:endParaRPr lang="en-GB" dirty="0"/>
          </a:p>
          <a:p>
            <a:r>
              <a:rPr lang="en-GB" dirty="0"/>
              <a:t>SSRI’S  and </a:t>
            </a:r>
            <a:r>
              <a:rPr lang="en-GB" dirty="0" err="1"/>
              <a:t>Memantine</a:t>
            </a:r>
            <a:r>
              <a:rPr lang="en-GB" dirty="0"/>
              <a:t> may help behavioural features.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Frontotemporal Dementia</a:t>
            </a:r>
          </a:p>
        </p:txBody>
      </p:sp>
    </p:spTree>
    <p:extLst>
      <p:ext uri="{BB962C8B-B14F-4D97-AF65-F5344CB8AC3E}">
        <p14:creationId xmlns:p14="http://schemas.microsoft.com/office/powerpoint/2010/main" val="221111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Donepezil (od)</a:t>
            </a:r>
          </a:p>
          <a:p>
            <a:pPr lvl="1"/>
            <a:r>
              <a:rPr lang="en-GB" dirty="0"/>
              <a:t>Starting dose 5mg daily – for one month, then</a:t>
            </a:r>
          </a:p>
          <a:p>
            <a:pPr lvl="1"/>
            <a:r>
              <a:rPr lang="en-GB" dirty="0"/>
              <a:t>Treating dose (usually) 10mg daily</a:t>
            </a:r>
          </a:p>
          <a:p>
            <a:pPr lvl="1"/>
            <a:r>
              <a:rPr lang="en-GB" dirty="0"/>
              <a:t>½ life 70 </a:t>
            </a:r>
            <a:r>
              <a:rPr lang="en-GB" dirty="0" smtClean="0"/>
              <a:t>hrs so good for poor compliance</a:t>
            </a:r>
          </a:p>
          <a:p>
            <a:pPr lvl="1"/>
            <a:r>
              <a:rPr lang="en-GB" dirty="0" smtClean="0"/>
              <a:t>Avoid in liver failure</a:t>
            </a:r>
          </a:p>
          <a:p>
            <a:r>
              <a:rPr lang="en-GB" dirty="0" err="1" smtClean="0">
                <a:solidFill>
                  <a:srgbClr val="00B0F0"/>
                </a:solidFill>
              </a:rPr>
              <a:t>Galantamine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smtClean="0">
                <a:solidFill>
                  <a:srgbClr val="00B0F0"/>
                </a:solidFill>
              </a:rPr>
              <a:t>(</a:t>
            </a:r>
            <a:r>
              <a:rPr lang="en-GB" dirty="0" smtClean="0">
                <a:solidFill>
                  <a:srgbClr val="00B0F0"/>
                </a:solidFill>
              </a:rPr>
              <a:t>twice daily or modified release</a:t>
            </a:r>
            <a:r>
              <a:rPr lang="en-GB" dirty="0" smtClean="0">
                <a:solidFill>
                  <a:srgbClr val="00B0F0"/>
                </a:solidFill>
              </a:rPr>
              <a:t>)</a:t>
            </a:r>
            <a:endParaRPr lang="en-GB" dirty="0" smtClean="0">
              <a:solidFill>
                <a:srgbClr val="00B0F0"/>
              </a:solidFill>
            </a:endParaRPr>
          </a:p>
          <a:p>
            <a:pPr lvl="1"/>
            <a:r>
              <a:rPr lang="en-GB" dirty="0" smtClean="0"/>
              <a:t>Start 8mg </a:t>
            </a:r>
            <a:r>
              <a:rPr lang="en-GB" dirty="0" smtClean="0"/>
              <a:t>M/R</a:t>
            </a:r>
            <a:r>
              <a:rPr lang="en-GB" dirty="0" smtClean="0"/>
              <a:t> </a:t>
            </a:r>
            <a:r>
              <a:rPr lang="en-GB" dirty="0" smtClean="0"/>
              <a:t>daily – increase at monthly intervals to max 24mg ER daily</a:t>
            </a:r>
          </a:p>
          <a:p>
            <a:pPr lvl="1"/>
            <a:r>
              <a:rPr lang="en-GB" dirty="0" smtClean="0"/>
              <a:t>½ life 8-10 hours</a:t>
            </a:r>
          </a:p>
          <a:p>
            <a:pPr lvl="1"/>
            <a:r>
              <a:rPr lang="en-GB" dirty="0" smtClean="0"/>
              <a:t>Can use in moderate </a:t>
            </a:r>
            <a:r>
              <a:rPr lang="en-GB" dirty="0" smtClean="0"/>
              <a:t>liver </a:t>
            </a:r>
            <a:r>
              <a:rPr lang="en-GB" dirty="0" smtClean="0"/>
              <a:t>and renal disease</a:t>
            </a:r>
          </a:p>
          <a:p>
            <a:r>
              <a:rPr lang="en-GB" dirty="0" err="1" smtClean="0">
                <a:solidFill>
                  <a:srgbClr val="00B0F0"/>
                </a:solidFill>
              </a:rPr>
              <a:t>Rivastigmine</a:t>
            </a:r>
            <a:r>
              <a:rPr lang="en-GB" dirty="0" smtClean="0">
                <a:solidFill>
                  <a:srgbClr val="00B0F0"/>
                </a:solidFill>
              </a:rPr>
              <a:t> – (oral </a:t>
            </a:r>
            <a:r>
              <a:rPr lang="en-GB" dirty="0" err="1" smtClean="0">
                <a:solidFill>
                  <a:srgbClr val="00B0F0"/>
                </a:solidFill>
              </a:rPr>
              <a:t>bd</a:t>
            </a:r>
            <a:r>
              <a:rPr lang="en-GB" dirty="0" smtClean="0">
                <a:solidFill>
                  <a:srgbClr val="00B0F0"/>
                </a:solidFill>
              </a:rPr>
              <a:t> or patch daily)</a:t>
            </a:r>
          </a:p>
          <a:p>
            <a:pPr lvl="1"/>
            <a:r>
              <a:rPr lang="en-GB" dirty="0" smtClean="0"/>
              <a:t>1.5mg </a:t>
            </a:r>
            <a:r>
              <a:rPr lang="en-GB" dirty="0" err="1" smtClean="0"/>
              <a:t>bd</a:t>
            </a:r>
            <a:r>
              <a:rPr lang="en-GB" dirty="0" smtClean="0"/>
              <a:t> (oral) or 4.6mg/24 hr patch, increasing after one month to max 6mg </a:t>
            </a:r>
            <a:r>
              <a:rPr lang="en-GB" dirty="0" err="1" smtClean="0"/>
              <a:t>bd</a:t>
            </a:r>
            <a:r>
              <a:rPr lang="en-GB" dirty="0" smtClean="0"/>
              <a:t> (oral) or 9.5mg/24 hr patch</a:t>
            </a:r>
          </a:p>
          <a:p>
            <a:pPr lvl="1"/>
            <a:r>
              <a:rPr lang="en-GB" dirty="0" smtClean="0"/>
              <a:t>Now can increase to patch of 13.3mg/24 hr after 6 months if signs of deteriorating cognition or worsening symptoms</a:t>
            </a:r>
          </a:p>
          <a:p>
            <a:pPr lvl="1"/>
            <a:r>
              <a:rPr lang="en-GB" dirty="0" smtClean="0"/>
              <a:t>½ life 1-4 hours</a:t>
            </a:r>
          </a:p>
          <a:p>
            <a:pPr lvl="1"/>
            <a:r>
              <a:rPr lang="en-GB" dirty="0" smtClean="0"/>
              <a:t>Few drug/drug </a:t>
            </a:r>
            <a:r>
              <a:rPr lang="en-GB" dirty="0" smtClean="0"/>
              <a:t>interactions (as metabolised at site of action)</a:t>
            </a:r>
            <a:endParaRPr lang="en-GB" dirty="0" smtClean="0"/>
          </a:p>
          <a:p>
            <a:pPr lvl="1"/>
            <a:r>
              <a:rPr lang="en-GB" dirty="0"/>
              <a:t>Titrate dose in renal and liver disease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3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802</TotalTime>
  <Words>3065</Words>
  <Application>Microsoft Office PowerPoint</Application>
  <PresentationFormat>On-screen Show (4:3)</PresentationFormat>
  <Paragraphs>496</Paragraphs>
  <Slides>49</Slides>
  <Notes>40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Concourse</vt:lpstr>
      <vt:lpstr>PowerPoint Presentation</vt:lpstr>
      <vt:lpstr>Areas covered today</vt:lpstr>
      <vt:lpstr>Cognitive enhancers</vt:lpstr>
      <vt:lpstr>Essentially……</vt:lpstr>
      <vt:lpstr>NICE GUIDELINES 2018</vt:lpstr>
      <vt:lpstr>Dementia with Lewy Bodys ( incl PDD)</vt:lpstr>
      <vt:lpstr>Vascular Dementia (VD)</vt:lpstr>
      <vt:lpstr>Frontotemporal Dementia</vt:lpstr>
      <vt:lpstr>CEIs</vt:lpstr>
      <vt:lpstr>Cautions/Adverse effects</vt:lpstr>
      <vt:lpstr>Any use?</vt:lpstr>
      <vt:lpstr>Evaluation of Treatment response</vt:lpstr>
      <vt:lpstr>Benefits ACEI/Memantine</vt:lpstr>
      <vt:lpstr>Stopping /Swapping</vt:lpstr>
      <vt:lpstr>Cautions</vt:lpstr>
      <vt:lpstr>Heart disease</vt:lpstr>
      <vt:lpstr>HEARTS</vt:lpstr>
      <vt:lpstr>COPD</vt:lpstr>
      <vt:lpstr>PEPTIC ULCERATION/GASTRIC PROBLEMS</vt:lpstr>
      <vt:lpstr>MEMANTINE</vt:lpstr>
      <vt:lpstr>CEIs</vt:lpstr>
      <vt:lpstr>Memantine</vt:lpstr>
      <vt:lpstr>Summary</vt:lpstr>
      <vt:lpstr>Change in behaviour?</vt:lpstr>
      <vt:lpstr>Most Important</vt:lpstr>
      <vt:lpstr>Medications</vt:lpstr>
      <vt:lpstr>Anticholinergic burden</vt:lpstr>
      <vt:lpstr>Anticholinergic cognitive burden scale</vt:lpstr>
      <vt:lpstr>PowerPoint Presentation</vt:lpstr>
      <vt:lpstr>BPSD in dementia</vt:lpstr>
      <vt:lpstr>First steps</vt:lpstr>
      <vt:lpstr>Mild/moderate BPSD - (no imminent risk of aggression/violence or severe distress to themselves or others) </vt:lpstr>
      <vt:lpstr>Severe BPSD</vt:lpstr>
      <vt:lpstr>Mental Capacity Act</vt:lpstr>
      <vt:lpstr>PowerPoint Presentation</vt:lpstr>
      <vt:lpstr>General principles</vt:lpstr>
      <vt:lpstr>PROBLEM BEHAVIOURS</vt:lpstr>
      <vt:lpstr>BASIC PRINCIPLES</vt:lpstr>
      <vt:lpstr>Aggression/agitation</vt:lpstr>
      <vt:lpstr>Management of aggression/agitation</vt:lpstr>
      <vt:lpstr>AGITATION</vt:lpstr>
      <vt:lpstr>MANAGEMENT</vt:lpstr>
      <vt:lpstr>Pharmacological Treatment – START LOW and GO SLOW</vt:lpstr>
      <vt:lpstr>Alzheimer’s dementia</vt:lpstr>
      <vt:lpstr>LBD/PDD</vt:lpstr>
      <vt:lpstr>Particular concerns with antipsychotics</vt:lpstr>
      <vt:lpstr>PowerPoint Presentation</vt:lpstr>
      <vt:lpstr>PowerPoint Presentation</vt:lpstr>
      <vt:lpstr>LONG TERM MONITORING of ANTIPSYCHOTICS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Prescribing in Dementia</dc:title>
  <dc:creator>Shan</dc:creator>
  <cp:lastModifiedBy>Holland Rachel (Bristol Dementia Partnership)</cp:lastModifiedBy>
  <cp:revision>69</cp:revision>
  <cp:lastPrinted>2016-09-07T19:58:51Z</cp:lastPrinted>
  <dcterms:created xsi:type="dcterms:W3CDTF">2016-09-06T05:50:42Z</dcterms:created>
  <dcterms:modified xsi:type="dcterms:W3CDTF">2018-11-05T11:54:14Z</dcterms:modified>
</cp:coreProperties>
</file>