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patients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69</c:v>
                </c:pt>
                <c:pt idx="1">
                  <c:v>70-79</c:v>
                </c:pt>
                <c:pt idx="2">
                  <c:v>80-89</c:v>
                </c:pt>
                <c:pt idx="3">
                  <c:v>90-99</c:v>
                </c:pt>
                <c:pt idx="4">
                  <c:v>100-109</c:v>
                </c:pt>
                <c:pt idx="5">
                  <c:v>110-119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5.6</c:v>
                </c:pt>
                <c:pt idx="1">
                  <c:v>48.6</c:v>
                </c:pt>
                <c:pt idx="2">
                  <c:v>13.9</c:v>
                </c:pt>
                <c:pt idx="3">
                  <c:v>20.8</c:v>
                </c:pt>
                <c:pt idx="4">
                  <c:v>6.9</c:v>
                </c:pt>
                <c:pt idx="5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1-4B02-87D6-22368E0459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713408"/>
        <c:axId val="57715328"/>
      </c:barChart>
      <c:catAx>
        <c:axId val="5771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>
                    <a:latin typeface="Rockwell"/>
                    <a:cs typeface="Rockwell"/>
                  </a:rPr>
                  <a:t>HbA1c mmol/mol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Rockwell"/>
              </a:defRPr>
            </a:pPr>
            <a:endParaRPr lang="en-US"/>
          </a:p>
        </c:txPr>
        <c:crossAx val="57715328"/>
        <c:crosses val="autoZero"/>
        <c:auto val="1"/>
        <c:lblAlgn val="ctr"/>
        <c:lblOffset val="100"/>
        <c:noMultiLvlLbl val="0"/>
      </c:catAx>
      <c:valAx>
        <c:axId val="57715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Rockwell"/>
                    <a:cs typeface="Rockwell"/>
                  </a:defRPr>
                </a:pPr>
                <a:r>
                  <a:rPr lang="en-US" sz="2000" dirty="0">
                    <a:latin typeface="Rockwell"/>
                    <a:cs typeface="Rockwell"/>
                  </a:rPr>
                  <a:t>% of patients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Rockwell"/>
                <a:cs typeface="Rockwell"/>
              </a:defRPr>
            </a:pPr>
            <a:endParaRPr lang="en-US"/>
          </a:p>
        </c:txPr>
        <c:crossAx val="577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BCCA-CCA7-4A23-876E-71B12BC17D63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0116E-ACA8-41F1-ADC7-769B45502E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2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116E-ACA8-41F1-ADC7-769B45502E4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2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0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11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7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28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11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99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70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13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3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08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6436-EB79-40BB-8D54-D6F4BE788D01}" type="datetimeFigureOut">
              <a:rPr lang="en-GB" smtClean="0"/>
              <a:t>26/02/2018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9881-C106-40DA-88F4-D58891E4D9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05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Rockwell"/>
                <a:cs typeface="Rockwell"/>
              </a:rPr>
              <a:t>Management of diabetic patients undergoing elective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52600"/>
          </a:xfrm>
        </p:spPr>
        <p:txBody>
          <a:bodyPr/>
          <a:lstStyle/>
          <a:p>
            <a:r>
              <a:rPr lang="en-GB" dirty="0">
                <a:latin typeface="Rockwell"/>
                <a:cs typeface="Rockwell"/>
              </a:rPr>
              <a:t>Helen Williams (ST6 Anaesthetics)</a:t>
            </a:r>
          </a:p>
          <a:p>
            <a:r>
              <a:rPr lang="en-GB" dirty="0">
                <a:latin typeface="Rockwell"/>
                <a:cs typeface="Rockwell"/>
              </a:rPr>
              <a:t>Simon Lewis (Consultant Anaesthetists)</a:t>
            </a:r>
          </a:p>
        </p:txBody>
      </p:sp>
    </p:spTree>
    <p:extLst>
      <p:ext uri="{BB962C8B-B14F-4D97-AF65-F5344CB8AC3E}">
        <p14:creationId xmlns:p14="http://schemas.microsoft.com/office/powerpoint/2010/main" val="4608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Rockwell"/>
                <a:cs typeface="Rockwell"/>
              </a:rPr>
              <a:t>Diabetic patients undergoing surgery</a:t>
            </a:r>
          </a:p>
        </p:txBody>
      </p:sp>
      <p:pic>
        <p:nvPicPr>
          <p:cNvPr id="1026" name="Picture 2" descr="C:\Users\nbm1702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340768"/>
            <a:ext cx="399593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39952" y="1559689"/>
            <a:ext cx="4824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Rockwell"/>
                <a:cs typeface="Rockwell"/>
              </a:rPr>
              <a:t>Diabetic patients have greater complication rates, mortality rates and length of stay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Rockwell"/>
              <a:cs typeface="Rockwel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Rockwell"/>
                <a:cs typeface="Rockwell"/>
              </a:rPr>
              <a:t>Diabetic management should be optimised (HbA1c &lt; 69 mmol/mol)</a:t>
            </a:r>
          </a:p>
          <a:p>
            <a:pPr lvl="0"/>
            <a:r>
              <a:rPr lang="en-GB" sz="2400" dirty="0">
                <a:latin typeface="Rockwell"/>
                <a:cs typeface="Rockwell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Rockwell"/>
                <a:cs typeface="Rockwell"/>
              </a:rPr>
              <a:t>Elective surgery should be delayed if it is ≥ 69 mmol/mol while control is improved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Rockwell"/>
              <a:cs typeface="Rockwel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Rockwell"/>
                <a:cs typeface="Rockwell"/>
              </a:rPr>
              <a:t>Refer back to GP</a:t>
            </a:r>
          </a:p>
        </p:txBody>
      </p:sp>
    </p:spTree>
    <p:extLst>
      <p:ext uri="{BB962C8B-B14F-4D97-AF65-F5344CB8AC3E}">
        <p14:creationId xmlns:p14="http://schemas.microsoft.com/office/powerpoint/2010/main" val="30129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Pre-operative assessment clinic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5737" y="1700808"/>
            <a:ext cx="4012487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ckwell"/>
                <a:cs typeface="Rockwell"/>
              </a:rPr>
              <a:t>17,300 patients/yea</a:t>
            </a:r>
            <a:r>
              <a:rPr lang="en-US" sz="2800" dirty="0">
                <a:latin typeface="Rockwell"/>
                <a:cs typeface="Rockwell"/>
              </a:rPr>
              <a:t>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3276272"/>
            <a:ext cx="637666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ckwell"/>
                <a:cs typeface="Rockwell"/>
              </a:rPr>
              <a:t>1364 diabetic patients/year (8%)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4581128"/>
            <a:ext cx="3744416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Rockwell"/>
                <a:cs typeface="Rockwell"/>
              </a:rPr>
              <a:t>1068 (78%) HbA1c  ≤69 mmol/mol</a:t>
            </a:r>
          </a:p>
          <a:p>
            <a:pPr algn="ctr"/>
            <a:r>
              <a:rPr lang="en-US" sz="2800" dirty="0">
                <a:latin typeface="Rockwell"/>
                <a:cs typeface="Rockwell"/>
              </a:rPr>
              <a:t>- </a:t>
            </a:r>
            <a:r>
              <a:rPr lang="en-US" sz="2400" dirty="0">
                <a:latin typeface="Rockwell"/>
                <a:cs typeface="Rockwell"/>
              </a:rPr>
              <a:t>Median 49 (IQR 13)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4584030"/>
            <a:ext cx="374441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Rockwell"/>
                <a:cs typeface="Rockwell"/>
              </a:rPr>
              <a:t>288 (21%) HbA1c &gt;69 mmol/mol</a:t>
            </a:r>
          </a:p>
          <a:p>
            <a:pPr algn="ctr"/>
            <a:r>
              <a:rPr lang="en-US" sz="2400" dirty="0">
                <a:latin typeface="Rockwell"/>
                <a:cs typeface="Rockwell"/>
              </a:rPr>
              <a:t>- Median 79 (IQR 19)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>
            <a:off x="4581981" y="2285584"/>
            <a:ext cx="10000" cy="990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0"/>
          </p:cNvCxnSpPr>
          <p:nvPr/>
        </p:nvCxnSpPr>
        <p:spPr>
          <a:xfrm flipH="1">
            <a:off x="2339752" y="3861048"/>
            <a:ext cx="1008112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0"/>
          </p:cNvCxnSpPr>
          <p:nvPr/>
        </p:nvCxnSpPr>
        <p:spPr>
          <a:xfrm>
            <a:off x="5580112" y="3861048"/>
            <a:ext cx="1224136" cy="722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23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/>
                <a:cs typeface="Rockwell"/>
              </a:rPr>
              <a:t>Patients with HbA1c ≥69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82615666"/>
              </p:ext>
            </p:extLst>
          </p:nvPr>
        </p:nvGraphicFramePr>
        <p:xfrm>
          <a:off x="539552" y="1412776"/>
          <a:ext cx="784887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96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Diabetic patients with HbA1c &gt;69mmol/mol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7824" y="1916832"/>
            <a:ext cx="368021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ckwell"/>
                <a:cs typeface="Rockwell"/>
              </a:rPr>
              <a:t>288 (21%) patient</a:t>
            </a:r>
            <a:r>
              <a:rPr lang="en-US" sz="3200" dirty="0"/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3276272"/>
            <a:ext cx="589295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ckwell"/>
                <a:cs typeface="Rockwell"/>
              </a:rPr>
              <a:t>96 (33%) had surgery delayed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574738"/>
            <a:ext cx="417646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Rockwell"/>
                <a:cs typeface="Rockwell"/>
              </a:rPr>
              <a:t>36(38%) had surgery</a:t>
            </a:r>
          </a:p>
          <a:p>
            <a:pPr algn="ctr"/>
            <a:r>
              <a:rPr lang="en-US" sz="2400" dirty="0">
                <a:latin typeface="Rockwell"/>
                <a:cs typeface="Rockwell"/>
              </a:rPr>
              <a:t>89% improved control</a:t>
            </a:r>
          </a:p>
          <a:p>
            <a:pPr algn="ctr"/>
            <a:r>
              <a:rPr lang="en-US" sz="2400" dirty="0">
                <a:latin typeface="Rockwell"/>
                <a:cs typeface="Rockwell"/>
              </a:rPr>
              <a:t>    11%  emergency surgery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4584030"/>
            <a:ext cx="374441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Rockwell"/>
                <a:cs typeface="Rockwell"/>
              </a:rPr>
              <a:t>60 (62%) still waiting  for surgery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52120" y="3861048"/>
            <a:ext cx="1512168" cy="722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0"/>
          </p:cNvCxnSpPr>
          <p:nvPr/>
        </p:nvCxnSpPr>
        <p:spPr>
          <a:xfrm flipH="1">
            <a:off x="2339752" y="3861048"/>
            <a:ext cx="1368152" cy="713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27931" y="2492896"/>
            <a:ext cx="32101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55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/>
                <a:cs typeface="Rockwell"/>
              </a:rPr>
              <a:t>Waiting times for surgery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359539"/>
              </p:ext>
            </p:extLst>
          </p:nvPr>
        </p:nvGraphicFramePr>
        <p:xfrm>
          <a:off x="854959" y="1772816"/>
          <a:ext cx="7605473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410200" imgH="3073400" progId="Word.Document.12">
                  <p:embed/>
                </p:oleObj>
              </mc:Choice>
              <mc:Fallback>
                <p:oleObj name="Document" r:id="rId3" imgW="5410200" imgH="307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4959" y="1772816"/>
                        <a:ext cx="7605473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84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178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Rockwell</vt:lpstr>
      <vt:lpstr>Office Theme</vt:lpstr>
      <vt:lpstr>Document</vt:lpstr>
      <vt:lpstr>Management of diabetic patients undergoing elective surgery</vt:lpstr>
      <vt:lpstr>Diabetic patients undergoing surgery</vt:lpstr>
      <vt:lpstr>Pre-operative assessment clinic</vt:lpstr>
      <vt:lpstr>Patients with HbA1c ≥69</vt:lpstr>
      <vt:lpstr>Diabetic patients with HbA1c &gt;69mmol/mol</vt:lpstr>
      <vt:lpstr>Waiting times for surgery</vt:lpstr>
    </vt:vector>
  </TitlesOfParts>
  <Company>NBT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Peri-operative management of surgical patients with diabetes</dc:title>
  <dc:creator>Helen Williams3</dc:creator>
  <cp:lastModifiedBy>Rob Adams</cp:lastModifiedBy>
  <cp:revision>15</cp:revision>
  <dcterms:created xsi:type="dcterms:W3CDTF">2018-01-25T16:24:47Z</dcterms:created>
  <dcterms:modified xsi:type="dcterms:W3CDTF">2018-02-26T10:52:30Z</dcterms:modified>
</cp:coreProperties>
</file>